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notesSlides/notesSlide5.xml" ContentType="application/vnd.openxmlformats-officedocument.presentationml.notesSlide+xml"/>
  <Override PartName="/ppt/charts/chart6.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56"/>
  </p:notesMasterIdLst>
  <p:handoutMasterIdLst>
    <p:handoutMasterId r:id="rId57"/>
  </p:handoutMasterIdLst>
  <p:sldIdLst>
    <p:sldId id="782" r:id="rId2"/>
    <p:sldId id="797" r:id="rId3"/>
    <p:sldId id="355" r:id="rId4"/>
    <p:sldId id="402" r:id="rId5"/>
    <p:sldId id="754" r:id="rId6"/>
    <p:sldId id="790" r:id="rId7"/>
    <p:sldId id="720" r:id="rId8"/>
    <p:sldId id="757" r:id="rId9"/>
    <p:sldId id="758" r:id="rId10"/>
    <p:sldId id="718" r:id="rId11"/>
    <p:sldId id="792" r:id="rId12"/>
    <p:sldId id="761" r:id="rId13"/>
    <p:sldId id="762" r:id="rId14"/>
    <p:sldId id="763" r:id="rId15"/>
    <p:sldId id="767" r:id="rId16"/>
    <p:sldId id="764" r:id="rId17"/>
    <p:sldId id="765" r:id="rId18"/>
    <p:sldId id="785" r:id="rId19"/>
    <p:sldId id="787" r:id="rId20"/>
    <p:sldId id="784" r:id="rId21"/>
    <p:sldId id="759" r:id="rId22"/>
    <p:sldId id="795" r:id="rId23"/>
    <p:sldId id="788" r:id="rId24"/>
    <p:sldId id="789" r:id="rId25"/>
    <p:sldId id="753" r:id="rId26"/>
    <p:sldId id="780" r:id="rId27"/>
    <p:sldId id="800" r:id="rId28"/>
    <p:sldId id="793" r:id="rId29"/>
    <p:sldId id="794" r:id="rId30"/>
    <p:sldId id="731" r:id="rId31"/>
    <p:sldId id="747" r:id="rId32"/>
    <p:sldId id="735" r:id="rId33"/>
    <p:sldId id="798" r:id="rId34"/>
    <p:sldId id="736" r:id="rId35"/>
    <p:sldId id="799" r:id="rId36"/>
    <p:sldId id="739" r:id="rId37"/>
    <p:sldId id="536" r:id="rId38"/>
    <p:sldId id="768" r:id="rId39"/>
    <p:sldId id="769" r:id="rId40"/>
    <p:sldId id="770" r:id="rId41"/>
    <p:sldId id="771" r:id="rId42"/>
    <p:sldId id="772" r:id="rId43"/>
    <p:sldId id="773" r:id="rId44"/>
    <p:sldId id="774" r:id="rId45"/>
    <p:sldId id="775" r:id="rId46"/>
    <p:sldId id="776" r:id="rId47"/>
    <p:sldId id="777" r:id="rId48"/>
    <p:sldId id="778" r:id="rId49"/>
    <p:sldId id="779" r:id="rId50"/>
    <p:sldId id="781" r:id="rId51"/>
    <p:sldId id="752" r:id="rId52"/>
    <p:sldId id="802" r:id="rId53"/>
    <p:sldId id="801" r:id="rId54"/>
    <p:sldId id="791" r:id="rId55"/>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Раздел по умолчанию" id="{9C640F34-D540-49DB-89B0-504208539FEA}">
          <p14:sldIdLst>
            <p14:sldId id="782"/>
            <p14:sldId id="797"/>
            <p14:sldId id="355"/>
            <p14:sldId id="402"/>
            <p14:sldId id="754"/>
            <p14:sldId id="790"/>
            <p14:sldId id="720"/>
            <p14:sldId id="757"/>
            <p14:sldId id="758"/>
            <p14:sldId id="718"/>
            <p14:sldId id="792"/>
            <p14:sldId id="761"/>
            <p14:sldId id="762"/>
            <p14:sldId id="763"/>
            <p14:sldId id="767"/>
            <p14:sldId id="764"/>
            <p14:sldId id="765"/>
            <p14:sldId id="785"/>
            <p14:sldId id="787"/>
            <p14:sldId id="784"/>
            <p14:sldId id="759"/>
            <p14:sldId id="795"/>
            <p14:sldId id="788"/>
            <p14:sldId id="789"/>
            <p14:sldId id="753"/>
            <p14:sldId id="780"/>
            <p14:sldId id="800"/>
            <p14:sldId id="793"/>
            <p14:sldId id="794"/>
            <p14:sldId id="731"/>
            <p14:sldId id="747"/>
            <p14:sldId id="735"/>
            <p14:sldId id="798"/>
            <p14:sldId id="736"/>
            <p14:sldId id="799"/>
            <p14:sldId id="739"/>
            <p14:sldId id="536"/>
            <p14:sldId id="768"/>
            <p14:sldId id="769"/>
            <p14:sldId id="770"/>
            <p14:sldId id="771"/>
            <p14:sldId id="772"/>
            <p14:sldId id="773"/>
            <p14:sldId id="774"/>
            <p14:sldId id="775"/>
            <p14:sldId id="776"/>
            <p14:sldId id="777"/>
            <p14:sldId id="778"/>
            <p14:sldId id="779"/>
            <p14:sldId id="781"/>
            <p14:sldId id="752"/>
            <p14:sldId id="802"/>
            <p14:sldId id="801"/>
            <p14:sldId id="79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9" autoAdjust="0"/>
    <p:restoredTop sz="94374" autoAdjust="0"/>
  </p:normalViewPr>
  <p:slideViewPr>
    <p:cSldViewPr>
      <p:cViewPr varScale="1">
        <p:scale>
          <a:sx n="110" d="100"/>
          <a:sy n="110" d="100"/>
        </p:scale>
        <p:origin x="-1638" y="-84"/>
      </p:cViewPr>
      <p:guideLst>
        <p:guide orient="horz" pos="2160"/>
        <p:guide pos="2880"/>
      </p:guideLst>
    </p:cSldViewPr>
  </p:slideViewPr>
  <p:outlineViewPr>
    <p:cViewPr>
      <p:scale>
        <a:sx n="33" d="100"/>
        <a:sy n="33" d="100"/>
      </p:scale>
      <p:origin x="0" y="342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3948"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2" Type="http://schemas.openxmlformats.org/officeDocument/2006/relationships/package" Target="../embeddings/_____Microsoft_Excel6.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_____Microsoft_Excel8.xlsx"/><Relationship Id="rId1" Type="http://schemas.openxmlformats.org/officeDocument/2006/relationships/image" Target="../media/image54.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bar3DChart>
        <c:barDir val="col"/>
        <c:grouping val="standard"/>
        <c:varyColors val="0"/>
        <c:ser>
          <c:idx val="0"/>
          <c:order val="0"/>
          <c:tx>
            <c:strRef>
              <c:f>Лист1!$B$1</c:f>
              <c:strCache>
                <c:ptCount val="1"/>
                <c:pt idx="0">
                  <c:v>Ряд 1</c:v>
                </c:pt>
              </c:strCache>
            </c:strRef>
          </c:tx>
          <c:invertIfNegative val="0"/>
          <c:cat>
            <c:numRef>
              <c:f>Лист1!$A$2:$A$4</c:f>
              <c:numCache>
                <c:formatCode>General</c:formatCode>
                <c:ptCount val="3"/>
                <c:pt idx="0">
                  <c:v>2015</c:v>
                </c:pt>
                <c:pt idx="1">
                  <c:v>2016</c:v>
                </c:pt>
                <c:pt idx="2">
                  <c:v>2017</c:v>
                </c:pt>
              </c:numCache>
            </c:numRef>
          </c:cat>
          <c:val>
            <c:numRef>
              <c:f>Лист1!$B$2:$B$4</c:f>
              <c:numCache>
                <c:formatCode>General</c:formatCode>
                <c:ptCount val="3"/>
                <c:pt idx="0">
                  <c:v>9478</c:v>
                </c:pt>
                <c:pt idx="1">
                  <c:v>9549</c:v>
                </c:pt>
                <c:pt idx="2">
                  <c:v>9590</c:v>
                </c:pt>
              </c:numCache>
            </c:numRef>
          </c:val>
        </c:ser>
        <c:dLbls>
          <c:showLegendKey val="0"/>
          <c:showVal val="0"/>
          <c:showCatName val="0"/>
          <c:showSerName val="0"/>
          <c:showPercent val="0"/>
          <c:showBubbleSize val="0"/>
        </c:dLbls>
        <c:gapWidth val="150"/>
        <c:shape val="box"/>
        <c:axId val="32908288"/>
        <c:axId val="99223232"/>
        <c:axId val="32899712"/>
      </c:bar3DChart>
      <c:catAx>
        <c:axId val="32908288"/>
        <c:scaling>
          <c:orientation val="minMax"/>
        </c:scaling>
        <c:delete val="0"/>
        <c:axPos val="b"/>
        <c:numFmt formatCode="General" sourceLinked="1"/>
        <c:majorTickMark val="out"/>
        <c:minorTickMark val="none"/>
        <c:tickLblPos val="nextTo"/>
        <c:crossAx val="99223232"/>
        <c:crosses val="autoZero"/>
        <c:auto val="1"/>
        <c:lblAlgn val="ctr"/>
        <c:lblOffset val="100"/>
        <c:noMultiLvlLbl val="0"/>
      </c:catAx>
      <c:valAx>
        <c:axId val="99223232"/>
        <c:scaling>
          <c:orientation val="minMax"/>
        </c:scaling>
        <c:delete val="0"/>
        <c:axPos val="l"/>
        <c:majorGridlines/>
        <c:numFmt formatCode="General" sourceLinked="1"/>
        <c:majorTickMark val="out"/>
        <c:minorTickMark val="none"/>
        <c:tickLblPos val="nextTo"/>
        <c:crossAx val="32908288"/>
        <c:crosses val="autoZero"/>
        <c:crossBetween val="between"/>
      </c:valAx>
      <c:serAx>
        <c:axId val="32899712"/>
        <c:scaling>
          <c:orientation val="minMax"/>
        </c:scaling>
        <c:delete val="1"/>
        <c:axPos val="b"/>
        <c:majorTickMark val="out"/>
        <c:minorTickMark val="none"/>
        <c:tickLblPos val="nextTo"/>
        <c:crossAx val="99223232"/>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dLbl>
              <c:idx val="2"/>
              <c:layout>
                <c:manualLayout>
                  <c:x val="0"/>
                  <c:y val="-4.38608861625811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Лист1!$B$2:$E$2</c:f>
              <c:strCache>
                <c:ptCount val="4"/>
                <c:pt idx="0">
                  <c:v>2014 год</c:v>
                </c:pt>
                <c:pt idx="1">
                  <c:v>2015 год</c:v>
                </c:pt>
                <c:pt idx="2">
                  <c:v>2016 год</c:v>
                </c:pt>
                <c:pt idx="3">
                  <c:v>2017 год</c:v>
                </c:pt>
              </c:strCache>
            </c:strRef>
          </c:cat>
          <c:val>
            <c:numRef>
              <c:f>Лист1!$B$3:$E$3</c:f>
              <c:numCache>
                <c:formatCode>General</c:formatCode>
                <c:ptCount val="4"/>
                <c:pt idx="0">
                  <c:v>590.37</c:v>
                </c:pt>
                <c:pt idx="1">
                  <c:v>710.15</c:v>
                </c:pt>
                <c:pt idx="2">
                  <c:v>692.98</c:v>
                </c:pt>
                <c:pt idx="3">
                  <c:v>733.76</c:v>
                </c:pt>
              </c:numCache>
            </c:numRef>
          </c:val>
        </c:ser>
        <c:dLbls>
          <c:showLegendKey val="0"/>
          <c:showVal val="0"/>
          <c:showCatName val="0"/>
          <c:showSerName val="0"/>
          <c:showPercent val="0"/>
          <c:showBubbleSize val="0"/>
        </c:dLbls>
        <c:gapWidth val="150"/>
        <c:axId val="33970176"/>
        <c:axId val="99227840"/>
      </c:barChart>
      <c:catAx>
        <c:axId val="33970176"/>
        <c:scaling>
          <c:orientation val="minMax"/>
        </c:scaling>
        <c:delete val="0"/>
        <c:axPos val="b"/>
        <c:numFmt formatCode="General" sourceLinked="0"/>
        <c:majorTickMark val="out"/>
        <c:minorTickMark val="none"/>
        <c:tickLblPos val="nextTo"/>
        <c:txPr>
          <a:bodyPr/>
          <a:lstStyle/>
          <a:p>
            <a:pPr>
              <a:defRPr>
                <a:latin typeface="Times New Roman" pitchFamily="18" charset="0"/>
                <a:cs typeface="Times New Roman" pitchFamily="18" charset="0"/>
              </a:defRPr>
            </a:pPr>
            <a:endParaRPr lang="ru-RU"/>
          </a:p>
        </c:txPr>
        <c:crossAx val="99227840"/>
        <c:crosses val="autoZero"/>
        <c:auto val="1"/>
        <c:lblAlgn val="ctr"/>
        <c:lblOffset val="100"/>
        <c:noMultiLvlLbl val="0"/>
      </c:catAx>
      <c:valAx>
        <c:axId val="99227840"/>
        <c:scaling>
          <c:orientation val="minMax"/>
        </c:scaling>
        <c:delete val="0"/>
        <c:axPos val="l"/>
        <c:majorGridlines/>
        <c:numFmt formatCode="General" sourceLinked="1"/>
        <c:majorTickMark val="out"/>
        <c:minorTickMark val="none"/>
        <c:tickLblPos val="nextTo"/>
        <c:txPr>
          <a:bodyPr/>
          <a:lstStyle/>
          <a:p>
            <a:pPr>
              <a:defRPr>
                <a:latin typeface="Times New Roman" pitchFamily="18" charset="0"/>
                <a:cs typeface="Times New Roman" pitchFamily="18" charset="0"/>
              </a:defRPr>
            </a:pPr>
            <a:endParaRPr lang="ru-RU"/>
          </a:p>
        </c:txPr>
        <c:crossAx val="33970176"/>
        <c:crosses val="autoZero"/>
        <c:crossBetween val="between"/>
      </c:valAx>
    </c:plotArea>
    <c:plotVisOnly val="1"/>
    <c:dispBlanksAs val="gap"/>
    <c:showDLblsOverMax val="0"/>
  </c:chart>
  <c:txPr>
    <a:bodyPr/>
    <a:lstStyle/>
    <a:p>
      <a:pPr>
        <a:defRPr sz="2000" b="1"/>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aseline="0"/>
            </a:pPr>
            <a:r>
              <a:rPr lang="ru-RU" sz="2000" baseline="0" dirty="0" smtClean="0">
                <a:latin typeface="Times New Roman" pitchFamily="18" charset="0"/>
                <a:cs typeface="Times New Roman" pitchFamily="18" charset="0"/>
              </a:rPr>
              <a:t>Численность работающих, в чел.</a:t>
            </a:r>
            <a:endParaRPr lang="ru-RU" sz="2000" baseline="0" dirty="0">
              <a:latin typeface="Times New Roman" pitchFamily="18" charset="0"/>
              <a:cs typeface="Times New Roman" pitchFamily="18" charset="0"/>
            </a:endParaRPr>
          </a:p>
        </c:rich>
      </c:tx>
      <c:layout>
        <c:manualLayout>
          <c:xMode val="edge"/>
          <c:yMode val="edge"/>
          <c:x val="0.20816215253822362"/>
          <c:y val="0"/>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4.1666666666666664E-2"/>
          <c:y val="0.17696392103471748"/>
          <c:w val="0.92361111111111127"/>
          <c:h val="0.71921506408023028"/>
        </c:manualLayout>
      </c:layout>
      <c:bar3DChart>
        <c:barDir val="col"/>
        <c:grouping val="clustered"/>
        <c:varyColors val="0"/>
        <c:ser>
          <c:idx val="0"/>
          <c:order val="0"/>
          <c:tx>
            <c:strRef>
              <c:f>Лист1!$B$1</c:f>
              <c:strCache>
                <c:ptCount val="1"/>
                <c:pt idx="0">
                  <c:v>Ряд 1</c:v>
                </c:pt>
              </c:strCache>
            </c:strRef>
          </c:tx>
          <c:spPr>
            <a:ln>
              <a:solidFill>
                <a:srgbClr val="7030A0"/>
              </a:solidFill>
            </a:ln>
          </c:spPr>
          <c:invertIfNegative val="0"/>
          <c:dPt>
            <c:idx val="0"/>
            <c:invertIfNegative val="0"/>
            <c:bubble3D val="0"/>
            <c:spPr>
              <a:solidFill>
                <a:srgbClr val="A5644E"/>
              </a:solidFill>
              <a:ln>
                <a:solidFill>
                  <a:srgbClr val="7030A0"/>
                </a:solidFill>
              </a:ln>
            </c:spPr>
          </c:dPt>
          <c:dPt>
            <c:idx val="1"/>
            <c:invertIfNegative val="0"/>
            <c:bubble3D val="0"/>
            <c:spPr>
              <a:solidFill>
                <a:srgbClr val="A5644E"/>
              </a:solidFill>
              <a:ln>
                <a:solidFill>
                  <a:srgbClr val="7030A0"/>
                </a:solidFill>
              </a:ln>
            </c:spPr>
          </c:dPt>
          <c:dPt>
            <c:idx val="2"/>
            <c:invertIfNegative val="0"/>
            <c:bubble3D val="0"/>
            <c:spPr>
              <a:solidFill>
                <a:srgbClr val="A5644E"/>
              </a:solidFill>
              <a:ln>
                <a:solidFill>
                  <a:srgbClr val="7030A0"/>
                </a:solidFill>
              </a:ln>
            </c:spPr>
          </c:dPt>
          <c:dLbls>
            <c:spPr>
              <a:noFill/>
              <a:ln>
                <a:noFill/>
              </a:ln>
              <a:effectLst/>
            </c:spPr>
            <c:txPr>
              <a:bodyPr/>
              <a:lstStyle/>
              <a:p>
                <a:pPr>
                  <a:defRPr sz="24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Лист1!$A$2:$A$5</c:f>
              <c:numCache>
                <c:formatCode>General</c:formatCode>
                <c:ptCount val="4"/>
                <c:pt idx="0">
                  <c:v>2014</c:v>
                </c:pt>
                <c:pt idx="1">
                  <c:v>2015</c:v>
                </c:pt>
                <c:pt idx="2">
                  <c:v>2016</c:v>
                </c:pt>
                <c:pt idx="3">
                  <c:v>2017</c:v>
                </c:pt>
              </c:numCache>
            </c:numRef>
          </c:cat>
          <c:val>
            <c:numRef>
              <c:f>Лист1!$B$2:$B$5</c:f>
              <c:numCache>
                <c:formatCode>General</c:formatCode>
                <c:ptCount val="4"/>
                <c:pt idx="0">
                  <c:v>2727</c:v>
                </c:pt>
                <c:pt idx="1">
                  <c:v>2688</c:v>
                </c:pt>
                <c:pt idx="2">
                  <c:v>2661</c:v>
                </c:pt>
                <c:pt idx="3">
                  <c:v>2637</c:v>
                </c:pt>
              </c:numCache>
            </c:numRef>
          </c:val>
        </c:ser>
        <c:dLbls>
          <c:showLegendKey val="0"/>
          <c:showVal val="0"/>
          <c:showCatName val="0"/>
          <c:showSerName val="0"/>
          <c:showPercent val="0"/>
          <c:showBubbleSize val="0"/>
        </c:dLbls>
        <c:gapWidth val="150"/>
        <c:shape val="pyramid"/>
        <c:axId val="33973248"/>
        <c:axId val="4188416"/>
        <c:axId val="0"/>
      </c:bar3DChart>
      <c:catAx>
        <c:axId val="33973248"/>
        <c:scaling>
          <c:orientation val="minMax"/>
        </c:scaling>
        <c:delete val="0"/>
        <c:axPos val="b"/>
        <c:numFmt formatCode="General" sourceLinked="1"/>
        <c:majorTickMark val="out"/>
        <c:minorTickMark val="none"/>
        <c:tickLblPos val="nextTo"/>
        <c:txPr>
          <a:bodyPr/>
          <a:lstStyle/>
          <a:p>
            <a:pPr>
              <a:defRPr sz="1800" b="1" baseline="0">
                <a:latin typeface="Times New Roman" pitchFamily="18" charset="0"/>
                <a:cs typeface="Times New Roman" pitchFamily="18" charset="0"/>
              </a:defRPr>
            </a:pPr>
            <a:endParaRPr lang="ru-RU"/>
          </a:p>
        </c:txPr>
        <c:crossAx val="4188416"/>
        <c:crosses val="autoZero"/>
        <c:auto val="1"/>
        <c:lblAlgn val="ctr"/>
        <c:lblOffset val="100"/>
        <c:noMultiLvlLbl val="0"/>
      </c:catAx>
      <c:valAx>
        <c:axId val="4188416"/>
        <c:scaling>
          <c:orientation val="minMax"/>
        </c:scaling>
        <c:delete val="1"/>
        <c:axPos val="l"/>
        <c:majorGridlines/>
        <c:numFmt formatCode="General" sourceLinked="1"/>
        <c:majorTickMark val="out"/>
        <c:minorTickMark val="none"/>
        <c:tickLblPos val="nextTo"/>
        <c:crossAx val="33973248"/>
        <c:crosses val="autoZero"/>
        <c:crossBetween val="between"/>
      </c:valAx>
    </c:plotArea>
    <c:plotVisOnly val="1"/>
    <c:dispBlanksAs val="gap"/>
    <c:showDLblsOverMax val="0"/>
  </c:chart>
  <c:txPr>
    <a:bodyPr/>
    <a:lstStyle/>
    <a:p>
      <a:pPr>
        <a:defRPr sz="1800"/>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5.019831030939606E-2"/>
          <c:y val="2.853032669572662E-2"/>
          <c:w val="0.85546968832058479"/>
          <c:h val="0.85826493134749748"/>
        </c:manualLayout>
      </c:layout>
      <c:bar3DChart>
        <c:barDir val="col"/>
        <c:grouping val="standard"/>
        <c:varyColors val="0"/>
        <c:ser>
          <c:idx val="0"/>
          <c:order val="0"/>
          <c:tx>
            <c:strRef>
              <c:f>Лист1!$B$1</c:f>
              <c:strCache>
                <c:ptCount val="1"/>
                <c:pt idx="0">
                  <c:v>2015</c:v>
                </c:pt>
              </c:strCache>
            </c:strRef>
          </c:tx>
          <c:spPr>
            <a:solidFill>
              <a:srgbClr val="FFC000"/>
            </a:solidFill>
          </c:spPr>
          <c:invertIfNegative val="0"/>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Лист1!$B$2:$B$11</c:f>
              <c:numCache>
                <c:formatCode>General</c:formatCode>
                <c:ptCount val="10"/>
                <c:pt idx="0">
                  <c:v>22.05</c:v>
                </c:pt>
                <c:pt idx="1">
                  <c:v>0</c:v>
                </c:pt>
                <c:pt idx="2">
                  <c:v>289.81</c:v>
                </c:pt>
                <c:pt idx="3">
                  <c:v>62.36</c:v>
                </c:pt>
                <c:pt idx="4">
                  <c:v>975.41</c:v>
                </c:pt>
                <c:pt idx="5">
                  <c:v>2025.6699999999998</c:v>
                </c:pt>
                <c:pt idx="6">
                  <c:v>2807.53</c:v>
                </c:pt>
                <c:pt idx="7">
                  <c:v>10361.99</c:v>
                </c:pt>
                <c:pt idx="8">
                  <c:v>9085.7900000000009</c:v>
                </c:pt>
                <c:pt idx="9">
                  <c:v>3369.02</c:v>
                </c:pt>
              </c:numCache>
            </c:numRef>
          </c:val>
        </c:ser>
        <c:ser>
          <c:idx val="1"/>
          <c:order val="1"/>
          <c:tx>
            <c:strRef>
              <c:f>Лист1!$C$1</c:f>
              <c:strCache>
                <c:ptCount val="1"/>
                <c:pt idx="0">
                  <c:v>2016</c:v>
                </c:pt>
              </c:strCache>
            </c:strRef>
          </c:tx>
          <c:spPr>
            <a:solidFill>
              <a:srgbClr val="00B050"/>
            </a:solidFill>
          </c:spPr>
          <c:invertIfNegative val="0"/>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Лист1!$C$2:$C$11</c:f>
              <c:numCache>
                <c:formatCode>General</c:formatCode>
                <c:ptCount val="10"/>
                <c:pt idx="0">
                  <c:v>8.84</c:v>
                </c:pt>
                <c:pt idx="1">
                  <c:v>0</c:v>
                </c:pt>
                <c:pt idx="2">
                  <c:v>297.97999999999996</c:v>
                </c:pt>
                <c:pt idx="3">
                  <c:v>604.55999999999983</c:v>
                </c:pt>
                <c:pt idx="4">
                  <c:v>922.79000000000008</c:v>
                </c:pt>
                <c:pt idx="5">
                  <c:v>2679.48</c:v>
                </c:pt>
                <c:pt idx="6">
                  <c:v>4228.5</c:v>
                </c:pt>
                <c:pt idx="7">
                  <c:v>11297.720000000001</c:v>
                </c:pt>
                <c:pt idx="8">
                  <c:v>9580.7900000000009</c:v>
                </c:pt>
                <c:pt idx="9">
                  <c:v>1059.3799999999999</c:v>
                </c:pt>
              </c:numCache>
            </c:numRef>
          </c:val>
        </c:ser>
        <c:ser>
          <c:idx val="2"/>
          <c:order val="2"/>
          <c:tx>
            <c:strRef>
              <c:f>Лист1!$D$1</c:f>
              <c:strCache>
                <c:ptCount val="1"/>
                <c:pt idx="0">
                  <c:v>2017</c:v>
                </c:pt>
              </c:strCache>
            </c:strRef>
          </c:tx>
          <c:spPr>
            <a:solidFill>
              <a:srgbClr val="FF0000"/>
            </a:solidFill>
          </c:spPr>
          <c:invertIfNegative val="0"/>
          <c:cat>
            <c:strRef>
              <c:f>Лист1!$A$2:$A$11</c:f>
              <c:strCache>
                <c:ptCount val="10"/>
                <c:pt idx="0">
                  <c:v>ЕСХН</c:v>
                </c:pt>
                <c:pt idx="1">
                  <c:v>Доходы от оказания платных услуг</c:v>
                </c:pt>
                <c:pt idx="2">
                  <c:v>Аренда имущества</c:v>
                </c:pt>
                <c:pt idx="3">
                  <c:v>Прочие не налоговые доходы</c:v>
                </c:pt>
                <c:pt idx="4">
                  <c:v>Аренда земли </c:v>
                </c:pt>
                <c:pt idx="5">
                  <c:v>Налог на имущество</c:v>
                </c:pt>
                <c:pt idx="6">
                  <c:v>Акцизы</c:v>
                </c:pt>
                <c:pt idx="7">
                  <c:v>НДФЛ</c:v>
                </c:pt>
                <c:pt idx="8">
                  <c:v>Земельный налог</c:v>
                </c:pt>
                <c:pt idx="9">
                  <c:v>Продажа земли</c:v>
                </c:pt>
              </c:strCache>
            </c:strRef>
          </c:cat>
          <c:val>
            <c:numRef>
              <c:f>Лист1!$D$2:$D$11</c:f>
              <c:numCache>
                <c:formatCode>General</c:formatCode>
                <c:ptCount val="10"/>
                <c:pt idx="0">
                  <c:v>379.1</c:v>
                </c:pt>
                <c:pt idx="1">
                  <c:v>488.4</c:v>
                </c:pt>
                <c:pt idx="2">
                  <c:v>164.53</c:v>
                </c:pt>
                <c:pt idx="3">
                  <c:v>7358.5</c:v>
                </c:pt>
                <c:pt idx="4">
                  <c:v>844.48</c:v>
                </c:pt>
                <c:pt idx="5">
                  <c:v>3224.69</c:v>
                </c:pt>
                <c:pt idx="6">
                  <c:v>4830.4699999999993</c:v>
                </c:pt>
                <c:pt idx="7">
                  <c:v>12191.27</c:v>
                </c:pt>
                <c:pt idx="8">
                  <c:v>12705.19</c:v>
                </c:pt>
                <c:pt idx="9">
                  <c:v>833.64</c:v>
                </c:pt>
              </c:numCache>
            </c:numRef>
          </c:val>
        </c:ser>
        <c:dLbls>
          <c:showLegendKey val="0"/>
          <c:showVal val="0"/>
          <c:showCatName val="0"/>
          <c:showSerName val="0"/>
          <c:showPercent val="0"/>
          <c:showBubbleSize val="0"/>
        </c:dLbls>
        <c:gapWidth val="150"/>
        <c:shape val="box"/>
        <c:axId val="42067456"/>
        <c:axId val="4193600"/>
        <c:axId val="32902272"/>
      </c:bar3DChart>
      <c:catAx>
        <c:axId val="42067456"/>
        <c:scaling>
          <c:orientation val="minMax"/>
        </c:scaling>
        <c:delete val="0"/>
        <c:axPos val="b"/>
        <c:majorTickMark val="out"/>
        <c:minorTickMark val="none"/>
        <c:tickLblPos val="nextTo"/>
        <c:crossAx val="4193600"/>
        <c:crosses val="autoZero"/>
        <c:auto val="1"/>
        <c:lblAlgn val="ctr"/>
        <c:lblOffset val="100"/>
        <c:noMultiLvlLbl val="0"/>
      </c:catAx>
      <c:valAx>
        <c:axId val="4193600"/>
        <c:scaling>
          <c:orientation val="minMax"/>
        </c:scaling>
        <c:delete val="0"/>
        <c:axPos val="l"/>
        <c:majorGridlines/>
        <c:numFmt formatCode="General" sourceLinked="1"/>
        <c:majorTickMark val="out"/>
        <c:minorTickMark val="none"/>
        <c:tickLblPos val="nextTo"/>
        <c:crossAx val="42067456"/>
        <c:crosses val="autoZero"/>
        <c:crossBetween val="between"/>
      </c:valAx>
      <c:serAx>
        <c:axId val="32902272"/>
        <c:scaling>
          <c:orientation val="minMax"/>
        </c:scaling>
        <c:delete val="0"/>
        <c:axPos val="b"/>
        <c:majorTickMark val="out"/>
        <c:minorTickMark val="none"/>
        <c:tickLblPos val="nextTo"/>
        <c:crossAx val="4193600"/>
        <c:crosses val="autoZero"/>
      </c:serAx>
    </c:plotArea>
    <c:legend>
      <c:legendPos val="r"/>
      <c:layout/>
      <c:overlay val="0"/>
    </c:legend>
    <c:plotVisOnly val="1"/>
    <c:dispBlanksAs val="gap"/>
    <c:showDLblsOverMax val="0"/>
  </c:chart>
  <c:spPr>
    <a:noFill/>
  </c:spPr>
  <c:txPr>
    <a:bodyPr/>
    <a:lstStyle/>
    <a:p>
      <a:pPr>
        <a:defRPr sz="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9.3042567638683446E-2"/>
          <c:y val="5.2910787690256651E-2"/>
          <c:w val="0.63929967211245553"/>
          <c:h val="0.89137271784616512"/>
        </c:manualLayout>
      </c:layout>
      <c:bar3DChart>
        <c:barDir val="col"/>
        <c:grouping val="standard"/>
        <c:varyColors val="0"/>
        <c:ser>
          <c:idx val="0"/>
          <c:order val="0"/>
          <c:tx>
            <c:strRef>
              <c:f>Лист1!$B$1</c:f>
              <c:strCache>
                <c:ptCount val="1"/>
                <c:pt idx="0">
                  <c:v>2015</c:v>
                </c:pt>
              </c:strCache>
            </c:strRef>
          </c:tx>
          <c:spPr>
            <a:solidFill>
              <a:srgbClr val="92D050"/>
            </a:solidFill>
          </c:spPr>
          <c:invertIfNegative val="0"/>
          <c:cat>
            <c:strRef>
              <c:f>Лист1!$A$2:$A$4</c:f>
              <c:strCache>
                <c:ptCount val="3"/>
                <c:pt idx="0">
                  <c:v>субвенции</c:v>
                </c:pt>
                <c:pt idx="1">
                  <c:v>Дотации </c:v>
                </c:pt>
                <c:pt idx="2">
                  <c:v>субсидии</c:v>
                </c:pt>
              </c:strCache>
            </c:strRef>
          </c:cat>
          <c:val>
            <c:numRef>
              <c:f>Лист1!$B$2:$B$4</c:f>
              <c:numCache>
                <c:formatCode>General</c:formatCode>
                <c:ptCount val="3"/>
                <c:pt idx="0">
                  <c:v>625</c:v>
                </c:pt>
                <c:pt idx="1">
                  <c:v>8429</c:v>
                </c:pt>
                <c:pt idx="2">
                  <c:v>78992</c:v>
                </c:pt>
              </c:numCache>
            </c:numRef>
          </c:val>
        </c:ser>
        <c:ser>
          <c:idx val="1"/>
          <c:order val="1"/>
          <c:tx>
            <c:strRef>
              <c:f>Лист1!$C$1</c:f>
              <c:strCache>
                <c:ptCount val="1"/>
                <c:pt idx="0">
                  <c:v>2016</c:v>
                </c:pt>
              </c:strCache>
            </c:strRef>
          </c:tx>
          <c:spPr>
            <a:solidFill>
              <a:srgbClr val="0070C0"/>
            </a:solidFill>
          </c:spPr>
          <c:invertIfNegative val="0"/>
          <c:cat>
            <c:strRef>
              <c:f>Лист1!$A$2:$A$4</c:f>
              <c:strCache>
                <c:ptCount val="3"/>
                <c:pt idx="0">
                  <c:v>субвенции</c:v>
                </c:pt>
                <c:pt idx="1">
                  <c:v>Дотации </c:v>
                </c:pt>
                <c:pt idx="2">
                  <c:v>субсидии</c:v>
                </c:pt>
              </c:strCache>
            </c:strRef>
          </c:cat>
          <c:val>
            <c:numRef>
              <c:f>Лист1!$C$2:$C$4</c:f>
              <c:numCache>
                <c:formatCode>General</c:formatCode>
                <c:ptCount val="3"/>
                <c:pt idx="0">
                  <c:v>600</c:v>
                </c:pt>
                <c:pt idx="1">
                  <c:v>7149</c:v>
                </c:pt>
                <c:pt idx="2">
                  <c:v>47194</c:v>
                </c:pt>
              </c:numCache>
            </c:numRef>
          </c:val>
        </c:ser>
        <c:ser>
          <c:idx val="2"/>
          <c:order val="2"/>
          <c:tx>
            <c:strRef>
              <c:f>Лист1!$D$1</c:f>
              <c:strCache>
                <c:ptCount val="1"/>
                <c:pt idx="0">
                  <c:v>2017</c:v>
                </c:pt>
              </c:strCache>
            </c:strRef>
          </c:tx>
          <c:spPr>
            <a:solidFill>
              <a:srgbClr val="7030A0"/>
            </a:solidFill>
          </c:spPr>
          <c:invertIfNegative val="0"/>
          <c:cat>
            <c:strRef>
              <c:f>Лист1!$A$2:$A$4</c:f>
              <c:strCache>
                <c:ptCount val="3"/>
                <c:pt idx="0">
                  <c:v>субвенции</c:v>
                </c:pt>
                <c:pt idx="1">
                  <c:v>Дотации </c:v>
                </c:pt>
                <c:pt idx="2">
                  <c:v>субсидии</c:v>
                </c:pt>
              </c:strCache>
            </c:strRef>
          </c:cat>
          <c:val>
            <c:numRef>
              <c:f>Лист1!$D$2:$D$4</c:f>
              <c:numCache>
                <c:formatCode>General</c:formatCode>
                <c:ptCount val="3"/>
                <c:pt idx="0">
                  <c:v>590</c:v>
                </c:pt>
                <c:pt idx="1">
                  <c:v>2456</c:v>
                </c:pt>
                <c:pt idx="2">
                  <c:v>171185</c:v>
                </c:pt>
              </c:numCache>
            </c:numRef>
          </c:val>
        </c:ser>
        <c:dLbls>
          <c:showLegendKey val="0"/>
          <c:showVal val="0"/>
          <c:showCatName val="0"/>
          <c:showSerName val="0"/>
          <c:showPercent val="0"/>
          <c:showBubbleSize val="0"/>
        </c:dLbls>
        <c:gapWidth val="150"/>
        <c:shape val="cylinder"/>
        <c:axId val="36833280"/>
        <c:axId val="83911808"/>
        <c:axId val="39895040"/>
      </c:bar3DChart>
      <c:catAx>
        <c:axId val="36833280"/>
        <c:scaling>
          <c:orientation val="minMax"/>
        </c:scaling>
        <c:delete val="0"/>
        <c:axPos val="b"/>
        <c:majorTickMark val="in"/>
        <c:minorTickMark val="none"/>
        <c:tickLblPos val="nextTo"/>
        <c:crossAx val="83911808"/>
        <c:crosses val="autoZero"/>
        <c:auto val="0"/>
        <c:lblAlgn val="ctr"/>
        <c:lblOffset val="100"/>
        <c:noMultiLvlLbl val="0"/>
      </c:catAx>
      <c:valAx>
        <c:axId val="83911808"/>
        <c:scaling>
          <c:orientation val="minMax"/>
        </c:scaling>
        <c:delete val="0"/>
        <c:axPos val="l"/>
        <c:majorGridlines/>
        <c:numFmt formatCode="General" sourceLinked="1"/>
        <c:majorTickMark val="out"/>
        <c:minorTickMark val="none"/>
        <c:tickLblPos val="nextTo"/>
        <c:crossAx val="36833280"/>
        <c:crosses val="autoZero"/>
        <c:crossBetween val="between"/>
      </c:valAx>
      <c:serAx>
        <c:axId val="39895040"/>
        <c:scaling>
          <c:orientation val="minMax"/>
        </c:scaling>
        <c:delete val="0"/>
        <c:axPos val="b"/>
        <c:majorTickMark val="out"/>
        <c:minorTickMark val="none"/>
        <c:tickLblPos val="nextTo"/>
        <c:crossAx val="83911808"/>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overlay val="0"/>
    </c:title>
    <c:autoTitleDeleted val="0"/>
    <c:plotArea>
      <c:layout/>
      <c:pieChart>
        <c:varyColors val="1"/>
        <c:ser>
          <c:idx val="0"/>
          <c:order val="0"/>
          <c:tx>
            <c:strRef>
              <c:f>Лист1!$B$1</c:f>
              <c:strCache>
                <c:ptCount val="1"/>
                <c:pt idx="0">
                  <c:v>2017 год</c:v>
                </c:pt>
              </c:strCache>
            </c:strRef>
          </c:tx>
          <c:dPt>
            <c:idx val="4"/>
            <c:bubble3D val="0"/>
            <c:spPr>
              <a:ln w="6350"/>
            </c:spPr>
          </c:dPt>
          <c:dPt>
            <c:idx val="5"/>
            <c:bubble3D val="0"/>
            <c:spPr>
              <a:ln>
                <a:gradFill>
                  <a:gsLst>
                    <a:gs pos="0">
                      <a:srgbClr val="629DD1">
                        <a:tint val="66000"/>
                        <a:satMod val="160000"/>
                      </a:srgbClr>
                    </a:gs>
                    <a:gs pos="50000">
                      <a:srgbClr val="629DD1">
                        <a:tint val="44500"/>
                        <a:satMod val="160000"/>
                      </a:srgbClr>
                    </a:gs>
                    <a:gs pos="100000">
                      <a:srgbClr val="629DD1">
                        <a:tint val="23500"/>
                        <a:satMod val="160000"/>
                      </a:srgbClr>
                    </a:gs>
                  </a:gsLst>
                  <a:lin ang="5400000" scaled="0"/>
                </a:gradFill>
              </a:ln>
            </c:spPr>
          </c:dPt>
          <c:cat>
            <c:strRef>
              <c:f>Лист1!$A$2:$A$8</c:f>
              <c:strCache>
                <c:ptCount val="7"/>
                <c:pt idx="0">
                  <c:v>Содержание Администрации Заларинского МО</c:v>
                </c:pt>
                <c:pt idx="1">
                  <c:v>Военно-учетный стол</c:v>
                </c:pt>
                <c:pt idx="2">
                  <c:v>Дорожное хозяйство</c:v>
                </c:pt>
                <c:pt idx="3">
                  <c:v>Жилищно-коммунальное хозяйства</c:v>
                </c:pt>
                <c:pt idx="4">
                  <c:v>Капитальное строительство</c:v>
                </c:pt>
                <c:pt idx="5">
                  <c:v>Благоустройство</c:v>
                </c:pt>
                <c:pt idx="6">
                  <c:v>Культура</c:v>
                </c:pt>
              </c:strCache>
            </c:strRef>
          </c:cat>
          <c:val>
            <c:numRef>
              <c:f>Лист1!$B$2:$B$8</c:f>
              <c:numCache>
                <c:formatCode>General</c:formatCode>
                <c:ptCount val="7"/>
                <c:pt idx="0">
                  <c:v>16021</c:v>
                </c:pt>
                <c:pt idx="1">
                  <c:v>498</c:v>
                </c:pt>
                <c:pt idx="2">
                  <c:v>52573</c:v>
                </c:pt>
                <c:pt idx="3">
                  <c:v>90234.3</c:v>
                </c:pt>
                <c:pt idx="4">
                  <c:v>45030.7</c:v>
                </c:pt>
                <c:pt idx="5">
                  <c:v>6182</c:v>
                </c:pt>
                <c:pt idx="6">
                  <c:v>4600</c:v>
                </c:pt>
              </c:numCache>
            </c:numRef>
          </c:val>
        </c:ser>
        <c:dLbls>
          <c:showLegendKey val="0"/>
          <c:showVal val="0"/>
          <c:showCatName val="0"/>
          <c:showSerName val="0"/>
          <c:showPercent val="1"/>
          <c:showBubbleSize val="0"/>
          <c:showLeaderLines val="0"/>
        </c:dLbls>
        <c:firstSliceAng val="0"/>
      </c:pieChart>
    </c:plotArea>
    <c:legend>
      <c:legendPos val="r"/>
      <c:layout>
        <c:manualLayout>
          <c:xMode val="edge"/>
          <c:yMode val="edge"/>
          <c:x val="0.60071351602306156"/>
          <c:y val="3.7808299077880247E-2"/>
          <c:w val="0.36630686021336395"/>
          <c:h val="0.92518817353627369"/>
        </c:manualLayout>
      </c:layout>
      <c:overlay val="0"/>
      <c:txPr>
        <a:bodyPr/>
        <a:lstStyle/>
        <a:p>
          <a:pPr>
            <a:defRPr kern="700" baseline="0"/>
          </a:pPr>
          <a:endParaRPr lang="ru-RU"/>
        </a:p>
      </c:txPr>
    </c:legend>
    <c:plotVisOnly val="1"/>
    <c:dispBlanksAs val="zero"/>
    <c:showDLblsOverMax val="0"/>
  </c:chart>
  <c:txPr>
    <a:bodyPr/>
    <a:lstStyle/>
    <a:p>
      <a:pPr>
        <a:defRPr sz="1800"/>
      </a:pPr>
      <a:endParaRPr lang="ru-RU"/>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2800" dirty="0" smtClean="0">
                <a:solidFill>
                  <a:schemeClr val="tx1"/>
                </a:solidFill>
                <a:latin typeface="Times New Roman" pitchFamily="18" charset="0"/>
                <a:cs typeface="Times New Roman" pitchFamily="18" charset="0"/>
              </a:rPr>
              <a:t>Автомобильные</a:t>
            </a:r>
            <a:r>
              <a:rPr lang="ru-RU" sz="2800" baseline="0" dirty="0" smtClean="0">
                <a:solidFill>
                  <a:schemeClr val="tx1"/>
                </a:solidFill>
                <a:latin typeface="Times New Roman" pitchFamily="18" charset="0"/>
                <a:cs typeface="Times New Roman" pitchFamily="18" charset="0"/>
              </a:rPr>
              <a:t> дороги</a:t>
            </a:r>
            <a:endParaRPr lang="ru-RU" sz="2800" dirty="0">
              <a:solidFill>
                <a:schemeClr val="tx1"/>
              </a:solidFill>
              <a:latin typeface="Times New Roman" pitchFamily="18" charset="0"/>
              <a:cs typeface="Times New Roman" pitchFamily="18" charset="0"/>
            </a:endParaRPr>
          </a:p>
        </c:rich>
      </c:tx>
      <c:layout>
        <c:manualLayout>
          <c:xMode val="edge"/>
          <c:yMode val="edge"/>
          <c:x val="0.3106790972274811"/>
          <c:y val="5.3445240091168312E-3"/>
        </c:manualLayout>
      </c:layout>
      <c:overlay val="0"/>
    </c:title>
    <c:autoTitleDeleted val="0"/>
    <c:view3D>
      <c:rotX val="15"/>
      <c:rotY val="20"/>
      <c:rAngAx val="1"/>
    </c:view3D>
    <c:floor>
      <c:thickness val="0"/>
    </c:floor>
    <c:sideWall>
      <c:thickness val="0"/>
      <c:spPr>
        <a:blipFill>
          <a:blip xmlns:r="http://schemas.openxmlformats.org/officeDocument/2006/relationships" r:embed="rId1"/>
          <a:tile tx="0" ty="0" sx="100000" sy="100000" flip="none" algn="tl"/>
        </a:blipFill>
      </c:spPr>
    </c:sideWall>
    <c:backWall>
      <c:thickness val="0"/>
      <c:spPr>
        <a:blipFill>
          <a:blip xmlns:r="http://schemas.openxmlformats.org/officeDocument/2006/relationships" r:embed="rId1"/>
          <a:tile tx="0" ty="0" sx="100000" sy="100000" flip="none" algn="tl"/>
        </a:blipFill>
      </c:spPr>
    </c:backWall>
    <c:plotArea>
      <c:layout>
        <c:manualLayout>
          <c:layoutTarget val="inner"/>
          <c:xMode val="edge"/>
          <c:yMode val="edge"/>
          <c:x val="6.0881099732088072E-2"/>
          <c:y val="0.17333907343628488"/>
          <c:w val="0.93189065058345089"/>
          <c:h val="0.70439446122148053"/>
        </c:manualLayout>
      </c:layout>
      <c:bar3DChart>
        <c:barDir val="col"/>
        <c:grouping val="stacked"/>
        <c:varyColors val="0"/>
        <c:ser>
          <c:idx val="0"/>
          <c:order val="0"/>
          <c:tx>
            <c:strRef>
              <c:f>Лист1!$B$1</c:f>
              <c:strCache>
                <c:ptCount val="1"/>
                <c:pt idx="0">
                  <c:v>муниципальное жильё</c:v>
                </c:pt>
              </c:strCache>
            </c:strRef>
          </c:tx>
          <c:spPr>
            <a:solidFill>
              <a:srgbClr val="C00000"/>
            </a:solidFill>
          </c:spPr>
          <c:invertIfNegative val="0"/>
          <c:cat>
            <c:numRef>
              <c:f>Лист1!$A$2:$A$5</c:f>
              <c:numCache>
                <c:formatCode>General</c:formatCode>
                <c:ptCount val="4"/>
                <c:pt idx="0">
                  <c:v>2014</c:v>
                </c:pt>
                <c:pt idx="1">
                  <c:v>2015</c:v>
                </c:pt>
                <c:pt idx="2">
                  <c:v>2016</c:v>
                </c:pt>
                <c:pt idx="3">
                  <c:v>2017</c:v>
                </c:pt>
              </c:numCache>
            </c:numRef>
          </c:cat>
          <c:val>
            <c:numRef>
              <c:f>Лист1!$B$2:$B$5</c:f>
              <c:numCache>
                <c:formatCode>General</c:formatCode>
                <c:ptCount val="4"/>
                <c:pt idx="0">
                  <c:v>10</c:v>
                </c:pt>
                <c:pt idx="1">
                  <c:v>2</c:v>
                </c:pt>
                <c:pt idx="2">
                  <c:v>3</c:v>
                </c:pt>
                <c:pt idx="3">
                  <c:v>108</c:v>
                </c:pt>
              </c:numCache>
            </c:numRef>
          </c:val>
        </c:ser>
        <c:dLbls>
          <c:showLegendKey val="0"/>
          <c:showVal val="0"/>
          <c:showCatName val="0"/>
          <c:showSerName val="0"/>
          <c:showPercent val="0"/>
          <c:showBubbleSize val="0"/>
        </c:dLbls>
        <c:gapWidth val="150"/>
        <c:shape val="cylinder"/>
        <c:axId val="126854656"/>
        <c:axId val="97002048"/>
        <c:axId val="0"/>
      </c:bar3DChart>
      <c:catAx>
        <c:axId val="126854656"/>
        <c:scaling>
          <c:orientation val="minMax"/>
        </c:scaling>
        <c:delete val="0"/>
        <c:axPos val="b"/>
        <c:numFmt formatCode="General" sourceLinked="1"/>
        <c:majorTickMark val="out"/>
        <c:minorTickMark val="none"/>
        <c:tickLblPos val="nextTo"/>
        <c:txPr>
          <a:bodyPr/>
          <a:lstStyle/>
          <a:p>
            <a:pPr>
              <a:defRPr sz="1800" b="1">
                <a:latin typeface="Times New Roman" pitchFamily="18" charset="0"/>
                <a:cs typeface="Times New Roman" pitchFamily="18" charset="0"/>
              </a:defRPr>
            </a:pPr>
            <a:endParaRPr lang="ru-RU"/>
          </a:p>
        </c:txPr>
        <c:crossAx val="97002048"/>
        <c:crosses val="autoZero"/>
        <c:auto val="1"/>
        <c:lblAlgn val="ctr"/>
        <c:lblOffset val="100"/>
        <c:noMultiLvlLbl val="0"/>
      </c:catAx>
      <c:valAx>
        <c:axId val="97002048"/>
        <c:scaling>
          <c:orientation val="minMax"/>
        </c:scaling>
        <c:delete val="0"/>
        <c:axPos val="l"/>
        <c:majorGridlines/>
        <c:numFmt formatCode="General" sourceLinked="1"/>
        <c:majorTickMark val="out"/>
        <c:minorTickMark val="none"/>
        <c:tickLblPos val="nextTo"/>
        <c:txPr>
          <a:bodyPr/>
          <a:lstStyle/>
          <a:p>
            <a:pPr>
              <a:defRPr sz="1600" b="1" i="0">
                <a:latin typeface="Times New Roman" pitchFamily="18" charset="0"/>
                <a:cs typeface="Times New Roman" pitchFamily="18" charset="0"/>
              </a:defRPr>
            </a:pPr>
            <a:endParaRPr lang="ru-RU"/>
          </a:p>
        </c:txPr>
        <c:crossAx val="126854656"/>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293" cy="496961"/>
          </a:xfrm>
          <a:prstGeom prst="rect">
            <a:avLst/>
          </a:prstGeom>
        </p:spPr>
        <p:txBody>
          <a:bodyPr vert="horz" lIns="90443" tIns="45222" rIns="90443" bIns="45222" rtlCol="0"/>
          <a:lstStyle>
            <a:lvl1pPr algn="l">
              <a:defRPr sz="1200"/>
            </a:lvl1pPr>
          </a:lstStyle>
          <a:p>
            <a:endParaRPr lang="ru-RU"/>
          </a:p>
        </p:txBody>
      </p:sp>
      <p:sp>
        <p:nvSpPr>
          <p:cNvPr id="3" name="Дата 2"/>
          <p:cNvSpPr>
            <a:spLocks noGrp="1"/>
          </p:cNvSpPr>
          <p:nvPr>
            <p:ph type="dt" sz="quarter" idx="1"/>
          </p:nvPr>
        </p:nvSpPr>
        <p:spPr>
          <a:xfrm>
            <a:off x="3850815" y="0"/>
            <a:ext cx="2945293" cy="496961"/>
          </a:xfrm>
          <a:prstGeom prst="rect">
            <a:avLst/>
          </a:prstGeom>
        </p:spPr>
        <p:txBody>
          <a:bodyPr vert="horz" lIns="90443" tIns="45222" rIns="90443" bIns="45222" rtlCol="0"/>
          <a:lstStyle>
            <a:lvl1pPr algn="r">
              <a:defRPr sz="1200"/>
            </a:lvl1pPr>
          </a:lstStyle>
          <a:p>
            <a:fld id="{7B919904-7712-4F99-A980-893D873A020E}" type="datetimeFigureOut">
              <a:rPr lang="ru-RU" smtClean="0"/>
              <a:pPr/>
              <a:t>28.03.2018</a:t>
            </a:fld>
            <a:endParaRPr lang="ru-RU"/>
          </a:p>
        </p:txBody>
      </p:sp>
      <p:sp>
        <p:nvSpPr>
          <p:cNvPr id="4" name="Нижний колонтитул 3"/>
          <p:cNvSpPr>
            <a:spLocks noGrp="1"/>
          </p:cNvSpPr>
          <p:nvPr>
            <p:ph type="ftr" sz="quarter" idx="2"/>
          </p:nvPr>
        </p:nvSpPr>
        <p:spPr>
          <a:xfrm>
            <a:off x="0" y="9428105"/>
            <a:ext cx="2945293" cy="496961"/>
          </a:xfrm>
          <a:prstGeom prst="rect">
            <a:avLst/>
          </a:prstGeom>
        </p:spPr>
        <p:txBody>
          <a:bodyPr vert="horz" lIns="90443" tIns="45222" rIns="90443" bIns="45222" rtlCol="0" anchor="b"/>
          <a:lstStyle>
            <a:lvl1pPr algn="l">
              <a:defRPr sz="1200"/>
            </a:lvl1pPr>
          </a:lstStyle>
          <a:p>
            <a:endParaRPr lang="ru-RU"/>
          </a:p>
        </p:txBody>
      </p:sp>
      <p:sp>
        <p:nvSpPr>
          <p:cNvPr id="5" name="Номер слайда 4"/>
          <p:cNvSpPr>
            <a:spLocks noGrp="1"/>
          </p:cNvSpPr>
          <p:nvPr>
            <p:ph type="sldNum" sz="quarter" idx="3"/>
          </p:nvPr>
        </p:nvSpPr>
        <p:spPr>
          <a:xfrm>
            <a:off x="3850815" y="9428105"/>
            <a:ext cx="2945293" cy="496961"/>
          </a:xfrm>
          <a:prstGeom prst="rect">
            <a:avLst/>
          </a:prstGeom>
        </p:spPr>
        <p:txBody>
          <a:bodyPr vert="horz" lIns="90443" tIns="45222" rIns="90443" bIns="45222" rtlCol="0" anchor="b"/>
          <a:lstStyle>
            <a:lvl1pPr algn="r">
              <a:defRPr sz="1200"/>
            </a:lvl1pPr>
          </a:lstStyle>
          <a:p>
            <a:fld id="{F34C4814-B65B-45B3-88E9-0475BAB9A02C}" type="slidenum">
              <a:rPr lang="ru-RU" smtClean="0"/>
              <a:pPr/>
              <a:t>‹#›</a:t>
            </a:fld>
            <a:endParaRPr lang="ru-RU"/>
          </a:p>
        </p:txBody>
      </p:sp>
    </p:spTree>
    <p:extLst>
      <p:ext uri="{BB962C8B-B14F-4D97-AF65-F5344CB8AC3E}">
        <p14:creationId xmlns:p14="http://schemas.microsoft.com/office/powerpoint/2010/main" val="344581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0"/>
            <a:ext cx="2945659" cy="496332"/>
          </a:xfrm>
          <a:prstGeom prst="rect">
            <a:avLst/>
          </a:prstGeom>
        </p:spPr>
        <p:txBody>
          <a:bodyPr vert="horz" lIns="91606" tIns="45803" rIns="91606" bIns="45803" rtlCol="0"/>
          <a:lstStyle>
            <a:lvl1pPr algn="l">
              <a:defRPr sz="1200"/>
            </a:lvl1pPr>
          </a:lstStyle>
          <a:p>
            <a:endParaRPr lang="ru-RU"/>
          </a:p>
        </p:txBody>
      </p:sp>
      <p:sp>
        <p:nvSpPr>
          <p:cNvPr id="3" name="Дата 2"/>
          <p:cNvSpPr>
            <a:spLocks noGrp="1"/>
          </p:cNvSpPr>
          <p:nvPr>
            <p:ph type="dt" idx="1"/>
          </p:nvPr>
        </p:nvSpPr>
        <p:spPr>
          <a:xfrm>
            <a:off x="3850443" y="0"/>
            <a:ext cx="2945659" cy="496332"/>
          </a:xfrm>
          <a:prstGeom prst="rect">
            <a:avLst/>
          </a:prstGeom>
        </p:spPr>
        <p:txBody>
          <a:bodyPr vert="horz" lIns="91606" tIns="45803" rIns="91606" bIns="45803" rtlCol="0"/>
          <a:lstStyle>
            <a:lvl1pPr algn="r">
              <a:defRPr sz="1200"/>
            </a:lvl1pPr>
          </a:lstStyle>
          <a:p>
            <a:fld id="{6D7BDC65-81D7-49C8-B7E7-4D3C78DCBEC4}" type="datetimeFigureOut">
              <a:rPr lang="ru-RU" smtClean="0"/>
              <a:pPr/>
              <a:t>28.03.2018</a:t>
            </a:fld>
            <a:endParaRPr lang="ru-RU"/>
          </a:p>
        </p:txBody>
      </p:sp>
      <p:sp>
        <p:nvSpPr>
          <p:cNvPr id="4" name="Образ слайда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1606" tIns="45803" rIns="91606" bIns="45803" rtlCol="0" anchor="ctr"/>
          <a:lstStyle/>
          <a:p>
            <a:endParaRPr lang="ru-RU"/>
          </a:p>
        </p:txBody>
      </p:sp>
      <p:sp>
        <p:nvSpPr>
          <p:cNvPr id="5" name="Заметки 4"/>
          <p:cNvSpPr>
            <a:spLocks noGrp="1"/>
          </p:cNvSpPr>
          <p:nvPr>
            <p:ph type="body" sz="quarter" idx="3"/>
          </p:nvPr>
        </p:nvSpPr>
        <p:spPr>
          <a:xfrm>
            <a:off x="679768" y="4715156"/>
            <a:ext cx="5438140" cy="4466987"/>
          </a:xfrm>
          <a:prstGeom prst="rect">
            <a:avLst/>
          </a:prstGeom>
        </p:spPr>
        <p:txBody>
          <a:bodyPr vert="horz" lIns="91606" tIns="45803" rIns="91606" bIns="45803"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3" y="9428586"/>
            <a:ext cx="2945659" cy="496332"/>
          </a:xfrm>
          <a:prstGeom prst="rect">
            <a:avLst/>
          </a:prstGeom>
        </p:spPr>
        <p:txBody>
          <a:bodyPr vert="horz" lIns="91606" tIns="45803" rIns="91606" bIns="45803"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6"/>
            <a:ext cx="2945659" cy="496332"/>
          </a:xfrm>
          <a:prstGeom prst="rect">
            <a:avLst/>
          </a:prstGeom>
        </p:spPr>
        <p:txBody>
          <a:bodyPr vert="horz" lIns="91606" tIns="45803" rIns="91606" bIns="45803" rtlCol="0" anchor="b"/>
          <a:lstStyle>
            <a:lvl1pPr algn="r">
              <a:defRPr sz="1200"/>
            </a:lvl1pPr>
          </a:lstStyle>
          <a:p>
            <a:fld id="{BCBAAC51-4C1B-4EF3-98F5-3A89303AE18D}" type="slidenum">
              <a:rPr lang="ru-RU" smtClean="0"/>
              <a:pPr/>
              <a:t>‹#›</a:t>
            </a:fld>
            <a:endParaRPr lang="ru-RU"/>
          </a:p>
        </p:txBody>
      </p:sp>
    </p:spTree>
    <p:extLst>
      <p:ext uri="{BB962C8B-B14F-4D97-AF65-F5344CB8AC3E}">
        <p14:creationId xmlns:p14="http://schemas.microsoft.com/office/powerpoint/2010/main" val="417392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BAAC51-4C1B-4EF3-98F5-3A89303AE18D}" type="slidenum">
              <a:rPr lang="ru-RU" smtClean="0"/>
              <a:pPr/>
              <a:t>1</a:t>
            </a:fld>
            <a:endParaRPr lang="ru-RU"/>
          </a:p>
        </p:txBody>
      </p:sp>
    </p:spTree>
    <p:extLst>
      <p:ext uri="{BB962C8B-B14F-4D97-AF65-F5344CB8AC3E}">
        <p14:creationId xmlns:p14="http://schemas.microsoft.com/office/powerpoint/2010/main" val="52196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BAAC51-4C1B-4EF3-98F5-3A89303AE18D}" type="slidenum">
              <a:rPr lang="ru-RU" smtClean="0"/>
              <a:pPr/>
              <a:t>6</a:t>
            </a:fld>
            <a:endParaRPr lang="ru-RU"/>
          </a:p>
        </p:txBody>
      </p:sp>
    </p:spTree>
    <p:extLst>
      <p:ext uri="{BB962C8B-B14F-4D97-AF65-F5344CB8AC3E}">
        <p14:creationId xmlns:p14="http://schemas.microsoft.com/office/powerpoint/2010/main" val="4016910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7</a:t>
            </a:fld>
            <a:endParaRPr lang="ru-RU" dirty="0"/>
          </a:p>
        </p:txBody>
      </p:sp>
    </p:spTree>
    <p:extLst>
      <p:ext uri="{BB962C8B-B14F-4D97-AF65-F5344CB8AC3E}">
        <p14:creationId xmlns:p14="http://schemas.microsoft.com/office/powerpoint/2010/main" val="41119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8</a:t>
            </a:fld>
            <a:endParaRPr lang="ru-RU" dirty="0"/>
          </a:p>
        </p:txBody>
      </p:sp>
    </p:spTree>
    <p:extLst>
      <p:ext uri="{BB962C8B-B14F-4D97-AF65-F5344CB8AC3E}">
        <p14:creationId xmlns:p14="http://schemas.microsoft.com/office/powerpoint/2010/main" val="41119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 поселению на 17%</a:t>
            </a:r>
            <a:endParaRPr lang="ru-RU" dirty="0"/>
          </a:p>
        </p:txBody>
      </p:sp>
      <p:sp>
        <p:nvSpPr>
          <p:cNvPr id="4" name="Номер слайда 3"/>
          <p:cNvSpPr>
            <a:spLocks noGrp="1"/>
          </p:cNvSpPr>
          <p:nvPr>
            <p:ph type="sldNum" sz="quarter" idx="10"/>
          </p:nvPr>
        </p:nvSpPr>
        <p:spPr/>
        <p:txBody>
          <a:bodyPr/>
          <a:lstStyle/>
          <a:p>
            <a:fld id="{4FF2BF03-C4F4-44AC-89C3-BBB21A42D30B}" type="slidenum">
              <a:rPr lang="ru-RU" smtClean="0"/>
              <a:pPr/>
              <a:t>9</a:t>
            </a:fld>
            <a:endParaRPr lang="ru-RU" dirty="0"/>
          </a:p>
        </p:txBody>
      </p:sp>
    </p:spTree>
    <p:extLst>
      <p:ext uri="{BB962C8B-B14F-4D97-AF65-F5344CB8AC3E}">
        <p14:creationId xmlns:p14="http://schemas.microsoft.com/office/powerpoint/2010/main" val="41119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BAAC51-4C1B-4EF3-98F5-3A89303AE18D}" type="slidenum">
              <a:rPr lang="ru-RU" smtClean="0"/>
              <a:pPr/>
              <a:t>10</a:t>
            </a:fld>
            <a:endParaRPr lang="ru-RU"/>
          </a:p>
        </p:txBody>
      </p:sp>
    </p:spTree>
    <p:extLst>
      <p:ext uri="{BB962C8B-B14F-4D97-AF65-F5344CB8AC3E}">
        <p14:creationId xmlns:p14="http://schemas.microsoft.com/office/powerpoint/2010/main" val="261279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BAAC51-4C1B-4EF3-98F5-3A89303AE18D}" type="slidenum">
              <a:rPr lang="ru-RU" smtClean="0"/>
              <a:pPr/>
              <a:t>11</a:t>
            </a:fld>
            <a:endParaRPr lang="ru-RU"/>
          </a:p>
        </p:txBody>
      </p:sp>
    </p:spTree>
    <p:extLst>
      <p:ext uri="{BB962C8B-B14F-4D97-AF65-F5344CB8AC3E}">
        <p14:creationId xmlns:p14="http://schemas.microsoft.com/office/powerpoint/2010/main" val="2612793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CBAAC51-4C1B-4EF3-98F5-3A89303AE18D}" type="slidenum">
              <a:rPr lang="ru-RU" smtClean="0"/>
              <a:pPr/>
              <a:t>25</a:t>
            </a:fld>
            <a:endParaRPr lang="ru-RU"/>
          </a:p>
        </p:txBody>
      </p:sp>
    </p:spTree>
    <p:extLst>
      <p:ext uri="{BB962C8B-B14F-4D97-AF65-F5344CB8AC3E}">
        <p14:creationId xmlns:p14="http://schemas.microsoft.com/office/powerpoint/2010/main" val="2337237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4AB02A5-4FE5-49D9-9E24-09F23B90C450}"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4AB02A5-4FE5-49D9-9E24-09F23B90C450}"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4AB02A5-4FE5-49D9-9E24-09F23B90C450}"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4AB02A5-4FE5-49D9-9E24-09F23B90C450}" type="datetimeFigureOut">
              <a:rPr lang="en-US" smtClean="0"/>
              <a:pPr/>
              <a:t>3/28/2018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95818A2-05A4-4203-B731-B03E967C2CE4}" type="datetime1">
              <a:rPr lang="ru-RU" smtClean="0"/>
              <a:pPr/>
              <a:t>28.03.2018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8304CC-A3E2-433A-85EA-1F4FFD503F96}"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4AB02A5-4FE5-49D9-9E24-09F23B90C450}" type="datetimeFigureOut">
              <a:rPr lang="en-US" smtClean="0"/>
              <a:pPr/>
              <a:t>3/28/2018</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294C92D-0306-4E69-9CD3-20855E849650}" type="slidenum">
              <a:rPr kumimoji="0" lang="en-US" smtClean="0"/>
              <a:pPr/>
              <a:t>‹#›</a:t>
            </a:fld>
            <a:endParaRPr kumimoji="0" lang="en-US"/>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4AB02A5-4FE5-49D9-9E24-09F23B90C450}" type="datetimeFigureOut">
              <a:rPr lang="en-US" smtClean="0"/>
              <a:pPr/>
              <a:t>3/28/2018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E07EA0-F828-4EF2-A469-868A763DD0EA}" type="datetime1">
              <a:rPr lang="ru-RU" smtClean="0"/>
              <a:pPr>
                <a:defRPr/>
              </a:pPr>
              <a:t>28.03.2018</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526D0C9A-35E4-437F-85A4-31A1CDC32940}" type="slidenum">
              <a:rPr lang="ru-RU" smtClean="0"/>
              <a:pPr>
                <a:defRPr/>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4AB02A5-4FE5-49D9-9E24-09F23B90C450}" type="datetimeFigureOut">
              <a:rPr lang="en-US" smtClean="0"/>
              <a:pPr/>
              <a:t>3/28/2018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pPr/>
              <a:t>‹#›</a:t>
            </a:fld>
            <a:endParaRPr kumimoji="0"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4AB02A5-4FE5-49D9-9E24-09F23B90C450}" type="datetimeFigureOut">
              <a:rPr lang="en-US" smtClean="0"/>
              <a:pPr/>
              <a:t>3/28/2018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pPr/>
              <a:t>‹#›</a:t>
            </a:fld>
            <a:endParaRPr kumimoji="0"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lgn="r" eaLnBrk="1" latinLnBrk="0" hangingPunct="1"/>
            <a:fld id="{54AB02A5-4FE5-49D9-9E24-09F23B90C450}" type="datetimeFigureOut">
              <a:rPr lang="en-US" smtClean="0"/>
              <a:pPr algn="r" eaLnBrk="1" latinLnBrk="0" hangingPunct="1"/>
              <a:t>3/28/2018</a:t>
            </a:fld>
            <a:endParaRPr lang="en-US" sz="1200">
              <a:solidFill>
                <a:schemeClr val="bg2">
                  <a:shade val="50000"/>
                </a:scheme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0" lang="en-US" sz="1200">
              <a:solidFill>
                <a:schemeClr val="bg2">
                  <a:shade val="50000"/>
                </a:schemeClr>
              </a:solidFill>
              <a:effectLst/>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lgn="ctr" eaLnBrk="1" latinLnBrk="0" hangingPunct="1"/>
            <a:fld id="{6294C92D-0306-4E69-9CD3-20855E849650}" type="slidenum">
              <a:rPr kumimoji="0" lang="en-US" smtClean="0"/>
              <a:pPr algn="ctr" eaLnBrk="1" latinLnBrk="0" hangingPunct="1"/>
              <a:t>‹#›</a:t>
            </a:fld>
            <a:endParaRPr kumimoji="0" lang="en-US" sz="1200">
              <a:solidFill>
                <a:schemeClr val="bg2">
                  <a:shade val="50000"/>
                </a:schemeClr>
              </a:solidFill>
              <a:effectLst/>
            </a:endParaRP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Shap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700"/>
            <a:ext cx="1816100" cy="2344730"/>
          </a:xfrm>
          <a:prstGeom prst="rect">
            <a:avLst/>
          </a:prstGeom>
          <a:noFill/>
          <a:ln w="9525">
            <a:noFill/>
            <a:miter lim="800000"/>
            <a:headEnd/>
            <a:tailEnd/>
          </a:ln>
        </p:spPr>
      </p:pic>
      <p:pic>
        <p:nvPicPr>
          <p:cNvPr id="3075" name="Picture 9" descr="image00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572007"/>
            <a:ext cx="1835150" cy="2285993"/>
          </a:xfrm>
          <a:prstGeom prst="rect">
            <a:avLst/>
          </a:prstGeom>
          <a:noFill/>
          <a:ln w="9525">
            <a:noFill/>
            <a:miter lim="800000"/>
            <a:headEnd/>
            <a:tailEnd/>
          </a:ln>
        </p:spPr>
      </p:pic>
      <p:pic>
        <p:nvPicPr>
          <p:cNvPr id="3076" name="Picture 10" descr="100px-Coat_of_arms_of_Irkutsk_Oblast"/>
          <p:cNvPicPr>
            <a:picLocks noChangeAspect="1" noChangeArrowheads="1"/>
          </p:cNvPicPr>
          <p:nvPr/>
        </p:nvPicPr>
        <p:blipFill>
          <a:blip r:embed="rId5" cstate="print"/>
          <a:srcRect/>
          <a:stretch>
            <a:fillRect/>
          </a:stretch>
        </p:blipFill>
        <p:spPr bwMode="auto">
          <a:xfrm>
            <a:off x="0" y="2276475"/>
            <a:ext cx="1816100" cy="2295533"/>
          </a:xfrm>
          <a:prstGeom prst="rect">
            <a:avLst/>
          </a:prstGeom>
          <a:noFill/>
          <a:ln w="9525">
            <a:noFill/>
            <a:miter lim="800000"/>
            <a:headEnd/>
            <a:tailEnd/>
          </a:ln>
        </p:spPr>
      </p:pic>
      <p:sp>
        <p:nvSpPr>
          <p:cNvPr id="7" name="Прямоугольник 6"/>
          <p:cNvSpPr/>
          <p:nvPr/>
        </p:nvSpPr>
        <p:spPr>
          <a:xfrm>
            <a:off x="1979712" y="476672"/>
            <a:ext cx="6840760" cy="2616101"/>
          </a:xfrm>
          <a:prstGeom prst="rect">
            <a:avLst/>
          </a:prstGeom>
        </p:spPr>
        <p:txBody>
          <a:bodyPr wrap="square">
            <a:spAutoFit/>
          </a:bodyPr>
          <a:lstStyle/>
          <a:p>
            <a:pPr algn="ctr"/>
            <a:r>
              <a:rPr lang="ru-RU" sz="3200" b="1" dirty="0" smtClean="0">
                <a:solidFill>
                  <a:srgbClr val="002060"/>
                </a:solidFill>
                <a:latin typeface="Times New Roman" pitchFamily="18" charset="0"/>
                <a:cs typeface="Times New Roman" pitchFamily="18" charset="0"/>
              </a:rPr>
              <a:t>Отчет главы</a:t>
            </a:r>
          </a:p>
          <a:p>
            <a:pPr algn="ctr"/>
            <a:r>
              <a:rPr lang="ru-RU" sz="3200" b="1" dirty="0" smtClean="0">
                <a:solidFill>
                  <a:srgbClr val="002060"/>
                </a:solidFill>
                <a:latin typeface="Times New Roman" pitchFamily="18" charset="0"/>
                <a:cs typeface="Times New Roman" pitchFamily="18" charset="0"/>
              </a:rPr>
              <a:t>о деятельности   Заларинского муниципального образования</a:t>
            </a:r>
          </a:p>
          <a:p>
            <a:pPr algn="ctr"/>
            <a:r>
              <a:rPr lang="ru-RU" sz="3200" b="1" dirty="0" smtClean="0">
                <a:solidFill>
                  <a:srgbClr val="002060"/>
                </a:solidFill>
                <a:latin typeface="Times New Roman" pitchFamily="18" charset="0"/>
                <a:cs typeface="Times New Roman" pitchFamily="18" charset="0"/>
              </a:rPr>
              <a:t> за 2017 год</a:t>
            </a:r>
          </a:p>
          <a:p>
            <a:pPr algn="ctr"/>
            <a:endParaRPr lang="ru-RU" sz="3600" dirty="0">
              <a:solidFill>
                <a:srgbClr val="002060"/>
              </a:solidFill>
              <a:latin typeface="Times New Roman" pitchFamily="18" charset="0"/>
              <a:cs typeface="Times New Roman" pitchFamily="18" charset="0"/>
            </a:endParaRPr>
          </a:p>
        </p:txBody>
      </p:sp>
      <p:sp>
        <p:nvSpPr>
          <p:cNvPr id="8" name="Прямоугольник 7"/>
          <p:cNvSpPr/>
          <p:nvPr/>
        </p:nvSpPr>
        <p:spPr>
          <a:xfrm>
            <a:off x="4353295" y="6488668"/>
            <a:ext cx="4788023" cy="369332"/>
          </a:xfrm>
          <a:prstGeom prst="rect">
            <a:avLst/>
          </a:prstGeom>
        </p:spPr>
        <p:txBody>
          <a:bodyPr wrap="square">
            <a:spAutoFit/>
          </a:bodyPr>
          <a:lstStyle/>
          <a:p>
            <a:pPr algn="ctr">
              <a:defRPr/>
            </a:pPr>
            <a:r>
              <a:rPr lang="ru-RU" b="1" i="1" dirty="0" smtClean="0">
                <a:solidFill>
                  <a:srgbClr val="002060"/>
                </a:solidFill>
                <a:effectLst>
                  <a:outerShdw blurRad="38100" dist="38100" dir="2700000" algn="tl">
                    <a:srgbClr val="000000">
                      <a:alpha val="43137"/>
                    </a:srgbClr>
                  </a:outerShdw>
                </a:effectLst>
                <a:cs typeface="Arial" charset="0"/>
              </a:rPr>
              <a:t>Орноев Валерий Степанович</a:t>
            </a:r>
            <a:endParaRPr lang="ru-RU" b="1" i="1" dirty="0">
              <a:solidFill>
                <a:srgbClr val="002060"/>
              </a:solidFill>
              <a:effectLst>
                <a:outerShdw blurRad="38100" dist="38100" dir="2700000" algn="tl">
                  <a:srgbClr val="000000">
                    <a:alpha val="43137"/>
                  </a:srgbClr>
                </a:outerShdw>
              </a:effectLst>
              <a:cs typeface="Arial"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2851400"/>
            <a:ext cx="4608513"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504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074144" cy="2564904"/>
          </a:xfrm>
        </p:spPr>
        <p:txBody>
          <a:bodyPr>
            <a:normAutofit/>
          </a:bodyPr>
          <a:lstStyle/>
          <a:p>
            <a:pPr marL="0" indent="0" algn="l">
              <a:buNone/>
            </a:pPr>
            <a:r>
              <a:rPr lang="ru-RU" sz="17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Большую часть расходов бюджета Заларинского МО составляет жилищно-коммунальное хозяйство.</a:t>
            </a:r>
            <a:br>
              <a:rPr lang="ru-RU" sz="17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17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 2017 году </a:t>
            </a:r>
            <a:r>
              <a:rPr lang="ru-RU" sz="1700"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Заларинское</a:t>
            </a:r>
            <a:r>
              <a:rPr lang="ru-RU" sz="17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МО приняло участие:</a:t>
            </a:r>
            <a:br>
              <a:rPr lang="ru-RU" sz="17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1700" dirty="0" smtClean="0">
                <a:solidFill>
                  <a:schemeClr val="tx1"/>
                </a:solidFill>
                <a:latin typeface="Times New Roman" pitchFamily="18" charset="0"/>
                <a:cs typeface="Times New Roman" pitchFamily="18" charset="0"/>
              </a:rPr>
              <a:t> </a:t>
            </a:r>
            <a:r>
              <a:rPr lang="ru-RU" sz="1700" dirty="0">
                <a:effectLst/>
              </a:rPr>
              <a:t>1. </a:t>
            </a:r>
            <a:r>
              <a:rPr lang="ru-RU" sz="1700" dirty="0" smtClean="0">
                <a:effectLst/>
              </a:rPr>
              <a:t>В Государственной Программе </a:t>
            </a:r>
            <a:r>
              <a:rPr lang="ru-RU" sz="1700" dirty="0">
                <a:effectLst/>
              </a:rPr>
              <a:t>Иркутской области «Развитие жилищно- коммунального хозяйства Иркутской области» на 2014-2018 гг. </a:t>
            </a:r>
            <a:r>
              <a:rPr lang="ru-RU" sz="1700" dirty="0" smtClean="0">
                <a:effectLst/>
              </a:rPr>
              <a:t>в подпрограмме </a:t>
            </a:r>
            <a:r>
              <a:rPr lang="ru-RU" sz="1700" dirty="0">
                <a:effectLst/>
              </a:rPr>
              <a:t>«Модернизация объектов коммунальной инфраструктуры Иркутской области» на 2014-2018 гг.» </a:t>
            </a:r>
            <a:r>
              <a:rPr lang="ru-RU" sz="1700" dirty="0" smtClean="0">
                <a:effectLst/>
              </a:rPr>
              <a:t>в </a:t>
            </a:r>
            <a:r>
              <a:rPr lang="ru-RU" sz="1700" dirty="0">
                <a:effectLst/>
              </a:rPr>
              <a:t>сумме 87578,87 </a:t>
            </a:r>
            <a:r>
              <a:rPr lang="ru-RU" sz="1700" dirty="0" err="1">
                <a:effectLst/>
              </a:rPr>
              <a:t>тыс.рублей</a:t>
            </a:r>
            <a:r>
              <a:rPr lang="ru-RU" sz="1700" dirty="0">
                <a:effectLst/>
              </a:rPr>
              <a:t>, </a:t>
            </a:r>
            <a:r>
              <a:rPr lang="ru-RU" sz="1700" dirty="0" smtClean="0">
                <a:effectLst/>
              </a:rPr>
              <a:t>на строительство БМК в сумме 54577,4 тыс. рублей</a:t>
            </a:r>
            <a:endParaRPr lang="ru-RU" sz="1700" b="1" dirty="0">
              <a:effectLst/>
            </a:endParaRPr>
          </a:p>
        </p:txBody>
      </p:sp>
      <p:pic>
        <p:nvPicPr>
          <p:cNvPr id="3076" name="Picture 4" descr="C:\Users\Татьяна\Desktop\Бухгалтерия\Отчет 2017 года\фото отчет\котельная ЗМЗ\IMG_18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654" y="4438887"/>
            <a:ext cx="3785794" cy="22557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rver\общая 2\Блюмская\фото отчет\котельная ЗМЗ\DSCN06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8654" y="2132856"/>
            <a:ext cx="3785794"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erver\общая 2\Блюмская\фото отчет\котельная ЗМЗ\DSCN06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2132856"/>
            <a:ext cx="41044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rver\общая 2\Блюмская\фото отчет\котельная ЗМЗ\DSCN06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4438887"/>
            <a:ext cx="4104456" cy="225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874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074144" cy="2564904"/>
          </a:xfrm>
        </p:spPr>
        <p:txBody>
          <a:bodyPr>
            <a:normAutofit/>
          </a:bodyPr>
          <a:lstStyle/>
          <a:p>
            <a:pPr marL="0" indent="0" algn="l">
              <a:buNone/>
            </a:pPr>
            <a:r>
              <a:rPr lang="ru-RU" sz="1700" dirty="0" smtClean="0">
                <a:effectLst/>
              </a:rPr>
              <a:t>И </a:t>
            </a:r>
            <a:r>
              <a:rPr lang="ru-RU" sz="1700" dirty="0">
                <a:effectLst/>
              </a:rPr>
              <a:t>Строительство тепловых сетей совместно с трубопроводом холодного водоснабжения в </a:t>
            </a:r>
            <a:r>
              <a:rPr lang="ru-RU" sz="1700" dirty="0" err="1">
                <a:effectLst/>
              </a:rPr>
              <a:t>р.п</a:t>
            </a:r>
            <a:r>
              <a:rPr lang="ru-RU" sz="1700" dirty="0">
                <a:effectLst/>
              </a:rPr>
              <a:t>. </a:t>
            </a:r>
            <a:r>
              <a:rPr lang="ru-RU" sz="1700" dirty="0" err="1">
                <a:effectLst/>
              </a:rPr>
              <a:t>Залари</a:t>
            </a:r>
            <a:r>
              <a:rPr lang="ru-RU" sz="1700" dirty="0">
                <a:effectLst/>
              </a:rPr>
              <a:t> </a:t>
            </a:r>
            <a:r>
              <a:rPr lang="ru-RU" sz="1700" dirty="0" err="1">
                <a:effectLst/>
              </a:rPr>
              <a:t>мкр</a:t>
            </a:r>
            <a:r>
              <a:rPr lang="ru-RU" sz="1700" dirty="0">
                <a:effectLst/>
              </a:rPr>
              <a:t>. «ЗМЗ</a:t>
            </a:r>
            <a:r>
              <a:rPr lang="ru-RU" sz="1700" dirty="0" smtClean="0">
                <a:effectLst/>
              </a:rPr>
              <a:t>» протяженностью 736 метра в сумме 43001,4 тыс. рублей</a:t>
            </a:r>
            <a:endParaRPr lang="ru-RU" sz="1700" b="1" dirty="0">
              <a:effectLst/>
            </a:endParaRPr>
          </a:p>
        </p:txBody>
      </p:sp>
      <p:pic>
        <p:nvPicPr>
          <p:cNvPr id="3077" name="Picture 5" descr="C:\Users\Татьяна\Desktop\Бухгалтерия\Отчет 2017 года\фото отчет\теплострасса ЗМЗ\DSCN00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128" y="4077071"/>
            <a:ext cx="4098516" cy="26150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Татьяна\Desktop\Бухгалтерия\Отчет 2017 года\фото отчет\теплострасса ЗМЗ\DSCN29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4" y="4077072"/>
            <a:ext cx="4219359" cy="26150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Татьяна\Desktop\Бухгалтерия\Отчет 2017 года\фото отчет\теплострасса ЗМЗ\DSCN29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224" y="944725"/>
            <a:ext cx="4041420"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Татьяна\Desktop\Бухгалтерия\Отчет 2017 года\фото отчет\теплострасса ЗМЗ\SAM_35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4" y="944725"/>
            <a:ext cx="4219359"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01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568952" cy="3663280"/>
          </a:xfrm>
        </p:spPr>
        <p:txBody>
          <a:bodyPr>
            <a:normAutofit/>
          </a:bodyPr>
          <a:lstStyle/>
          <a:p>
            <a:pPr marL="0" indent="0" algn="l">
              <a:buNone/>
            </a:pPr>
            <a:r>
              <a:rPr lang="ru-RU" sz="1800" dirty="0" smtClean="0">
                <a:effectLst/>
              </a:rPr>
              <a:t>2. В Государственной Программе Иркутской </a:t>
            </a:r>
            <a:r>
              <a:rPr lang="ru-RU" sz="1800" dirty="0">
                <a:effectLst/>
              </a:rPr>
              <a:t>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гг.:</a:t>
            </a:r>
            <a:r>
              <a:rPr lang="ru-RU" sz="1800" b="1" dirty="0">
                <a:effectLst/>
              </a:rPr>
              <a:t/>
            </a:r>
            <a:br>
              <a:rPr lang="ru-RU" sz="1800" b="1" dirty="0">
                <a:effectLst/>
              </a:rPr>
            </a:br>
            <a:r>
              <a:rPr lang="ru-RU" sz="1800" dirty="0" smtClean="0">
                <a:effectLst/>
              </a:rPr>
              <a:t>-на строительство </a:t>
            </a:r>
            <a:r>
              <a:rPr lang="ru-RU" sz="1800" dirty="0">
                <a:effectLst/>
              </a:rPr>
              <a:t>здания дома культуры на 210 мест с </a:t>
            </a:r>
            <a:r>
              <a:rPr lang="ru-RU" sz="1800" dirty="0" smtClean="0">
                <a:effectLst/>
              </a:rPr>
              <a:t>библиотекой в </a:t>
            </a:r>
            <a:r>
              <a:rPr lang="ru-RU" sz="1800" dirty="0">
                <a:effectLst/>
              </a:rPr>
              <a:t>сумме 40054,76 </a:t>
            </a:r>
            <a:r>
              <a:rPr lang="ru-RU" sz="1800" dirty="0" err="1">
                <a:effectLst/>
              </a:rPr>
              <a:t>тыс.рублей</a:t>
            </a:r>
            <a:r>
              <a:rPr lang="ru-RU" sz="1800" dirty="0" smtClean="0">
                <a:effectLst/>
              </a:rPr>
              <a:t>, которое завершилось в марте 2018 года .</a:t>
            </a:r>
            <a:r>
              <a:rPr lang="ru-RU" sz="1800" b="1" dirty="0">
                <a:effectLst/>
              </a:rPr>
              <a:t/>
            </a:r>
            <a:br>
              <a:rPr lang="ru-RU" sz="1800" b="1" dirty="0">
                <a:effectLst/>
              </a:rPr>
            </a:br>
            <a:endParaRPr lang="ru-RU" sz="1800" b="1" dirty="0">
              <a:effectLst/>
            </a:endParaRPr>
          </a:p>
        </p:txBody>
      </p:sp>
      <p:pic>
        <p:nvPicPr>
          <p:cNvPr id="3074" name="Picture 2" descr="C:\Users\Татьяна\Desktop\Бухгалтерия\Отчет 2017 года\DSCN06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4365103"/>
            <a:ext cx="4300736" cy="22696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Татьяна\Desktop\Бухгалтерия\Отчет 2017 года\DSCN06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365103"/>
            <a:ext cx="4176464" cy="23236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erver\общая 2\Блюмская\фото отчет\ДК Современник\DSCN01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1988840"/>
            <a:ext cx="430073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rver\общая 2\Блюмская\фото отчет\ДК Современник\DSCN01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988840"/>
            <a:ext cx="4176464"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88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16632"/>
            <a:ext cx="8064896" cy="3960440"/>
          </a:xfrm>
        </p:spPr>
        <p:txBody>
          <a:bodyPr>
            <a:normAutofit fontScale="90000"/>
          </a:bodyPr>
          <a:lstStyle/>
          <a:p>
            <a:pPr marL="0" indent="0" algn="l">
              <a:buNone/>
            </a:pPr>
            <a:r>
              <a:rPr lang="ru-RU" sz="2600" dirty="0" smtClean="0">
                <a:effectLst/>
              </a:rPr>
              <a:t>2. В Государственной Программе Иркутской </a:t>
            </a:r>
            <a:r>
              <a:rPr lang="ru-RU" sz="2600" dirty="0">
                <a:effectLst/>
              </a:rPr>
              <a:t>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гг.:</a:t>
            </a:r>
            <a:r>
              <a:rPr lang="ru-RU" sz="2600" b="1" dirty="0">
                <a:effectLst/>
              </a:rPr>
              <a:t/>
            </a:r>
            <a:br>
              <a:rPr lang="ru-RU" sz="2600" b="1" dirty="0">
                <a:effectLst/>
              </a:rPr>
            </a:br>
            <a:r>
              <a:rPr lang="ru-RU" sz="2600" dirty="0" smtClean="0">
                <a:effectLst/>
              </a:rPr>
              <a:t>- на строительство хоккейного корта в </a:t>
            </a:r>
            <a:r>
              <a:rPr lang="ru-RU" sz="2600" dirty="0" err="1" smtClean="0">
                <a:effectLst/>
              </a:rPr>
              <a:t>мкр</a:t>
            </a:r>
            <a:r>
              <a:rPr lang="ru-RU" sz="2600" dirty="0" smtClean="0">
                <a:effectLst/>
              </a:rPr>
              <a:t> ЗМЗ </a:t>
            </a:r>
            <a:r>
              <a:rPr lang="ru-RU" sz="2600" dirty="0" err="1" smtClean="0">
                <a:effectLst/>
              </a:rPr>
              <a:t>р.п</a:t>
            </a:r>
            <a:r>
              <a:rPr lang="ru-RU" sz="2600" dirty="0" smtClean="0">
                <a:effectLst/>
              </a:rPr>
              <a:t>. </a:t>
            </a:r>
            <a:r>
              <a:rPr lang="ru-RU" sz="2600" dirty="0" err="1" smtClean="0">
                <a:effectLst/>
              </a:rPr>
              <a:t>Залари</a:t>
            </a:r>
            <a:r>
              <a:rPr lang="ru-RU" sz="2600" dirty="0" smtClean="0">
                <a:effectLst/>
              </a:rPr>
              <a:t>  в сумме 499,94 </a:t>
            </a:r>
            <a:r>
              <a:rPr lang="ru-RU" sz="2600" dirty="0" err="1" smtClean="0">
                <a:effectLst/>
              </a:rPr>
              <a:t>тыс.рублей</a:t>
            </a:r>
            <a:r>
              <a:rPr lang="ru-RU" sz="2600" dirty="0" smtClean="0">
                <a:effectLst/>
              </a:rPr>
              <a:t>, Строительство объекта будет  завершено в ближайшее </a:t>
            </a:r>
            <a:r>
              <a:rPr lang="ru-RU" sz="2800" dirty="0" smtClean="0">
                <a:effectLst/>
              </a:rPr>
              <a:t>время</a:t>
            </a:r>
            <a:endParaRPr lang="ru-RU" sz="2800" b="1" dirty="0">
              <a:effectLst/>
            </a:endParaRPr>
          </a:p>
        </p:txBody>
      </p:sp>
      <p:pic>
        <p:nvPicPr>
          <p:cNvPr id="1026" name="Picture 2" descr="C:\Users\Татьяна\Desktop\Бухгалтерия\Отчет 2017 года\фото отчет\Хоккейный корт\DSCN01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3501008"/>
            <a:ext cx="4032448" cy="27727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Татьяна\Desktop\Бухгалтерия\Отчет 2017 года\фото отчет\Хоккейный корт\DSCN05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501008"/>
            <a:ext cx="4302870" cy="277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7464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88640"/>
            <a:ext cx="7498080" cy="6669360"/>
          </a:xfrm>
        </p:spPr>
        <p:txBody>
          <a:bodyPr>
            <a:normAutofit/>
          </a:bodyPr>
          <a:lstStyle/>
          <a:p>
            <a:pPr marL="0" indent="0" algn="l">
              <a:buNone/>
            </a:pPr>
            <a:r>
              <a:rPr lang="ru-RU" sz="2000" dirty="0" smtClean="0">
                <a:effectLst/>
              </a:rPr>
              <a:t>3</a:t>
            </a:r>
            <a:r>
              <a:rPr lang="ru-RU" sz="2000" dirty="0">
                <a:effectLst/>
              </a:rPr>
              <a:t>. </a:t>
            </a:r>
            <a:r>
              <a:rPr lang="ru-RU" sz="2000" dirty="0" smtClean="0">
                <a:effectLst/>
              </a:rPr>
              <a:t>В  Государственной Программе </a:t>
            </a:r>
            <a:r>
              <a:rPr lang="ru-RU" sz="2000" dirty="0">
                <a:effectLst/>
              </a:rPr>
              <a:t>Иркутской области «Экономическое развитие и инновационная экономика» на 2015-2020 гг. подпрограммы «Государственная политика в сфере экономического развития Иркутской области на 2015-2020 гг. на реализацию мероприятий перечня проектов народных инициатив </a:t>
            </a:r>
            <a:r>
              <a:rPr lang="ru-RU" sz="2000" dirty="0" smtClean="0">
                <a:effectLst/>
              </a:rPr>
              <a:t>в сумме 2213,44 тыс. рублей. В рамках данной программы </a:t>
            </a:r>
            <a:r>
              <a:rPr lang="ru-RU" sz="2000" dirty="0">
                <a:effectLst/>
              </a:rPr>
              <a:t>приобретено:</a:t>
            </a:r>
            <a:br>
              <a:rPr lang="ru-RU" sz="2000" dirty="0">
                <a:effectLst/>
              </a:rPr>
            </a:br>
            <a:r>
              <a:rPr lang="ru-RU" sz="2000" dirty="0">
                <a:effectLst/>
              </a:rPr>
              <a:t>- </a:t>
            </a:r>
            <a:r>
              <a:rPr lang="ru-RU" sz="2000" dirty="0" smtClean="0">
                <a:effectLst/>
              </a:rPr>
              <a:t>Глубинный насос  </a:t>
            </a:r>
            <a:r>
              <a:rPr lang="ru-RU" sz="2000" dirty="0">
                <a:effectLst/>
              </a:rPr>
              <a:t>для водозаборных сооружений в </a:t>
            </a:r>
            <a:r>
              <a:rPr lang="ru-RU" sz="2000" dirty="0" err="1">
                <a:effectLst/>
              </a:rPr>
              <a:t>р.п</a:t>
            </a:r>
            <a:r>
              <a:rPr lang="ru-RU" sz="2000" dirty="0">
                <a:effectLst/>
              </a:rPr>
              <a:t>. </a:t>
            </a:r>
            <a:r>
              <a:rPr lang="ru-RU" sz="2000" dirty="0" err="1">
                <a:effectLst/>
              </a:rPr>
              <a:t>Залари</a:t>
            </a:r>
            <a:r>
              <a:rPr lang="ru-RU" sz="2000" dirty="0">
                <a:effectLst/>
              </a:rPr>
              <a:t> ул. Заводская 2а</a:t>
            </a:r>
            <a:br>
              <a:rPr lang="ru-RU" sz="2000" dirty="0">
                <a:effectLst/>
              </a:rPr>
            </a:br>
            <a:r>
              <a:rPr lang="ru-RU" sz="2000" dirty="0">
                <a:effectLst/>
              </a:rPr>
              <a:t>- </a:t>
            </a:r>
            <a:r>
              <a:rPr lang="ru-RU" sz="2000" dirty="0" smtClean="0">
                <a:effectLst/>
              </a:rPr>
              <a:t>Светодиодные светильники </a:t>
            </a:r>
            <a:r>
              <a:rPr lang="ru-RU" sz="2000" dirty="0">
                <a:effectLst/>
              </a:rPr>
              <a:t>для уличного освещения, замена собственными силами по </a:t>
            </a:r>
            <a:r>
              <a:rPr lang="ru-RU" sz="2000" dirty="0" err="1">
                <a:effectLst/>
              </a:rPr>
              <a:t>ул.Чапаева</a:t>
            </a:r>
            <a:r>
              <a:rPr lang="ru-RU" sz="2000" dirty="0">
                <a:effectLst/>
              </a:rPr>
              <a:t>, ул. Молодежная, ул. Калинина, Энгельса  ул. Чайковского  ул. Урицкого, ул. Юбилейная </a:t>
            </a:r>
            <a:r>
              <a:rPr lang="ru-RU" sz="2000" dirty="0" err="1">
                <a:effectLst/>
              </a:rPr>
              <a:t>р.п</a:t>
            </a:r>
            <a:r>
              <a:rPr lang="ru-RU" sz="2000" dirty="0">
                <a:effectLst/>
              </a:rPr>
              <a:t>. </a:t>
            </a:r>
            <a:r>
              <a:rPr lang="ru-RU" sz="2000" dirty="0" err="1">
                <a:effectLst/>
              </a:rPr>
              <a:t>Залари</a:t>
            </a:r>
            <a:r>
              <a:rPr lang="ru-RU" sz="2000" dirty="0">
                <a:effectLst/>
              </a:rPr>
              <a:t> Заларинского района</a:t>
            </a:r>
            <a:br>
              <a:rPr lang="ru-RU" sz="2000" dirty="0">
                <a:effectLst/>
              </a:rPr>
            </a:br>
            <a:r>
              <a:rPr lang="ru-RU" sz="2000" dirty="0">
                <a:effectLst/>
              </a:rPr>
              <a:t>- </a:t>
            </a:r>
            <a:r>
              <a:rPr lang="ru-RU" sz="2000" dirty="0" smtClean="0">
                <a:effectLst/>
              </a:rPr>
              <a:t>Роторная косилка </a:t>
            </a:r>
            <a:r>
              <a:rPr lang="ru-RU" sz="2000" dirty="0">
                <a:effectLst/>
              </a:rPr>
              <a:t>на трактор для скашивания  травы в </a:t>
            </a:r>
            <a:r>
              <a:rPr lang="ru-RU" sz="2000" dirty="0" err="1">
                <a:effectLst/>
              </a:rPr>
              <a:t>р.п</a:t>
            </a:r>
            <a:r>
              <a:rPr lang="ru-RU" sz="2000" dirty="0">
                <a:effectLst/>
              </a:rPr>
              <a:t>. </a:t>
            </a:r>
            <a:r>
              <a:rPr lang="ru-RU" sz="2000" dirty="0" err="1" smtClean="0">
                <a:effectLst/>
              </a:rPr>
              <a:t>Залари</a:t>
            </a:r>
            <a:r>
              <a:rPr lang="ru-RU" sz="2000" dirty="0">
                <a:effectLst/>
              </a:rPr>
              <a:t/>
            </a:r>
            <a:br>
              <a:rPr lang="ru-RU" sz="2000" dirty="0">
                <a:effectLst/>
              </a:rPr>
            </a:br>
            <a:r>
              <a:rPr lang="ru-RU" sz="2000" dirty="0">
                <a:effectLst/>
              </a:rPr>
              <a:t>- </a:t>
            </a:r>
            <a:r>
              <a:rPr lang="ru-RU" sz="2000" dirty="0" smtClean="0">
                <a:effectLst/>
              </a:rPr>
              <a:t>Трактор </a:t>
            </a:r>
            <a:r>
              <a:rPr lang="ru-RU" sz="2000" dirty="0">
                <a:effectLst/>
              </a:rPr>
              <a:t>МТЗ 82.1 для уборки мусора </a:t>
            </a:r>
            <a:r>
              <a:rPr lang="ru-RU" sz="2000" dirty="0" err="1">
                <a:effectLst/>
              </a:rPr>
              <a:t>р.п</a:t>
            </a:r>
            <a:r>
              <a:rPr lang="ru-RU" sz="2000" dirty="0">
                <a:effectLst/>
              </a:rPr>
              <a:t>. </a:t>
            </a:r>
            <a:r>
              <a:rPr lang="ru-RU" sz="2000" dirty="0" err="1" smtClean="0">
                <a:effectLst/>
              </a:rPr>
              <a:t>Залари</a:t>
            </a:r>
            <a:r>
              <a:rPr lang="ru-RU" sz="2000" dirty="0">
                <a:effectLst/>
              </a:rPr>
              <a:t/>
            </a:r>
            <a:br>
              <a:rPr lang="ru-RU" sz="2000" dirty="0">
                <a:effectLst/>
              </a:rPr>
            </a:br>
            <a:r>
              <a:rPr lang="ru-RU" sz="2000" dirty="0">
                <a:effectLst/>
              </a:rPr>
              <a:t>- </a:t>
            </a:r>
            <a:r>
              <a:rPr lang="ru-RU" sz="2000" dirty="0" smtClean="0">
                <a:effectLst/>
              </a:rPr>
              <a:t>Насосная станция </a:t>
            </a:r>
            <a:r>
              <a:rPr lang="ru-RU" sz="2000" dirty="0">
                <a:effectLst/>
              </a:rPr>
              <a:t>для водопровода башни "Центральная" </a:t>
            </a:r>
            <a:r>
              <a:rPr lang="ru-RU" sz="2000" dirty="0" err="1">
                <a:effectLst/>
              </a:rPr>
              <a:t>р.п</a:t>
            </a:r>
            <a:r>
              <a:rPr lang="ru-RU" sz="2000" dirty="0">
                <a:effectLst/>
              </a:rPr>
              <a:t>. </a:t>
            </a:r>
            <a:r>
              <a:rPr lang="ru-RU" sz="2000" dirty="0" err="1">
                <a:effectLst/>
              </a:rPr>
              <a:t>Залари</a:t>
            </a:r>
            <a:r>
              <a:rPr lang="ru-RU" sz="2000" dirty="0">
                <a:effectLst/>
              </a:rPr>
              <a:t> ул. Российская 4а</a:t>
            </a:r>
            <a:br>
              <a:rPr lang="ru-RU" sz="2000" dirty="0">
                <a:effectLst/>
              </a:rPr>
            </a:br>
            <a:r>
              <a:rPr lang="ru-RU" sz="2000" dirty="0">
                <a:effectLst/>
              </a:rPr>
              <a:t>- </a:t>
            </a:r>
            <a:r>
              <a:rPr lang="ru-RU" sz="2000" dirty="0" smtClean="0">
                <a:effectLst/>
              </a:rPr>
              <a:t>Прицеп тракторный самосвальный </a:t>
            </a:r>
            <a:r>
              <a:rPr lang="ru-RU" sz="2000" dirty="0">
                <a:effectLst/>
              </a:rPr>
              <a:t>2ПТС-4.5 для МТЗ для уборки мусора </a:t>
            </a:r>
            <a:r>
              <a:rPr lang="ru-RU" sz="2400" dirty="0" err="1">
                <a:effectLst/>
              </a:rPr>
              <a:t>р.п</a:t>
            </a:r>
            <a:r>
              <a:rPr lang="ru-RU" sz="2400" dirty="0">
                <a:effectLst/>
              </a:rPr>
              <a:t>. </a:t>
            </a:r>
            <a:r>
              <a:rPr lang="ru-RU" sz="2400" dirty="0" err="1">
                <a:effectLst/>
              </a:rPr>
              <a:t>Залари</a:t>
            </a:r>
            <a:endParaRPr lang="ru-RU" sz="2400" b="1" dirty="0">
              <a:effectLst/>
            </a:endParaRPr>
          </a:p>
        </p:txBody>
      </p:sp>
    </p:spTree>
    <p:extLst>
      <p:ext uri="{BB962C8B-B14F-4D97-AF65-F5344CB8AC3E}">
        <p14:creationId xmlns:p14="http://schemas.microsoft.com/office/powerpoint/2010/main" val="32939583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FE8304CC-A3E2-433A-85EA-1F4FFD503F96}" type="slidenum">
              <a:rPr lang="ru-RU" smtClean="0"/>
              <a:pPr/>
              <a:t>15</a:t>
            </a:fld>
            <a:endParaRPr lang="ru-RU"/>
          </a:p>
        </p:txBody>
      </p:sp>
      <p:sp>
        <p:nvSpPr>
          <p:cNvPr id="2" name="Заголовок 1"/>
          <p:cNvSpPr>
            <a:spLocks noGrp="1"/>
          </p:cNvSpPr>
          <p:nvPr>
            <p:ph type="title"/>
          </p:nvPr>
        </p:nvSpPr>
        <p:spPr>
          <a:xfrm>
            <a:off x="1793289" y="116632"/>
            <a:ext cx="6512511" cy="5398536"/>
          </a:xfrm>
        </p:spPr>
        <p:txBody>
          <a:bodyPr>
            <a:normAutofit/>
          </a:bodyPr>
          <a:lstStyle/>
          <a:p>
            <a:pPr marL="0" indent="0" algn="ctr">
              <a:buNone/>
            </a:pPr>
            <a:r>
              <a:rPr lang="ru-RU" sz="40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Мероприятия народных инициатив 2017 года</a:t>
            </a:r>
            <a:endParaRPr lang="ru-RU" sz="40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pic>
        <p:nvPicPr>
          <p:cNvPr id="6147" name="Picture 3" descr="C:\Users\Татьяна\Desktop\Бухгалтерия\Отчет 2017 года\фото отчет\Народные инициативы 2017\DSCN04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0201" y="4284680"/>
            <a:ext cx="4176465" cy="245668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Татьяна\Desktop\Бухгалтерия\Отчет 2017 года\фото отчет\Народные инициативы 2017\DSCN02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228" y="1563564"/>
            <a:ext cx="3962570" cy="259546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Татьяна\Desktop\Бухгалтерия\Отчет 2017 года\фото отчет\Народные инициативы 2017\DSCN02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4603" y="1563564"/>
            <a:ext cx="3962569" cy="2595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934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6632"/>
            <a:ext cx="8002136" cy="3663280"/>
          </a:xfrm>
        </p:spPr>
        <p:txBody>
          <a:bodyPr>
            <a:normAutofit/>
          </a:bodyPr>
          <a:lstStyle/>
          <a:p>
            <a:pPr marL="0" indent="0" algn="l">
              <a:buNone/>
            </a:pPr>
            <a: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Расходы по дорожному хозяйству составляют 24% от общей суммы расходов</a:t>
            </a:r>
            <a:r>
              <a:rPr lang="ru-RU" sz="22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бюджета Заларинского МО</a:t>
            </a:r>
            <a: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b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В 2017 году </a:t>
            </a:r>
            <a:r>
              <a:rPr lang="ru-RU" sz="2200"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Заларинское</a:t>
            </a:r>
            <a: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МО приняло участие:</a:t>
            </a:r>
            <a:b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r>
            <a:b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400" dirty="0" smtClean="0">
                <a:effectLst/>
              </a:rPr>
              <a:t>В государственной программе </a:t>
            </a:r>
            <a:r>
              <a:rPr lang="ru-RU" sz="2400" dirty="0">
                <a:effectLst/>
              </a:rPr>
              <a:t>Иркутской области «Развитие дорожного хозяйства на 2014-2020 годы» </a:t>
            </a:r>
            <a:r>
              <a:rPr lang="ru-RU" sz="2400" dirty="0" smtClean="0">
                <a:effectLst/>
              </a:rPr>
              <a:t>по  капитальному  ремонту </a:t>
            </a:r>
            <a:r>
              <a:rPr lang="ru-RU" sz="2400" dirty="0">
                <a:effectLst/>
              </a:rPr>
              <a:t>дороги по </a:t>
            </a:r>
            <a:r>
              <a:rPr lang="ru-RU" sz="2400" dirty="0" err="1" smtClean="0">
                <a:effectLst/>
              </a:rPr>
              <a:t>ул.Первомайская</a:t>
            </a:r>
            <a:r>
              <a:rPr lang="ru-RU" sz="2400" dirty="0" smtClean="0">
                <a:effectLst/>
              </a:rPr>
              <a:t> в сумме 48797,44 тыс. рублей</a:t>
            </a:r>
            <a:endParaRPr lang="ru-RU" sz="2400" b="1" dirty="0">
              <a:effectLst/>
            </a:endParaRPr>
          </a:p>
        </p:txBody>
      </p:sp>
      <p:pic>
        <p:nvPicPr>
          <p:cNvPr id="5122" name="Picture 2" descr="C:\Users\Татьяна\Desktop\Бухгалтерия\Отчет 2017 года\фото отчет\дорога первомайская\DSCN0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429486"/>
            <a:ext cx="4104456" cy="289414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Татьяна\Desktop\Бухгалтерия\Отчет 2017 года\фото отчет\дорога первомайская\DSCN00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429654"/>
            <a:ext cx="4104456" cy="2894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88640"/>
            <a:ext cx="7488832" cy="4392488"/>
          </a:xfrm>
        </p:spPr>
        <p:txBody>
          <a:bodyPr>
            <a:normAutofit fontScale="90000"/>
          </a:bodyPr>
          <a:lstStyle/>
          <a:p>
            <a:pPr marL="0" indent="0" algn="l">
              <a:buNone/>
            </a:pPr>
            <a:r>
              <a:rPr lang="ru-RU" sz="2700" dirty="0">
                <a:effectLst/>
              </a:rPr>
              <a:t>За период 2017 </a:t>
            </a:r>
            <a:r>
              <a:rPr lang="ru-RU" sz="2700" dirty="0" smtClean="0">
                <a:effectLst/>
              </a:rPr>
              <a:t>года за счет собственных средств </a:t>
            </a:r>
            <a:r>
              <a:rPr lang="ru-RU" sz="2700" dirty="0">
                <a:effectLst/>
              </a:rPr>
              <a:t>были проведены </a:t>
            </a:r>
            <a:r>
              <a:rPr lang="ru-RU" sz="2700" dirty="0" smtClean="0">
                <a:effectLst/>
              </a:rPr>
              <a:t>капитальные ремонты на </a:t>
            </a:r>
            <a:r>
              <a:rPr lang="ru-RU" sz="2700" dirty="0">
                <a:effectLst/>
              </a:rPr>
              <a:t>общую сумму </a:t>
            </a:r>
            <a:r>
              <a:rPr lang="ru-RU" sz="2700" dirty="0" smtClean="0">
                <a:effectLst/>
              </a:rPr>
              <a:t>462,1 тыс. рублей объектов водоснабжения башни ЦРБ, водокачки по ул. Горького, </a:t>
            </a:r>
            <a:r>
              <a:rPr lang="ru-RU" sz="2700" dirty="0">
                <a:effectLst/>
              </a:rPr>
              <a:t>и</a:t>
            </a:r>
            <a:r>
              <a:rPr lang="ru-RU" sz="2700" dirty="0" smtClean="0">
                <a:effectLst/>
              </a:rPr>
              <a:t>нженерных сетей.</a:t>
            </a:r>
            <a:br>
              <a:rPr lang="ru-RU" sz="2700" dirty="0" smtClean="0">
                <a:effectLst/>
              </a:rPr>
            </a:br>
            <a:r>
              <a:rPr lang="ru-RU" sz="2700" dirty="0" smtClean="0">
                <a:effectLst/>
              </a:rPr>
              <a:t> Проведен ремонт выгребных ям на </a:t>
            </a:r>
            <a:r>
              <a:rPr lang="ru-RU" sz="2700" dirty="0">
                <a:effectLst/>
              </a:rPr>
              <a:t>сумму </a:t>
            </a:r>
            <a:r>
              <a:rPr lang="ru-RU" sz="2700" dirty="0" smtClean="0">
                <a:effectLst/>
              </a:rPr>
              <a:t>73,5 тыс. рублей.</a:t>
            </a:r>
            <a:br>
              <a:rPr lang="ru-RU" sz="2700" dirty="0" smtClean="0">
                <a:effectLst/>
              </a:rPr>
            </a:br>
            <a:r>
              <a:rPr lang="ru-RU" sz="2700" dirty="0" smtClean="0">
                <a:effectLst/>
              </a:rPr>
              <a:t>Были </a:t>
            </a:r>
            <a:r>
              <a:rPr lang="ru-RU" sz="2700" dirty="0">
                <a:effectLst/>
              </a:rPr>
              <a:t>выполнены пред проектные работы по КОС на сумму </a:t>
            </a:r>
            <a:r>
              <a:rPr lang="ru-RU" sz="2700" dirty="0" smtClean="0">
                <a:effectLst/>
              </a:rPr>
              <a:t>69,9 тыс. рублей</a:t>
            </a:r>
            <a:r>
              <a:rPr lang="ru-RU" sz="2700" dirty="0">
                <a:effectLst/>
              </a:rPr>
              <a:t>.</a:t>
            </a:r>
            <a:br>
              <a:rPr lang="ru-RU" sz="2700" dirty="0">
                <a:effectLst/>
              </a:rPr>
            </a:br>
            <a:r>
              <a:rPr lang="ru-RU" sz="2700" dirty="0">
                <a:effectLst/>
              </a:rPr>
              <a:t>Проведены </a:t>
            </a:r>
            <a:r>
              <a:rPr lang="ru-RU" sz="2700" dirty="0" smtClean="0">
                <a:effectLst/>
              </a:rPr>
              <a:t>санитарные исследования </a:t>
            </a:r>
            <a:r>
              <a:rPr lang="ru-RU" sz="2700" dirty="0">
                <a:effectLst/>
              </a:rPr>
              <a:t>воды на сумму </a:t>
            </a:r>
            <a:r>
              <a:rPr lang="ru-RU" sz="2700" dirty="0" smtClean="0">
                <a:effectLst/>
              </a:rPr>
              <a:t>111,1 тыс. </a:t>
            </a:r>
            <a:r>
              <a:rPr lang="ru-RU" sz="2700" dirty="0">
                <a:effectLst/>
              </a:rPr>
              <a:t>рублей. </a:t>
            </a:r>
            <a:r>
              <a:rPr lang="ru-RU" sz="2700" dirty="0" smtClean="0">
                <a:effectLst/>
              </a:rPr>
              <a:t/>
            </a:r>
            <a:br>
              <a:rPr lang="ru-RU" sz="2700" dirty="0" smtClean="0">
                <a:effectLst/>
              </a:rPr>
            </a:br>
            <a:r>
              <a:rPr lang="ru-RU" sz="2700" dirty="0" smtClean="0">
                <a:effectLst/>
              </a:rPr>
              <a:t>В 2017 году был проведен ремонт жилья на сумму 142,98 тыс. рублей по ул. Ленина д.17/2, пер. Матросова д.7/2, ул. </a:t>
            </a:r>
            <a:r>
              <a:rPr lang="ru-RU" sz="2700" dirty="0">
                <a:effectLst/>
              </a:rPr>
              <a:t>Космонавтов д.8/2</a:t>
            </a:r>
            <a:r>
              <a:rPr lang="ru-RU" sz="2700" dirty="0" smtClean="0">
                <a:effectLst/>
              </a:rPr>
              <a:t>.</a:t>
            </a:r>
            <a:br>
              <a:rPr lang="ru-RU" sz="2700" dirty="0" smtClean="0">
                <a:effectLst/>
              </a:rPr>
            </a:br>
            <a:r>
              <a:rPr lang="ru-RU" sz="2700" dirty="0" smtClean="0">
                <a:effectLst/>
              </a:rPr>
              <a:t>ООО УК «Гарант» за счет средств от уплаты социального найма отремонтирован дом по ул. Российская д.3 на сумму 5,0 тыс. руб.</a:t>
            </a:r>
            <a:r>
              <a:rPr lang="ru-RU" sz="3100" dirty="0" smtClean="0">
                <a:effectLst/>
              </a:rPr>
              <a:t/>
            </a:r>
            <a:br>
              <a:rPr lang="ru-RU" sz="3100" dirty="0" smtClean="0">
                <a:effectLst/>
              </a:rPr>
            </a:br>
            <a:r>
              <a:rPr lang="ru-RU" sz="2800" dirty="0" smtClean="0">
                <a:effectLst/>
              </a:rPr>
              <a:t> </a:t>
            </a:r>
            <a:r>
              <a:rPr lang="ru-RU" sz="2800" dirty="0">
                <a:effectLst/>
              </a:rPr>
              <a:t/>
            </a:r>
            <a:br>
              <a:rPr lang="ru-RU" sz="2800" dirty="0">
                <a:effectLst/>
              </a:rPr>
            </a:br>
            <a:endParaRPr lang="ru-RU" sz="2800" dirty="0">
              <a:effectLst/>
            </a:endParaRPr>
          </a:p>
        </p:txBody>
      </p:sp>
    </p:spTree>
    <p:extLst>
      <p:ext uri="{BB962C8B-B14F-4D97-AF65-F5344CB8AC3E}">
        <p14:creationId xmlns:p14="http://schemas.microsoft.com/office/powerpoint/2010/main" val="4123902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784976" cy="4248472"/>
          </a:xfrm>
        </p:spPr>
        <p:txBody>
          <a:bodyPr>
            <a:noAutofit/>
          </a:bodyPr>
          <a:lstStyle/>
          <a:p>
            <a:pPr marL="0" indent="0" algn="ctr">
              <a:buNone/>
            </a:pPr>
            <a:r>
              <a:rPr lang="ru-RU" sz="2400" b="1" dirty="0" smtClean="0">
                <a:solidFill>
                  <a:schemeClr val="tx1"/>
                </a:solidFill>
                <a:effectLst/>
                <a:latin typeface="Times New Roman" pitchFamily="18" charset="0"/>
                <a:cs typeface="Times New Roman" pitchFamily="18" charset="0"/>
              </a:rPr>
              <a:t>Капитальный ремонт</a:t>
            </a:r>
            <a:br>
              <a:rPr lang="ru-RU" sz="2400" b="1" dirty="0" smtClean="0">
                <a:solidFill>
                  <a:schemeClr val="tx1"/>
                </a:solidFill>
                <a:effectLst/>
                <a:latin typeface="Times New Roman" pitchFamily="18" charset="0"/>
                <a:cs typeface="Times New Roman" pitchFamily="18" charset="0"/>
              </a:rPr>
            </a:br>
            <a:r>
              <a:rPr lang="ru-RU" sz="2400" dirty="0" smtClean="0">
                <a:solidFill>
                  <a:schemeClr val="tx1"/>
                </a:solidFill>
                <a:effectLst/>
                <a:latin typeface="Times New Roman" pitchFamily="18" charset="0"/>
                <a:cs typeface="Times New Roman" pitchFamily="18" charset="0"/>
              </a:rPr>
              <a:t>В </a:t>
            </a:r>
            <a:r>
              <a:rPr lang="ru-RU" sz="2400" dirty="0">
                <a:solidFill>
                  <a:schemeClr val="tx1"/>
                </a:solidFill>
                <a:effectLst/>
                <a:latin typeface="Times New Roman" pitchFamily="18" charset="0"/>
                <a:cs typeface="Times New Roman" pitchFamily="18" charset="0"/>
              </a:rPr>
              <a:t>соответствии с Жилищным кодексом, законом Иркутской области  от 27.12.2013 года № 167-ОЗ «Об организации проведения капитального ремонта общего имущества  в многоквартирных домах на территории Иркутской области»  регулярно ведется работа по информированию </a:t>
            </a:r>
            <a:r>
              <a:rPr lang="ru-RU" sz="2400" dirty="0" smtClean="0">
                <a:solidFill>
                  <a:schemeClr val="tx1"/>
                </a:solidFill>
                <a:effectLst/>
                <a:latin typeface="Times New Roman" pitchFamily="18" charset="0"/>
                <a:cs typeface="Times New Roman" pitchFamily="18" charset="0"/>
              </a:rPr>
              <a:t>населения, </a:t>
            </a:r>
            <a:r>
              <a:rPr lang="ru-RU" sz="2400" dirty="0">
                <a:solidFill>
                  <a:schemeClr val="tx1"/>
                </a:solidFill>
                <a:effectLst/>
                <a:latin typeface="Times New Roman" pitchFamily="18" charset="0"/>
                <a:cs typeface="Times New Roman" pitchFamily="18" charset="0"/>
              </a:rPr>
              <a:t>а также устной консультации собственников помещения, постоянная взаимосвязь с Региональным оператором о начислении, оплате  и  задолженности взносов на капитальный </a:t>
            </a:r>
            <a:r>
              <a:rPr lang="ru-RU" sz="2400" dirty="0" smtClean="0">
                <a:solidFill>
                  <a:schemeClr val="tx1"/>
                </a:solidFill>
                <a:effectLst/>
                <a:latin typeface="Times New Roman" pitchFamily="18" charset="0"/>
                <a:cs typeface="Times New Roman" pitchFamily="18" charset="0"/>
              </a:rPr>
              <a:t>ремонт. В рамках этого закона запланировано произвести капитальный ремонт домов ул.пл.Строителей дома 1,3,5; ул.Российская дом 2.</a:t>
            </a:r>
            <a:br>
              <a:rPr lang="ru-RU" sz="2400" dirty="0" smtClean="0">
                <a:solidFill>
                  <a:schemeClr val="tx1"/>
                </a:solidFill>
                <a:effectLst/>
                <a:latin typeface="Times New Roman" pitchFamily="18" charset="0"/>
                <a:cs typeface="Times New Roman" pitchFamily="18" charset="0"/>
              </a:rPr>
            </a:br>
            <a:r>
              <a:rPr lang="ru-RU" sz="2400" b="1" dirty="0" smtClean="0">
                <a:solidFill>
                  <a:schemeClr val="tx1"/>
                </a:solidFill>
                <a:effectLst/>
                <a:latin typeface="Times New Roman" pitchFamily="18" charset="0"/>
                <a:cs typeface="Times New Roman" pitchFamily="18" charset="0"/>
              </a:rPr>
              <a:t>Всего жилой и нежилой площади многоквартирных </a:t>
            </a:r>
            <a:br>
              <a:rPr lang="ru-RU" sz="2400" b="1" dirty="0" smtClean="0">
                <a:solidFill>
                  <a:schemeClr val="tx1"/>
                </a:solidFill>
                <a:effectLst/>
                <a:latin typeface="Times New Roman" pitchFamily="18" charset="0"/>
                <a:cs typeface="Times New Roman" pitchFamily="18" charset="0"/>
              </a:rPr>
            </a:br>
            <a:r>
              <a:rPr lang="ru-RU" sz="2400" b="1" dirty="0" smtClean="0">
                <a:solidFill>
                  <a:schemeClr val="tx1"/>
                </a:solidFill>
                <a:effectLst/>
                <a:latin typeface="Times New Roman" pitchFamily="18" charset="0"/>
                <a:cs typeface="Times New Roman" pitchFamily="18" charset="0"/>
              </a:rPr>
              <a:t>домов – 39,8 тыс. </a:t>
            </a:r>
            <a:r>
              <a:rPr lang="ru-RU" sz="2400" b="1" dirty="0" err="1" smtClean="0">
                <a:solidFill>
                  <a:schemeClr val="tx1"/>
                </a:solidFill>
                <a:effectLst/>
                <a:latin typeface="Times New Roman" pitchFamily="18" charset="0"/>
                <a:cs typeface="Times New Roman" pitchFamily="18" charset="0"/>
              </a:rPr>
              <a:t>кв.м</a:t>
            </a:r>
            <a:r>
              <a:rPr lang="ru-RU" sz="2400" b="1" dirty="0" smtClean="0">
                <a:solidFill>
                  <a:schemeClr val="tx1"/>
                </a:solidFill>
                <a:effectLst/>
                <a:latin typeface="Times New Roman" pitchFamily="18" charset="0"/>
                <a:cs typeface="Times New Roman" pitchFamily="18" charset="0"/>
              </a:rPr>
              <a:t>.</a:t>
            </a:r>
            <a:br>
              <a:rPr lang="ru-RU" sz="2400" b="1" dirty="0" smtClean="0">
                <a:solidFill>
                  <a:schemeClr val="tx1"/>
                </a:solidFill>
                <a:effectLst/>
                <a:latin typeface="Times New Roman" pitchFamily="18" charset="0"/>
                <a:cs typeface="Times New Roman" pitchFamily="18" charset="0"/>
              </a:rPr>
            </a:br>
            <a:r>
              <a:rPr lang="ru-RU" sz="2400" b="1" dirty="0" smtClean="0">
                <a:solidFill>
                  <a:schemeClr val="tx1"/>
                </a:solidFill>
                <a:effectLst/>
                <a:latin typeface="Times New Roman" pitchFamily="18" charset="0"/>
                <a:cs typeface="Times New Roman" pitchFamily="18" charset="0"/>
              </a:rPr>
              <a:t>Начислено физическим лицам  – 2274304,00 рублей</a:t>
            </a:r>
            <a:br>
              <a:rPr lang="ru-RU" sz="2400" b="1" dirty="0" smtClean="0">
                <a:solidFill>
                  <a:schemeClr val="tx1"/>
                </a:solidFill>
                <a:effectLst/>
                <a:latin typeface="Times New Roman" pitchFamily="18" charset="0"/>
                <a:cs typeface="Times New Roman" pitchFamily="18" charset="0"/>
              </a:rPr>
            </a:br>
            <a:r>
              <a:rPr lang="ru-RU" sz="2400" b="1" dirty="0" smtClean="0">
                <a:solidFill>
                  <a:schemeClr val="tx1"/>
                </a:solidFill>
                <a:effectLst/>
                <a:latin typeface="Times New Roman" pitchFamily="18" charset="0"/>
                <a:cs typeface="Times New Roman" pitchFamily="18" charset="0"/>
              </a:rPr>
              <a:t>Оплачено физическими лицами – 1733606,00 рублей</a:t>
            </a:r>
            <a:br>
              <a:rPr lang="ru-RU" sz="2400" b="1" dirty="0" smtClean="0">
                <a:solidFill>
                  <a:schemeClr val="tx1"/>
                </a:solidFill>
                <a:effectLst/>
                <a:latin typeface="Times New Roman" pitchFamily="18" charset="0"/>
                <a:cs typeface="Times New Roman" pitchFamily="18" charset="0"/>
              </a:rPr>
            </a:br>
            <a:r>
              <a:rPr lang="ru-RU" sz="2400" b="1" dirty="0" smtClean="0">
                <a:solidFill>
                  <a:schemeClr val="tx1"/>
                </a:solidFill>
                <a:effectLst/>
                <a:latin typeface="Times New Roman" pitchFamily="18" charset="0"/>
                <a:cs typeface="Times New Roman" pitchFamily="18" charset="0"/>
              </a:rPr>
              <a:t>Собираемость 2017 составила 76,23  %.</a:t>
            </a:r>
            <a:br>
              <a:rPr lang="ru-RU" sz="2400" b="1" dirty="0" smtClean="0">
                <a:solidFill>
                  <a:schemeClr val="tx1"/>
                </a:solidFill>
                <a:effectLst/>
                <a:latin typeface="Times New Roman" pitchFamily="18" charset="0"/>
                <a:cs typeface="Times New Roman" pitchFamily="18" charset="0"/>
              </a:rPr>
            </a:br>
            <a:r>
              <a:rPr lang="ru-RU" sz="3600" b="1" dirty="0" smtClean="0">
                <a:effectLst/>
              </a:rPr>
              <a:t/>
            </a:r>
            <a:br>
              <a:rPr lang="ru-RU" sz="3600" b="1" dirty="0" smtClean="0">
                <a:effectLst/>
              </a:rPr>
            </a:br>
            <a:endParaRPr lang="ru-RU" sz="3600" b="1" dirty="0">
              <a:effectLst/>
            </a:endParaRPr>
          </a:p>
        </p:txBody>
      </p:sp>
    </p:spTree>
    <p:extLst>
      <p:ext uri="{BB962C8B-B14F-4D97-AF65-F5344CB8AC3E}">
        <p14:creationId xmlns:p14="http://schemas.microsoft.com/office/powerpoint/2010/main" val="32255767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16632"/>
            <a:ext cx="7498080" cy="3951312"/>
          </a:xfrm>
        </p:spPr>
        <p:txBody>
          <a:bodyPr>
            <a:normAutofit fontScale="90000"/>
          </a:bodyPr>
          <a:lstStyle/>
          <a:p>
            <a:pPr marL="0" indent="0" algn="ctr">
              <a:buNone/>
            </a:pPr>
            <a:r>
              <a:rPr lang="ru-RU" sz="3100" b="1" dirty="0" smtClean="0">
                <a:solidFill>
                  <a:schemeClr val="tx1"/>
                </a:solidFill>
                <a:effectLst/>
                <a:latin typeface="Times New Roman" pitchFamily="18" charset="0"/>
                <a:cs typeface="Times New Roman" pitchFamily="18" charset="0"/>
              </a:rPr>
              <a:t>Государственная информационная система  </a:t>
            </a:r>
            <a:r>
              <a:rPr lang="ru-RU" sz="3100" b="1" dirty="0">
                <a:solidFill>
                  <a:schemeClr val="tx1"/>
                </a:solidFill>
                <a:effectLst/>
                <a:latin typeface="Times New Roman" pitchFamily="18" charset="0"/>
                <a:cs typeface="Times New Roman" pitchFamily="18" charset="0"/>
              </a:rPr>
              <a:t>ЖКХ</a:t>
            </a:r>
            <a:r>
              <a:rPr lang="ru-RU" sz="2400" dirty="0">
                <a:solidFill>
                  <a:schemeClr val="tx1"/>
                </a:solidFill>
                <a:effectLst/>
                <a:latin typeface="Times New Roman" pitchFamily="18" charset="0"/>
                <a:cs typeface="Times New Roman" pitchFamily="18" charset="0"/>
              </a:rPr>
              <a:t/>
            </a:r>
            <a:br>
              <a:rPr lang="ru-RU" sz="2400" dirty="0">
                <a:solidFill>
                  <a:schemeClr val="tx1"/>
                </a:solidFill>
                <a:effectLst/>
                <a:latin typeface="Times New Roman" pitchFamily="18" charset="0"/>
                <a:cs typeface="Times New Roman" pitchFamily="18" charset="0"/>
              </a:rPr>
            </a:br>
            <a:r>
              <a:rPr lang="ru-RU" sz="2400" dirty="0">
                <a:solidFill>
                  <a:schemeClr val="tx1"/>
                </a:solidFill>
                <a:effectLst/>
                <a:latin typeface="Times New Roman" pitchFamily="18" charset="0"/>
                <a:cs typeface="Times New Roman" pitchFamily="18" charset="0"/>
              </a:rPr>
              <a:t> </a:t>
            </a:r>
            <a:br>
              <a:rPr lang="ru-RU" sz="2400" dirty="0">
                <a:solidFill>
                  <a:schemeClr val="tx1"/>
                </a:solidFill>
                <a:effectLst/>
                <a:latin typeface="Times New Roman" pitchFamily="18" charset="0"/>
                <a:cs typeface="Times New Roman" pitchFamily="18" charset="0"/>
              </a:rPr>
            </a:br>
            <a:r>
              <a:rPr lang="ru-RU" sz="2400" dirty="0">
                <a:solidFill>
                  <a:schemeClr val="tx1"/>
                </a:solidFill>
                <a:effectLst/>
                <a:latin typeface="Times New Roman" pitchFamily="18" charset="0"/>
                <a:cs typeface="Times New Roman" pitchFamily="18" charset="0"/>
              </a:rPr>
              <a:t>    </a:t>
            </a:r>
            <a:r>
              <a:rPr lang="ru-RU" sz="2700" dirty="0">
                <a:solidFill>
                  <a:schemeClr val="tx1"/>
                </a:solidFill>
                <a:effectLst/>
                <a:latin typeface="Times New Roman" pitchFamily="18" charset="0"/>
                <a:cs typeface="Times New Roman" pitchFamily="18" charset="0"/>
              </a:rPr>
              <a:t>В соответствии с федеральным законом № 209-ФЗ от 21.07.2014 года «О государственной информационной системе жилищно-коммунального хозяйства» в 2015 году </a:t>
            </a:r>
            <a:r>
              <a:rPr lang="ru-RU" sz="2700" dirty="0" err="1" smtClean="0">
                <a:solidFill>
                  <a:schemeClr val="tx1"/>
                </a:solidFill>
                <a:effectLst/>
                <a:latin typeface="Times New Roman" pitchFamily="18" charset="0"/>
                <a:cs typeface="Times New Roman" pitchFamily="18" charset="0"/>
              </a:rPr>
              <a:t>Заларинскому</a:t>
            </a:r>
            <a:r>
              <a:rPr lang="ru-RU" sz="2700" dirty="0" smtClean="0">
                <a:solidFill>
                  <a:schemeClr val="tx1"/>
                </a:solidFill>
                <a:effectLst/>
                <a:latin typeface="Times New Roman" pitchFamily="18" charset="0"/>
                <a:cs typeface="Times New Roman" pitchFamily="18" charset="0"/>
              </a:rPr>
              <a:t> </a:t>
            </a:r>
            <a:r>
              <a:rPr lang="ru-RU" sz="2700" dirty="0">
                <a:solidFill>
                  <a:schemeClr val="tx1"/>
                </a:solidFill>
                <a:effectLst/>
                <a:latin typeface="Times New Roman" pitchFamily="18" charset="0"/>
                <a:cs typeface="Times New Roman" pitchFamily="18" charset="0"/>
              </a:rPr>
              <a:t>МО зарегистрировалось в данной системе. </a:t>
            </a:r>
            <a:br>
              <a:rPr lang="ru-RU" sz="2700" dirty="0">
                <a:solidFill>
                  <a:schemeClr val="tx1"/>
                </a:solidFill>
                <a:effectLst/>
                <a:latin typeface="Times New Roman" pitchFamily="18" charset="0"/>
                <a:cs typeface="Times New Roman" pitchFamily="18" charset="0"/>
              </a:rPr>
            </a:br>
            <a:r>
              <a:rPr lang="ru-RU" sz="2700" dirty="0">
                <a:solidFill>
                  <a:schemeClr val="tx1"/>
                </a:solidFill>
                <a:effectLst/>
                <a:latin typeface="Times New Roman" pitchFamily="18" charset="0"/>
                <a:cs typeface="Times New Roman" pitchFamily="18" charset="0"/>
              </a:rPr>
              <a:t>    Информация о жилищном фонде </a:t>
            </a:r>
            <a:r>
              <a:rPr lang="ru-RU" sz="2700" dirty="0" smtClean="0">
                <a:solidFill>
                  <a:schemeClr val="tx1"/>
                </a:solidFill>
                <a:effectLst/>
                <a:latin typeface="Times New Roman" pitchFamily="18" charset="0"/>
                <a:cs typeface="Times New Roman" pitchFamily="18" charset="0"/>
              </a:rPr>
              <a:t>Заларинского </a:t>
            </a:r>
            <a:r>
              <a:rPr lang="ru-RU" sz="2700" dirty="0">
                <a:solidFill>
                  <a:schemeClr val="tx1"/>
                </a:solidFill>
                <a:effectLst/>
                <a:latin typeface="Times New Roman" pitchFamily="18" charset="0"/>
                <a:cs typeface="Times New Roman" pitchFamily="18" charset="0"/>
              </a:rPr>
              <a:t>МО   размещена в системе ГИС ЖКХ в полном объеме, а именно:</a:t>
            </a:r>
            <a:br>
              <a:rPr lang="ru-RU" sz="2700" dirty="0">
                <a:solidFill>
                  <a:schemeClr val="tx1"/>
                </a:solidFill>
                <a:effectLst/>
                <a:latin typeface="Times New Roman" pitchFamily="18" charset="0"/>
                <a:cs typeface="Times New Roman" pitchFamily="18" charset="0"/>
              </a:rPr>
            </a:br>
            <a:r>
              <a:rPr lang="ru-RU" sz="2700" dirty="0">
                <a:solidFill>
                  <a:schemeClr val="tx1"/>
                </a:solidFill>
                <a:effectLst/>
                <a:latin typeface="Times New Roman" pitchFamily="18" charset="0"/>
                <a:cs typeface="Times New Roman" pitchFamily="18" charset="0"/>
              </a:rPr>
              <a:t>-  </a:t>
            </a:r>
            <a:r>
              <a:rPr lang="ru-RU" sz="2700" dirty="0" smtClean="0">
                <a:solidFill>
                  <a:schemeClr val="tx1"/>
                </a:solidFill>
                <a:effectLst/>
                <a:latin typeface="Times New Roman" pitchFamily="18" charset="0"/>
                <a:cs typeface="Times New Roman" pitchFamily="18" charset="0"/>
              </a:rPr>
              <a:t>55 многоквартирных </a:t>
            </a:r>
            <a:r>
              <a:rPr lang="ru-RU" sz="2700" dirty="0">
                <a:solidFill>
                  <a:schemeClr val="tx1"/>
                </a:solidFill>
                <a:effectLst/>
                <a:latin typeface="Times New Roman" pitchFamily="18" charset="0"/>
                <a:cs typeface="Times New Roman" pitchFamily="18" charset="0"/>
              </a:rPr>
              <a:t>домов</a:t>
            </a:r>
            <a:br>
              <a:rPr lang="ru-RU" sz="2700" dirty="0">
                <a:solidFill>
                  <a:schemeClr val="tx1"/>
                </a:solidFill>
                <a:effectLst/>
                <a:latin typeface="Times New Roman" pitchFamily="18" charset="0"/>
                <a:cs typeface="Times New Roman" pitchFamily="18" charset="0"/>
              </a:rPr>
            </a:br>
            <a:r>
              <a:rPr lang="ru-RU" sz="2700" dirty="0">
                <a:solidFill>
                  <a:schemeClr val="tx1"/>
                </a:solidFill>
                <a:effectLst/>
                <a:latin typeface="Times New Roman" pitchFamily="18" charset="0"/>
                <a:cs typeface="Times New Roman" pitchFamily="18" charset="0"/>
              </a:rPr>
              <a:t>-  </a:t>
            </a:r>
            <a:r>
              <a:rPr lang="ru-RU" sz="2700" dirty="0" smtClean="0">
                <a:solidFill>
                  <a:schemeClr val="tx1"/>
                </a:solidFill>
                <a:effectLst/>
                <a:latin typeface="Times New Roman" pitchFamily="18" charset="0"/>
                <a:cs typeface="Times New Roman" pitchFamily="18" charset="0"/>
              </a:rPr>
              <a:t>2178 </a:t>
            </a:r>
            <a:r>
              <a:rPr lang="ru-RU" sz="2700" dirty="0">
                <a:solidFill>
                  <a:schemeClr val="tx1"/>
                </a:solidFill>
                <a:effectLst/>
                <a:latin typeface="Times New Roman" pitchFamily="18" charset="0"/>
                <a:cs typeface="Times New Roman" pitchFamily="18" charset="0"/>
              </a:rPr>
              <a:t>жилых домов</a:t>
            </a:r>
            <a:br>
              <a:rPr lang="ru-RU" sz="2700" dirty="0">
                <a:solidFill>
                  <a:schemeClr val="tx1"/>
                </a:solidFill>
                <a:effectLst/>
                <a:latin typeface="Times New Roman" pitchFamily="18" charset="0"/>
                <a:cs typeface="Times New Roman" pitchFamily="18" charset="0"/>
              </a:rPr>
            </a:br>
            <a:r>
              <a:rPr lang="ru-RU" sz="2700" dirty="0">
                <a:solidFill>
                  <a:schemeClr val="tx1"/>
                </a:solidFill>
                <a:effectLst/>
                <a:latin typeface="Times New Roman" pitchFamily="18" charset="0"/>
                <a:cs typeface="Times New Roman" pitchFamily="18" charset="0"/>
              </a:rPr>
              <a:t>-  </a:t>
            </a:r>
            <a:r>
              <a:rPr lang="ru-RU" sz="2700" dirty="0" smtClean="0">
                <a:solidFill>
                  <a:schemeClr val="tx1"/>
                </a:solidFill>
                <a:effectLst/>
                <a:latin typeface="Times New Roman" pitchFamily="18" charset="0"/>
                <a:cs typeface="Times New Roman" pitchFamily="18" charset="0"/>
              </a:rPr>
              <a:t>674 домов </a:t>
            </a:r>
            <a:r>
              <a:rPr lang="ru-RU" sz="2700" dirty="0">
                <a:solidFill>
                  <a:schemeClr val="tx1"/>
                </a:solidFill>
                <a:effectLst/>
                <a:latin typeface="Times New Roman" pitchFamily="18" charset="0"/>
                <a:cs typeface="Times New Roman" pitchFamily="18" charset="0"/>
              </a:rPr>
              <a:t>блокированной застройки</a:t>
            </a:r>
            <a:br>
              <a:rPr lang="ru-RU" sz="2700" dirty="0">
                <a:solidFill>
                  <a:schemeClr val="tx1"/>
                </a:solidFill>
                <a:effectLst/>
                <a:latin typeface="Times New Roman" pitchFamily="18" charset="0"/>
                <a:cs typeface="Times New Roman" pitchFamily="18" charset="0"/>
              </a:rPr>
            </a:br>
            <a:r>
              <a:rPr lang="ru-RU" sz="2700" dirty="0">
                <a:solidFill>
                  <a:schemeClr val="tx1"/>
                </a:solidFill>
                <a:effectLst/>
                <a:latin typeface="Times New Roman" pitchFamily="18" charset="0"/>
                <a:cs typeface="Times New Roman" pitchFamily="18" charset="0"/>
              </a:rPr>
              <a:t>А так же размещается вся информация по ЖКХ (постановления, решения, программы).</a:t>
            </a:r>
            <a:r>
              <a:rPr lang="ru-RU" sz="4400" dirty="0">
                <a:solidFill>
                  <a:schemeClr val="tx1"/>
                </a:solidFill>
                <a:effectLst/>
                <a:latin typeface="Times New Roman" pitchFamily="18" charset="0"/>
                <a:cs typeface="Times New Roman" pitchFamily="18" charset="0"/>
              </a:rPr>
              <a:t/>
            </a:r>
            <a:br>
              <a:rPr lang="ru-RU" sz="4400" dirty="0">
                <a:solidFill>
                  <a:schemeClr val="tx1"/>
                </a:solidFill>
                <a:effectLst/>
                <a:latin typeface="Times New Roman" pitchFamily="18" charset="0"/>
                <a:cs typeface="Times New Roman" pitchFamily="18" charset="0"/>
              </a:rPr>
            </a:br>
            <a:endParaRPr lang="ru-RU" dirty="0">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587958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923929" y="2103245"/>
            <a:ext cx="511256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14300" algn="ctr" defTabSz="914400" rtl="0" eaLnBrk="1" fontAlgn="base" latinLnBrk="0" hangingPunct="1">
              <a:lnSpc>
                <a:spcPct val="100000"/>
              </a:lnSpc>
              <a:spcBef>
                <a:spcPct val="0"/>
              </a:spcBef>
              <a:spcAft>
                <a:spcPct val="0"/>
              </a:spcAft>
              <a:buClrTx/>
              <a:buSzTx/>
              <a:buFontTx/>
              <a:buNone/>
              <a:tabLst>
                <a:tab pos="457200" algn="l"/>
              </a:tabLst>
            </a:pPr>
            <a:r>
              <a:rPr kumimoji="0" lang="ru-RU" sz="2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Заларинское</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городское поселение </a:t>
            </a:r>
          </a:p>
          <a:p>
            <a:pPr marL="0" marR="0" lvl="0" indent="114300" algn="ctr" defTabSz="914400" rtl="0" eaLnBrk="1" fontAlgn="base" latinLnBrk="0" hangingPunct="1">
              <a:lnSpc>
                <a:spcPct val="100000"/>
              </a:lnSpc>
              <a:spcBef>
                <a:spcPct val="0"/>
              </a:spcBef>
              <a:spcAft>
                <a:spcPct val="0"/>
              </a:spcAft>
              <a:buClrTx/>
              <a:buSzTx/>
              <a:buFontTx/>
              <a:buNone/>
              <a:tabLst>
                <a:tab pos="457200" algn="l"/>
              </a:tabLst>
            </a:pPr>
            <a:r>
              <a:rPr lang="ru-RU" sz="2400" dirty="0" smtClean="0">
                <a:latin typeface="Times New Roman" pitchFamily="18" charset="0"/>
                <a:cs typeface="Times New Roman" pitchFamily="18" charset="0"/>
              </a:rPr>
              <a:t>Является городским поселением в составе Заларинского муниципального района Иркутской области. В состав МО входят рабочий поселок </a:t>
            </a:r>
            <a:r>
              <a:rPr lang="ru-RU" sz="2400" dirty="0" err="1" smtClean="0">
                <a:latin typeface="Times New Roman" pitchFamily="18" charset="0"/>
                <a:cs typeface="Times New Roman" pitchFamily="18" charset="0"/>
              </a:rPr>
              <a:t>Залари</a:t>
            </a:r>
            <a:r>
              <a:rPr lang="ru-RU" sz="2400" dirty="0" smtClean="0">
                <a:latin typeface="Times New Roman" pitchFamily="18" charset="0"/>
                <a:cs typeface="Times New Roman" pitchFamily="18" charset="0"/>
              </a:rPr>
              <a:t> и блок-пост </a:t>
            </a:r>
            <a:r>
              <a:rPr lang="ru-RU" sz="2400" dirty="0" err="1" smtClean="0">
                <a:latin typeface="Times New Roman" pitchFamily="18" charset="0"/>
                <a:cs typeface="Times New Roman" pitchFamily="18" charset="0"/>
              </a:rPr>
              <a:t>Халярта</a:t>
            </a:r>
            <a:r>
              <a:rPr lang="ru-RU" sz="2400" dirty="0" smtClean="0">
                <a:latin typeface="Times New Roman" pitchFamily="18" charset="0"/>
                <a:cs typeface="Times New Roman" pitchFamily="18" charset="0"/>
              </a:rPr>
              <a:t>. </a:t>
            </a:r>
          </a:p>
          <a:p>
            <a:pPr lvl="0" indent="114300" algn="ctr">
              <a:tabLst>
                <a:tab pos="457200" algn="l"/>
              </a:tabLst>
            </a:pPr>
            <a:r>
              <a:rPr lang="ru-RU" sz="2400" dirty="0">
                <a:latin typeface="Times New Roman" pitchFamily="18" charset="0"/>
                <a:cs typeface="Times New Roman" pitchFamily="18" charset="0"/>
              </a:rPr>
              <a:t>Поселение граничит с </a:t>
            </a:r>
            <a:r>
              <a:rPr lang="ru-RU" sz="2400" dirty="0" err="1">
                <a:latin typeface="Times New Roman" pitchFamily="18" charset="0"/>
                <a:cs typeface="Times New Roman" pitchFamily="18" charset="0"/>
              </a:rPr>
              <a:t>Бажирским</a:t>
            </a:r>
            <a:r>
              <a:rPr lang="ru-RU" sz="2400" dirty="0">
                <a:latin typeface="Times New Roman" pitchFamily="18" charset="0"/>
                <a:cs typeface="Times New Roman" pitchFamily="18" charset="0"/>
              </a:rPr>
              <a:t> и Ново-Черемховским сельскими поселениями. </a:t>
            </a:r>
          </a:p>
          <a:p>
            <a:pPr marL="0" marR="0" lvl="0" indent="114300" algn="ctr" defTabSz="914400" rtl="0" eaLnBrk="1" fontAlgn="base" latinLnBrk="0" hangingPunct="1">
              <a:lnSpc>
                <a:spcPct val="100000"/>
              </a:lnSpc>
              <a:spcBef>
                <a:spcPct val="0"/>
              </a:spcBef>
              <a:spcAft>
                <a:spcPct val="0"/>
              </a:spcAft>
              <a:buClrTx/>
              <a:buSzTx/>
              <a:buFontTx/>
              <a:buNone/>
              <a:tabLst>
                <a:tab pos="457200" algn="l"/>
              </a:tabLst>
            </a:pPr>
            <a:r>
              <a:rPr lang="ru-RU" sz="2400" dirty="0" smtClean="0">
                <a:latin typeface="Times New Roman" pitchFamily="18" charset="0"/>
                <a:cs typeface="Times New Roman" pitchFamily="18" charset="0"/>
              </a:rPr>
              <a:t>Площадь составляет 2419,74 га. Протяженность границ 40,53 км.</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098" name="Picture 2" descr="\\server\Общая 2\Блюмская\2016-04-15-11260865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2099" y="0"/>
            <a:ext cx="3141663" cy="209550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p:nvPr/>
        </p:nvPicPr>
        <p:blipFill>
          <a:blip r:embed="rId3" cstate="print"/>
          <a:srcRect l="5253" t="10621" r="12320" b="8115"/>
          <a:stretch>
            <a:fillRect/>
          </a:stretch>
        </p:blipFill>
        <p:spPr bwMode="auto">
          <a:xfrm>
            <a:off x="1" y="0"/>
            <a:ext cx="4067943" cy="6857999"/>
          </a:xfrm>
          <a:prstGeom prst="rect">
            <a:avLst/>
          </a:prstGeom>
          <a:noFill/>
          <a:ln w="9525">
            <a:noFill/>
            <a:miter lim="800000"/>
            <a:headEnd/>
            <a:tailEnd/>
          </a:ln>
        </p:spPr>
      </p:pic>
    </p:spTree>
    <p:extLst>
      <p:ext uri="{BB962C8B-B14F-4D97-AF65-F5344CB8AC3E}">
        <p14:creationId xmlns:p14="http://schemas.microsoft.com/office/powerpoint/2010/main" val="177245770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504" y="188640"/>
            <a:ext cx="8964488" cy="2223120"/>
          </a:xfrm>
        </p:spPr>
        <p:txBody>
          <a:bodyPr>
            <a:normAutofit fontScale="90000"/>
          </a:bodyPr>
          <a:lstStyle/>
          <a:p>
            <a:pPr marL="0" indent="0" algn="l">
              <a:buNone/>
            </a:pPr>
            <a:r>
              <a:rPr lang="ru-RU" sz="3100" b="1" dirty="0" smtClean="0">
                <a:solidFill>
                  <a:schemeClr val="tx1"/>
                </a:solidFill>
                <a:effectLst/>
                <a:latin typeface="Times New Roman" pitchFamily="18" charset="0"/>
                <a:cs typeface="Times New Roman" pitchFamily="18" charset="0"/>
              </a:rPr>
              <a:t>                                         Тарифы</a:t>
            </a:r>
            <a:r>
              <a:rPr lang="ru-RU" sz="2700" dirty="0">
                <a:solidFill>
                  <a:schemeClr val="tx1"/>
                </a:solidFill>
                <a:effectLst/>
                <a:latin typeface="Times New Roman" pitchFamily="18" charset="0"/>
                <a:cs typeface="Times New Roman" pitchFamily="18" charset="0"/>
              </a:rPr>
              <a:t/>
            </a:r>
            <a:br>
              <a:rPr lang="ru-RU" sz="2700" dirty="0">
                <a:solidFill>
                  <a:schemeClr val="tx1"/>
                </a:solidFill>
                <a:effectLst/>
                <a:latin typeface="Times New Roman" pitchFamily="18" charset="0"/>
                <a:cs typeface="Times New Roman" pitchFamily="18" charset="0"/>
              </a:rPr>
            </a:br>
            <a:r>
              <a:rPr lang="ru-RU" sz="2700" dirty="0" smtClean="0">
                <a:solidFill>
                  <a:schemeClr val="tx1"/>
                </a:solidFill>
                <a:effectLst/>
                <a:latin typeface="Times New Roman" pitchFamily="18" charset="0"/>
                <a:cs typeface="Times New Roman" pitchFamily="18" charset="0"/>
              </a:rPr>
              <a:t>        </a:t>
            </a:r>
            <a:r>
              <a:rPr lang="ru-RU" sz="2200" dirty="0" smtClean="0">
                <a:solidFill>
                  <a:schemeClr val="tx1"/>
                </a:solidFill>
                <a:effectLst/>
                <a:latin typeface="Times New Roman" pitchFamily="18" charset="0"/>
                <a:cs typeface="Times New Roman" pitchFamily="18" charset="0"/>
              </a:rPr>
              <a:t>В </a:t>
            </a:r>
            <a:r>
              <a:rPr lang="ru-RU" sz="2200" dirty="0">
                <a:solidFill>
                  <a:schemeClr val="tx1"/>
                </a:solidFill>
                <a:effectLst/>
                <a:latin typeface="Times New Roman" pitchFamily="18" charset="0"/>
                <a:cs typeface="Times New Roman" pitchFamily="18" charset="0"/>
              </a:rPr>
              <a:t>соответствии с Федеральным законом от 07.12.2011 г.  № 416-ФЗ «О водоснабжении и водоотведении», постановлением Правительства РФ от 13.05.2013г. № 406 «О государственном регулировании тарифов в сфере водоснабжения и водоотведения» ежегодно проводится рассмотрение, установление и корректировка тарифов в сфере водоснабжения и водоотведения устанавливаемые на </a:t>
            </a:r>
            <a:r>
              <a:rPr lang="ru-RU" sz="2200" dirty="0" smtClean="0">
                <a:solidFill>
                  <a:schemeClr val="tx1"/>
                </a:solidFill>
                <a:effectLst/>
                <a:latin typeface="Times New Roman" pitchFamily="18" charset="0"/>
                <a:cs typeface="Times New Roman" pitchFamily="18" charset="0"/>
              </a:rPr>
              <a:t>территории Заларинского МО.</a:t>
            </a:r>
            <a:br>
              <a:rPr lang="ru-RU" sz="2200" dirty="0" smtClean="0">
                <a:solidFill>
                  <a:schemeClr val="tx1"/>
                </a:solidFill>
                <a:effectLst/>
                <a:latin typeface="Times New Roman" pitchFamily="18" charset="0"/>
                <a:cs typeface="Times New Roman" pitchFamily="18" charset="0"/>
              </a:rPr>
            </a:br>
            <a:r>
              <a:rPr lang="ru-RU" sz="2200" dirty="0">
                <a:solidFill>
                  <a:schemeClr val="tx1"/>
                </a:solidFill>
                <a:effectLst/>
                <a:latin typeface="Times New Roman" pitchFamily="18" charset="0"/>
                <a:cs typeface="Times New Roman" pitchFamily="18" charset="0"/>
              </a:rPr>
              <a:t> </a:t>
            </a:r>
            <a:r>
              <a:rPr lang="ru-RU" sz="2200" dirty="0" smtClean="0">
                <a:solidFill>
                  <a:schemeClr val="tx1"/>
                </a:solidFill>
                <a:effectLst/>
                <a:latin typeface="Times New Roman" pitchFamily="18" charset="0"/>
                <a:cs typeface="Times New Roman" pitchFamily="18" charset="0"/>
              </a:rPr>
              <a:t>       Регулярно </a:t>
            </a:r>
            <a:r>
              <a:rPr lang="ru-RU" sz="2200" dirty="0">
                <a:solidFill>
                  <a:schemeClr val="tx1"/>
                </a:solidFill>
                <a:effectLst/>
                <a:latin typeface="Times New Roman" pitchFamily="18" charset="0"/>
                <a:cs typeface="Times New Roman" pitchFamily="18" charset="0"/>
              </a:rPr>
              <a:t>ведется работа со Службой по тарифам Иркутской области по предоставлению шаблонов, отчетов, мониторинга для контроля установленных тарифов</a:t>
            </a:r>
            <a:r>
              <a:rPr lang="ru-RU" sz="2200" dirty="0" smtClean="0">
                <a:solidFill>
                  <a:schemeClr val="tx1"/>
                </a:solidFill>
                <a:effectLst/>
                <a:latin typeface="Times New Roman" pitchFamily="18" charset="0"/>
                <a:cs typeface="Times New Roman" pitchFamily="18" charset="0"/>
              </a:rPr>
              <a:t>.</a:t>
            </a:r>
            <a:br>
              <a:rPr lang="ru-RU" sz="2200" dirty="0" smtClean="0">
                <a:solidFill>
                  <a:schemeClr val="tx1"/>
                </a:solidFill>
                <a:effectLst/>
                <a:latin typeface="Times New Roman" pitchFamily="18" charset="0"/>
                <a:cs typeface="Times New Roman" pitchFamily="18" charset="0"/>
              </a:rPr>
            </a:br>
            <a:r>
              <a:rPr lang="ru-RU" sz="2200" dirty="0">
                <a:solidFill>
                  <a:schemeClr val="tx1"/>
                </a:solidFill>
                <a:effectLst/>
                <a:latin typeface="Times New Roman" pitchFamily="18" charset="0"/>
                <a:cs typeface="Times New Roman" pitchFamily="18" charset="0"/>
              </a:rPr>
              <a:t> </a:t>
            </a:r>
            <a:r>
              <a:rPr lang="ru-RU" sz="2200" dirty="0" smtClean="0">
                <a:solidFill>
                  <a:schemeClr val="tx1"/>
                </a:solidFill>
                <a:effectLst/>
                <a:latin typeface="Times New Roman" pitchFamily="18" charset="0"/>
                <a:cs typeface="Times New Roman" pitchFamily="18" charset="0"/>
              </a:rPr>
              <a:t>       Динамика </a:t>
            </a:r>
            <a:r>
              <a:rPr lang="ru-RU" sz="2200" dirty="0">
                <a:solidFill>
                  <a:schemeClr val="tx1"/>
                </a:solidFill>
                <a:effectLst/>
                <a:latin typeface="Times New Roman" pitchFamily="18" charset="0"/>
                <a:cs typeface="Times New Roman" pitchFamily="18" charset="0"/>
              </a:rPr>
              <a:t>роста </a:t>
            </a:r>
            <a:r>
              <a:rPr lang="ru-RU" sz="2200" dirty="0" smtClean="0">
                <a:solidFill>
                  <a:schemeClr val="tx1"/>
                </a:solidFill>
                <a:effectLst/>
                <a:latin typeface="Times New Roman" pitchFamily="18" charset="0"/>
                <a:cs typeface="Times New Roman" pitchFamily="18" charset="0"/>
              </a:rPr>
              <a:t>тарифов ЖКХ для населения Заларинского МО :</a:t>
            </a:r>
            <a:br>
              <a:rPr lang="ru-RU" sz="2200" dirty="0" smtClean="0">
                <a:solidFill>
                  <a:schemeClr val="tx1"/>
                </a:solidFill>
                <a:effectLst/>
                <a:latin typeface="Times New Roman" pitchFamily="18" charset="0"/>
                <a:cs typeface="Times New Roman" pitchFamily="18" charset="0"/>
              </a:rPr>
            </a:br>
            <a:r>
              <a:rPr lang="ru-RU" sz="2200" dirty="0" smtClean="0">
                <a:solidFill>
                  <a:schemeClr val="tx1"/>
                </a:solidFill>
                <a:effectLst/>
                <a:latin typeface="Times New Roman" pitchFamily="18" charset="0"/>
                <a:cs typeface="Times New Roman" pitchFamily="18" charset="0"/>
              </a:rPr>
              <a:t>-Тарифы на услуги теплоснабжения в 2017 году по отношению к 2016 году увеличились на 4%;</a:t>
            </a:r>
            <a:r>
              <a:rPr lang="ru-RU" sz="2200" dirty="0">
                <a:solidFill>
                  <a:schemeClr val="tx1"/>
                </a:solidFill>
                <a:effectLst/>
                <a:latin typeface="Times New Roman" pitchFamily="18" charset="0"/>
                <a:cs typeface="Times New Roman" pitchFamily="18" charset="0"/>
              </a:rPr>
              <a:t/>
            </a:r>
            <a:br>
              <a:rPr lang="ru-RU" sz="2200" dirty="0">
                <a:solidFill>
                  <a:schemeClr val="tx1"/>
                </a:solidFill>
                <a:effectLst/>
                <a:latin typeface="Times New Roman" pitchFamily="18" charset="0"/>
                <a:cs typeface="Times New Roman" pitchFamily="18" charset="0"/>
              </a:rPr>
            </a:br>
            <a:r>
              <a:rPr lang="ru-RU" sz="2200" dirty="0" smtClean="0">
                <a:solidFill>
                  <a:schemeClr val="tx1"/>
                </a:solidFill>
                <a:effectLst/>
                <a:latin typeface="Times New Roman" pitchFamily="18" charset="0"/>
                <a:cs typeface="Times New Roman" pitchFamily="18" charset="0"/>
              </a:rPr>
              <a:t>- Тарифы </a:t>
            </a:r>
            <a:r>
              <a:rPr lang="ru-RU" sz="2200" dirty="0">
                <a:solidFill>
                  <a:schemeClr val="tx1"/>
                </a:solidFill>
                <a:effectLst/>
                <a:latin typeface="Times New Roman" pitchFamily="18" charset="0"/>
                <a:cs typeface="Times New Roman" pitchFamily="18" charset="0"/>
              </a:rPr>
              <a:t>на услуги </a:t>
            </a:r>
            <a:r>
              <a:rPr lang="ru-RU" sz="2200" dirty="0" smtClean="0">
                <a:solidFill>
                  <a:schemeClr val="tx1"/>
                </a:solidFill>
                <a:effectLst/>
                <a:latin typeface="Times New Roman" pitchFamily="18" charset="0"/>
                <a:cs typeface="Times New Roman" pitchFamily="18" charset="0"/>
              </a:rPr>
              <a:t>водоснабжения  в 2017 </a:t>
            </a:r>
            <a:r>
              <a:rPr lang="ru-RU" sz="2200" dirty="0">
                <a:solidFill>
                  <a:schemeClr val="tx1"/>
                </a:solidFill>
                <a:effectLst/>
                <a:latin typeface="Times New Roman" pitchFamily="18" charset="0"/>
                <a:cs typeface="Times New Roman" pitchFamily="18" charset="0"/>
              </a:rPr>
              <a:t>году по отношению к 2016 году увеличились на 4%;</a:t>
            </a:r>
            <a:br>
              <a:rPr lang="ru-RU" sz="2200" dirty="0">
                <a:solidFill>
                  <a:schemeClr val="tx1"/>
                </a:solidFill>
                <a:effectLst/>
                <a:latin typeface="Times New Roman" pitchFamily="18" charset="0"/>
                <a:cs typeface="Times New Roman" pitchFamily="18" charset="0"/>
              </a:rPr>
            </a:br>
            <a:r>
              <a:rPr lang="ru-RU" sz="2200" dirty="0">
                <a:solidFill>
                  <a:schemeClr val="tx1"/>
                </a:solidFill>
                <a:effectLst/>
                <a:latin typeface="Times New Roman" pitchFamily="18" charset="0"/>
                <a:cs typeface="Times New Roman" pitchFamily="18" charset="0"/>
              </a:rPr>
              <a:t>- Тарифы на услуги </a:t>
            </a:r>
            <a:r>
              <a:rPr lang="ru-RU" sz="2200" dirty="0" smtClean="0">
                <a:solidFill>
                  <a:schemeClr val="tx1"/>
                </a:solidFill>
                <a:effectLst/>
                <a:latin typeface="Times New Roman" pitchFamily="18" charset="0"/>
                <a:cs typeface="Times New Roman" pitchFamily="18" charset="0"/>
              </a:rPr>
              <a:t>водоотведения и очистков сточных вод  в 2017 </a:t>
            </a:r>
            <a:r>
              <a:rPr lang="ru-RU" sz="2200" dirty="0">
                <a:solidFill>
                  <a:schemeClr val="tx1"/>
                </a:solidFill>
                <a:effectLst/>
                <a:latin typeface="Times New Roman" pitchFamily="18" charset="0"/>
                <a:cs typeface="Times New Roman" pitchFamily="18" charset="0"/>
              </a:rPr>
              <a:t>году по отношению к 2016 году увеличились на </a:t>
            </a:r>
            <a:r>
              <a:rPr lang="ru-RU" sz="2200" dirty="0" smtClean="0">
                <a:solidFill>
                  <a:schemeClr val="tx1"/>
                </a:solidFill>
                <a:effectLst/>
                <a:latin typeface="Times New Roman" pitchFamily="18" charset="0"/>
                <a:cs typeface="Times New Roman" pitchFamily="18" charset="0"/>
              </a:rPr>
              <a:t>3,7 %.</a:t>
            </a:r>
            <a:r>
              <a:rPr lang="ru-RU" sz="2200" dirty="0">
                <a:solidFill>
                  <a:schemeClr val="tx1"/>
                </a:solidFill>
                <a:effectLst/>
                <a:latin typeface="Times New Roman" pitchFamily="18" charset="0"/>
                <a:cs typeface="Times New Roman" pitchFamily="18" charset="0"/>
              </a:rPr>
              <a:t/>
            </a:r>
            <a:br>
              <a:rPr lang="ru-RU" sz="2200" dirty="0">
                <a:solidFill>
                  <a:schemeClr val="tx1"/>
                </a:solidFill>
                <a:effectLst/>
                <a:latin typeface="Times New Roman" pitchFamily="18" charset="0"/>
                <a:cs typeface="Times New Roman" pitchFamily="18" charset="0"/>
              </a:rPr>
            </a:br>
            <a:r>
              <a:rPr lang="ru-RU" sz="2000" dirty="0"/>
              <a:t/>
            </a:r>
            <a:br>
              <a:rPr lang="ru-RU" sz="2000" dirty="0"/>
            </a:br>
            <a:endParaRPr lang="ru-RU" sz="2000" dirty="0"/>
          </a:p>
        </p:txBody>
      </p:sp>
    </p:spTree>
    <p:extLst>
      <p:ext uri="{BB962C8B-B14F-4D97-AF65-F5344CB8AC3E}">
        <p14:creationId xmlns:p14="http://schemas.microsoft.com/office/powerpoint/2010/main" val="696194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819472"/>
            <a:ext cx="8424936" cy="2304256"/>
          </a:xfrm>
        </p:spPr>
        <p:txBody>
          <a:bodyPr>
            <a:normAutofit fontScale="90000"/>
          </a:bodyPr>
          <a:lstStyle/>
          <a:p>
            <a:pPr marL="0" indent="0" algn="l">
              <a:buNone/>
            </a:pPr>
            <a:r>
              <a:rPr lang="ru-RU" sz="3200" b="1" dirty="0" smtClean="0">
                <a:solidFill>
                  <a:schemeClr val="tx1"/>
                </a:solidFill>
                <a:latin typeface="Times New Roman" pitchFamily="18" charset="0"/>
                <a:cs typeface="Times New Roman" pitchFamily="18" charset="0"/>
              </a:rPr>
              <a:t/>
            </a:r>
            <a:br>
              <a:rPr lang="ru-RU" sz="3200" b="1" dirty="0" smtClean="0">
                <a:solidFill>
                  <a:schemeClr val="tx1"/>
                </a:solidFill>
                <a:latin typeface="Times New Roman" pitchFamily="18" charset="0"/>
                <a:cs typeface="Times New Roman" pitchFamily="18" charset="0"/>
              </a:rPr>
            </a:br>
            <a:r>
              <a:rPr lang="ru-RU" sz="3200" b="1" dirty="0" smtClean="0">
                <a:solidFill>
                  <a:schemeClr val="tx1"/>
                </a:solidFill>
                <a:latin typeface="Times New Roman" pitchFamily="18" charset="0"/>
                <a:cs typeface="Times New Roman" pitchFamily="18" charset="0"/>
              </a:rPr>
              <a:t/>
            </a:r>
            <a:br>
              <a:rPr lang="ru-RU" sz="3200" b="1" dirty="0" smtClean="0">
                <a:solidFill>
                  <a:schemeClr val="tx1"/>
                </a:solidFill>
                <a:latin typeface="Times New Roman" pitchFamily="18" charset="0"/>
                <a:cs typeface="Times New Roman" pitchFamily="18" charset="0"/>
              </a:rPr>
            </a:br>
            <a: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ПРОВЕДЕНЫ МЕРОПРИЯТИЯ, СВЯЗАННЫЕ С ЗЕМЕЛЬНЫМ ФОНДОМ:</a:t>
            </a:r>
            <a:b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Осуществление мероприятий по инвентаризации земель в границах Заларинского муниципального </a:t>
            </a: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образования, в ходе инвентаризации выявлено 4 заброшенных участка;</a:t>
            </a:r>
            <a: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r>
            <a:b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осуществление </a:t>
            </a:r>
            <a: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мероприятий по актуализации (обновлению) базы данных в Федеральной информационной адресной системы (ФИАС). На конец июля в ФИАС внесено 1959 квартир;</a:t>
            </a:r>
            <a:b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 оформление земельных </a:t>
            </a:r>
            <a: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участков </a:t>
            </a: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и участков </a:t>
            </a:r>
            <a: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под объектами муниципальной собственности  </a:t>
            </a: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имущества Заларинского муниципального образования; 23 </a:t>
            </a:r>
            <a: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земельных участка предоставлено многодетным семьям согласно очереди. На 31 декабря 2017 года очередь составила 109 </a:t>
            </a: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человек.</a:t>
            </a:r>
            <a: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r>
            <a:br>
              <a:rPr lang="ru-RU" sz="21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В настоящее время Администрацией Заларинского МО ведется работа по расширению границ муниципального образования.</a:t>
            </a:r>
            <a:b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проводится претензионная работа с неплательщиками аренды земельных участков; на данный момент задолженность жителей </a:t>
            </a:r>
            <a:r>
              <a:rPr lang="ru-RU" sz="2100"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р.п</a:t>
            </a: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ru-RU" sz="2100" dirty="0" err="1"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Залари</a:t>
            </a:r>
            <a: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t> перед бюджетом Заларинского МО составляет в сумме 4600,00 тыс. рублей. </a:t>
            </a:r>
            <a:br>
              <a:rPr lang="ru-RU" sz="21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itchFamily="18" charset="0"/>
                <a:cs typeface="Times New Roman" pitchFamily="18" charset="0"/>
              </a:rPr>
            </a:br>
            <a:r>
              <a:rPr lang="ru-RU" sz="21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В 2018 году по истечению срока оговоренного в уведомлениях о задолженности, администрация будет вынуждена подать на неплательщиков аренды за земельные участки иски в суд с последующим изъятием земельных участков. </a:t>
            </a:r>
            <a:endParaRPr lang="ru-RU" sz="21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73484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2218362291"/>
              </p:ext>
            </p:extLst>
          </p:nvPr>
        </p:nvGraphicFramePr>
        <p:xfrm>
          <a:off x="468313" y="260350"/>
          <a:ext cx="8208962" cy="6192838"/>
        </p:xfrm>
        <a:graphic>
          <a:graphicData uri="http://schemas.openxmlformats.org/presentationml/2006/ole">
            <mc:AlternateContent xmlns:mc="http://schemas.openxmlformats.org/markup-compatibility/2006">
              <mc:Choice xmlns:v="urn:schemas-microsoft-com:vml" Requires="v">
                <p:oleObj spid="_x0000_s1041" name="Лист" r:id="rId3" imgW="6153088" imgH="5619780" progId="Excel.Sheet.12">
                  <p:embed/>
                </p:oleObj>
              </mc:Choice>
              <mc:Fallback>
                <p:oleObj name="Лист" r:id="rId3" imgW="6153088" imgH="5619780" progId="Excel.Sheet.12">
                  <p:embed/>
                  <p:pic>
                    <p:nvPicPr>
                      <p:cNvPr id="0" name=""/>
                      <p:cNvPicPr/>
                      <p:nvPr/>
                    </p:nvPicPr>
                    <p:blipFill>
                      <a:blip r:embed="rId4"/>
                      <a:stretch>
                        <a:fillRect/>
                      </a:stretch>
                    </p:blipFill>
                    <p:spPr>
                      <a:xfrm>
                        <a:off x="468313" y="260350"/>
                        <a:ext cx="8208962" cy="6192838"/>
                      </a:xfrm>
                      <a:prstGeom prst="rect">
                        <a:avLst/>
                      </a:prstGeom>
                    </p:spPr>
                  </p:pic>
                </p:oleObj>
              </mc:Fallback>
            </mc:AlternateContent>
          </a:graphicData>
        </a:graphic>
      </p:graphicFrame>
    </p:spTree>
    <p:extLst>
      <p:ext uri="{BB962C8B-B14F-4D97-AF65-F5344CB8AC3E}">
        <p14:creationId xmlns:p14="http://schemas.microsoft.com/office/powerpoint/2010/main" val="226804978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9" y="260648"/>
            <a:ext cx="7982272" cy="6192688"/>
          </a:xfrm>
        </p:spPr>
        <p:txBody>
          <a:bodyPr/>
          <a:lstStyle/>
          <a:p>
            <a:pPr marL="0" indent="0" algn="l">
              <a:buNone/>
            </a:pP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В </a:t>
            </a:r>
            <a:r>
              <a:rPr lang="ru-RU" sz="2000" dirty="0" err="1"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Заларинском</a:t>
            </a: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МО в мае 2017 года для осуществления функций по благоустройству территории, сбору и вывозу ТКО было создано «МКУ Благоустройство» штатной численностью 12 человек, на содержание которого было израсходовано 2934,4 тыс. рублей. </a:t>
            </a:r>
            <a:b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За период с мая по декабрь 2017 года учреждением было вывезено  ТКО в количестве 2661 М</a:t>
            </a:r>
            <a:r>
              <a:rPr lang="ru-RU" sz="2000" baseline="30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3.</a:t>
            </a:r>
            <a:br>
              <a:rPr lang="ru-RU" sz="2000" baseline="30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baseline="30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a:t>
            </a: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Заключено  договоров  на  сбор и  вывоз  мусора  в количестве 130 в том числе с юридическими лицами 43, с физическими 87.</a:t>
            </a:r>
            <a:b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Силами МКУ «Благоустройство» безвозмездно произведена очистка территорий кладбищ Заларинского МО.</a:t>
            </a:r>
            <a:b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В зимний период проводится очистка дорог от снега и отсыпка </a:t>
            </a:r>
            <a:r>
              <a:rPr lang="ru-RU" sz="2000" dirty="0" err="1"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противогололедными</a:t>
            </a: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материалами.</a:t>
            </a:r>
            <a:b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a:r>
            <a:br>
              <a:rPr lang="ru-RU" sz="2000"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Стоимость сбора и вывоза одного контейнера составляет :</a:t>
            </a:r>
            <a:b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без утилизации 333,05 рублей</a:t>
            </a:r>
            <a:b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с утилизацией 425,16 рублей.</a:t>
            </a:r>
            <a:b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a:t>
            </a:r>
            <a:b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0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a:t>
            </a:r>
            <a:endParaRPr lang="ru-RU" sz="2000"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092277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424935" cy="6192688"/>
          </a:xfrm>
        </p:spPr>
        <p:txBody>
          <a:bodyPr/>
          <a:lstStyle/>
          <a:p>
            <a:pPr marL="0" indent="0" algn="l">
              <a:buNone/>
            </a:pPr>
            <a:r>
              <a:rPr lang="ru-RU" sz="24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Уважаемые жители п. </a:t>
            </a:r>
            <a:r>
              <a:rPr lang="ru-RU" sz="240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Залари</a:t>
            </a:r>
            <a:r>
              <a:rPr lang="ru-RU" sz="24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t>
            </a:r>
            <a:br>
              <a:rPr lang="ru-RU" sz="240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br>
            <a:r>
              <a:rPr lang="ru-RU" sz="24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Для поддержания Нашего поселка в чистоте,  </a:t>
            </a:r>
            <a: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во избежание несанкционированных свалок , просим Всех жителей частного сектора оформить договоры на вывоз твердых коммунальных отходов (мусора)</a:t>
            </a:r>
            <a:b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Обращаться по адресу ул. Карла Маркса, 67</a:t>
            </a:r>
            <a:b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При себе иметь</a:t>
            </a:r>
            <a:b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паспорт. </a:t>
            </a:r>
            <a:r>
              <a:rPr lang="ru-RU" sz="2800"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a:r>
            <a:br>
              <a:rPr lang="ru-RU" sz="2800"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Контактный телефон</a:t>
            </a:r>
            <a:b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 89041137511</a:t>
            </a:r>
            <a:b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МКУ «Благоустройство» </a:t>
            </a:r>
            <a:b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br>
            <a:r>
              <a:rPr lang="ru-RU" sz="2800" dirty="0" smtClean="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rPr>
              <a:t>Заларинского МО </a:t>
            </a:r>
            <a:endParaRPr lang="ru-RU" sz="2800" dirty="0">
              <a:ln w="12700">
                <a:solidFill>
                  <a:schemeClr val="tx2">
                    <a:satMod val="155000"/>
                  </a:schemeClr>
                </a:solidFill>
                <a:prstDash val="solid"/>
              </a:ln>
              <a:solidFill>
                <a:schemeClr val="bg2">
                  <a:lumMod val="25000"/>
                </a:schemeClr>
              </a:solidFill>
              <a:effectLst>
                <a:outerShdw blurRad="41275" dist="20320" dir="1800000" algn="tl" rotWithShape="0">
                  <a:srgbClr val="000000">
                    <a:alpha val="40000"/>
                  </a:srgbClr>
                </a:outerShdw>
              </a:effectLst>
            </a:endParaRPr>
          </a:p>
        </p:txBody>
      </p:sp>
      <p:pic>
        <p:nvPicPr>
          <p:cNvPr id="4098" name="Picture 2" descr="C:\Users\Татьяна\Desktop\Бухгалтерия\Отчет 2017 года\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429000"/>
            <a:ext cx="4035085"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2969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08009" y="0"/>
            <a:ext cx="8424936" cy="4585871"/>
          </a:xfrm>
          <a:prstGeom prst="rect">
            <a:avLst/>
          </a:prstGeom>
        </p:spPr>
        <p:txBody>
          <a:bodyPr wrap="square">
            <a:spAutoFit/>
          </a:bodyPr>
          <a:lstStyle/>
          <a:p>
            <a:pPr algn="ctr"/>
            <a:r>
              <a:rPr lang="ru-RU" sz="2800" b="1" dirty="0" smtClean="0">
                <a:latin typeface="Times New Roman" pitchFamily="18" charset="0"/>
                <a:cs typeface="Times New Roman" pitchFamily="18" charset="0"/>
              </a:rPr>
              <a:t>БЛАГОУСТРОЙСТВО</a:t>
            </a:r>
          </a:p>
          <a:p>
            <a:r>
              <a:rPr lang="ru-RU" sz="2400" b="1" dirty="0" smtClean="0">
                <a:latin typeface="Times New Roman" pitchFamily="18" charset="0"/>
                <a:cs typeface="Times New Roman" pitchFamily="18" charset="0"/>
              </a:rPr>
              <a:t>Уличное освещение </a:t>
            </a:r>
            <a:r>
              <a:rPr lang="ru-RU" sz="2400" b="1" dirty="0" err="1" smtClean="0">
                <a:latin typeface="Times New Roman" pitchFamily="18" charset="0"/>
                <a:cs typeface="Times New Roman" pitchFamily="18" charset="0"/>
              </a:rPr>
              <a:t>р.п</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Залари</a:t>
            </a:r>
            <a:r>
              <a:rPr lang="ru-RU" sz="2400" b="1" dirty="0" smtClean="0">
                <a:latin typeface="Times New Roman" pitchFamily="18" charset="0"/>
                <a:cs typeface="Times New Roman" pitchFamily="18" charset="0"/>
              </a:rPr>
              <a:t> 2017 года</a:t>
            </a:r>
            <a:endParaRPr lang="ru-RU" sz="2400" dirty="0">
              <a:latin typeface="Times New Roman" pitchFamily="18" charset="0"/>
              <a:cs typeface="Times New Roman" pitchFamily="18" charset="0"/>
            </a:endParaRPr>
          </a:p>
          <a:p>
            <a:r>
              <a:rPr lang="ru-RU" sz="2400" dirty="0" smtClean="0">
                <a:latin typeface="Times New Roman" pitchFamily="18" charset="0"/>
                <a:cs typeface="Times New Roman" pitchFamily="18" charset="0"/>
              </a:rPr>
              <a:t>В 2017 </a:t>
            </a:r>
            <a:r>
              <a:rPr lang="ru-RU" sz="2400" dirty="0">
                <a:latin typeface="Times New Roman" pitchFamily="18" charset="0"/>
                <a:cs typeface="Times New Roman" pitchFamily="18" charset="0"/>
              </a:rPr>
              <a:t>году  установлено </a:t>
            </a:r>
            <a:r>
              <a:rPr lang="ru-RU" sz="2400" dirty="0" smtClean="0">
                <a:latin typeface="Times New Roman" pitchFamily="18" charset="0"/>
                <a:cs typeface="Times New Roman" pitchFamily="18" charset="0"/>
              </a:rPr>
              <a:t>33 </a:t>
            </a:r>
            <a:r>
              <a:rPr lang="ru-RU" sz="2400" dirty="0">
                <a:latin typeface="Times New Roman" pitchFamily="18" charset="0"/>
                <a:cs typeface="Times New Roman" pitchFamily="18" charset="0"/>
              </a:rPr>
              <a:t>светодиодных энергосберегающих </a:t>
            </a:r>
            <a:r>
              <a:rPr lang="ru-RU" sz="2400" dirty="0" smtClean="0">
                <a:latin typeface="Times New Roman" pitchFamily="18" charset="0"/>
                <a:cs typeface="Times New Roman" pitchFamily="18" charset="0"/>
              </a:rPr>
              <a:t>светильников на улицах Чапаева, Чайковского, Юбилейная, Молодежная, Высоцкого Урицкого и пешеходном переходе через Шерагул .</a:t>
            </a:r>
            <a:r>
              <a:rPr lang="ru-RU" sz="2400" dirty="0">
                <a:latin typeface="Times New Roman" pitchFamily="18" charset="0"/>
                <a:cs typeface="Times New Roman" pitchFamily="18" charset="0"/>
              </a:rPr>
              <a:t/>
            </a:r>
            <a:br>
              <a:rPr lang="ru-RU" sz="2400" dirty="0">
                <a:latin typeface="Times New Roman" pitchFamily="18" charset="0"/>
                <a:cs typeface="Times New Roman" pitchFamily="18" charset="0"/>
              </a:rPr>
            </a:br>
            <a:r>
              <a:rPr lang="ru-RU" sz="2400" dirty="0" smtClean="0">
                <a:latin typeface="Times New Roman" pitchFamily="18" charset="0"/>
                <a:cs typeface="Times New Roman" pitchFamily="18" charset="0"/>
              </a:rPr>
              <a:t>Так же были освещены детские игровые площадки на улицах Крылова и пл. Строителей.</a:t>
            </a:r>
          </a:p>
          <a:p>
            <a:r>
              <a:rPr lang="ru-RU" sz="2400" dirty="0" smtClean="0">
                <a:latin typeface="Times New Roman" pitchFamily="18" charset="0"/>
                <a:cs typeface="Times New Roman" pitchFamily="18" charset="0"/>
              </a:rPr>
              <a:t>В течении года</a:t>
            </a:r>
            <a:r>
              <a:rPr lang="ru-RU" sz="2400" dirty="0">
                <a:latin typeface="Times New Roman" pitchFamily="18" charset="0"/>
                <a:cs typeface="Times New Roman" pitchFamily="18" charset="0"/>
              </a:rPr>
              <a:t> по заявкам от жителей</a:t>
            </a:r>
            <a:r>
              <a:rPr lang="ru-RU" sz="2400" dirty="0" smtClean="0">
                <a:latin typeface="Times New Roman" pitchFamily="18" charset="0"/>
                <a:cs typeface="Times New Roman" pitchFamily="18" charset="0"/>
              </a:rPr>
              <a:t> осуществлялся ремонт и замена светильников на улицах освещённых ранее.</a:t>
            </a:r>
          </a:p>
          <a:p>
            <a:r>
              <a:rPr lang="ru-RU" sz="2400" dirty="0" smtClean="0">
                <a:latin typeface="Times New Roman" pitchFamily="18" charset="0"/>
                <a:cs typeface="Times New Roman" pitchFamily="18" charset="0"/>
              </a:rPr>
              <a:t>Приобретены светильники и прочие материалы для уличного освещения на сумму 283,6 тыс. рублей</a:t>
            </a:r>
          </a:p>
        </p:txBody>
      </p:sp>
      <p:pic>
        <p:nvPicPr>
          <p:cNvPr id="4098" name="Picture 2" descr="C:\Users\Татьяна\Desktop\Бухгалтерия\Отчет 2017 года\фото отчет\Народные инициативы 2017\DSCN0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5857" y="4537055"/>
            <a:ext cx="3868688" cy="21554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rver\общая 2\Блюмская\фото отчет\DSCN06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4537055"/>
            <a:ext cx="4032448" cy="215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60351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95536" y="0"/>
            <a:ext cx="8208912" cy="4708981"/>
          </a:xfrm>
          <a:prstGeom prst="rect">
            <a:avLst/>
          </a:prstGeom>
        </p:spPr>
        <p:txBody>
          <a:bodyPr wrap="square">
            <a:spAutoFit/>
          </a:bodyPr>
          <a:lstStyle/>
          <a:p>
            <a:pPr marL="342900" indent="-342900">
              <a:buFontTx/>
              <a:buChar char="-"/>
            </a:pPr>
            <a:r>
              <a:rPr lang="ru-RU" dirty="0" smtClean="0">
                <a:latin typeface="Times New Roman" pitchFamily="18" charset="0"/>
                <a:cs typeface="Times New Roman" pitchFamily="18" charset="0"/>
              </a:rPr>
              <a:t> Проведена формовочная обрезка тополей в количестве 90 штук на </a:t>
            </a:r>
          </a:p>
          <a:p>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сумму 270,00 тыс. рублей;</a:t>
            </a:r>
          </a:p>
          <a:p>
            <a:r>
              <a:rPr lang="ru-RU" dirty="0" smtClean="0">
                <a:latin typeface="Times New Roman" pitchFamily="18" charset="0"/>
                <a:cs typeface="Times New Roman" pitchFamily="18" charset="0"/>
              </a:rPr>
              <a:t>-    Администрацией  были организованы и проведены общественные субботники</a:t>
            </a:r>
          </a:p>
          <a:p>
            <a:pPr marL="342900" indent="-342900">
              <a:buFontTx/>
              <a:buChar char="-"/>
            </a:pPr>
            <a:r>
              <a:rPr lang="ru-RU" dirty="0" smtClean="0">
                <a:latin typeface="Times New Roman" pitchFamily="18" charset="0"/>
                <a:cs typeface="Times New Roman" pitchFamily="18" charset="0"/>
              </a:rPr>
              <a:t>С целью озеленения поселка проведена акция «Живи лес» по высадке 428 саженцев Сосны в парке «Памяти»- 340,  и в парке «ЗМЗ»- 58 и на территории  СОШ №1-30. В мероприятии участвовали студенты ЗАПТ, учащиеся  и выпускники школ №1,№2 и коллектив МБМУК ИКЦ «Современник». Хотелось бы данное мероприятие сделать традицией и ежегодно увеличивать количество высаженных деревьев.</a:t>
            </a:r>
          </a:p>
          <a:p>
            <a:r>
              <a:rPr lang="ru-RU" dirty="0" smtClean="0">
                <a:latin typeface="Times New Roman" pitchFamily="18" charset="0"/>
                <a:cs typeface="Times New Roman" pitchFamily="18" charset="0"/>
              </a:rPr>
              <a:t>Большую благодарность выражаем</a:t>
            </a:r>
          </a:p>
          <a:p>
            <a:r>
              <a:rPr lang="ru-RU" dirty="0" smtClean="0">
                <a:latin typeface="Times New Roman" pitchFamily="18" charset="0"/>
                <a:cs typeface="Times New Roman" pitchFamily="18" charset="0"/>
              </a:rPr>
              <a:t> Анатолию Васильевичу </a:t>
            </a:r>
            <a:r>
              <a:rPr lang="ru-RU" dirty="0" err="1" smtClean="0">
                <a:latin typeface="Times New Roman" pitchFamily="18" charset="0"/>
                <a:cs typeface="Times New Roman" pitchFamily="18" charset="0"/>
              </a:rPr>
              <a:t>Говоркову</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 под чутким руководством которого </a:t>
            </a:r>
          </a:p>
          <a:p>
            <a:r>
              <a:rPr lang="ru-RU" dirty="0" smtClean="0">
                <a:latin typeface="Times New Roman" pitchFamily="18" charset="0"/>
                <a:cs typeface="Times New Roman" pitchFamily="18" charset="0"/>
              </a:rPr>
              <a:t>проведена данная акция и </a:t>
            </a:r>
          </a:p>
          <a:p>
            <a:r>
              <a:rPr lang="ru-RU" dirty="0">
                <a:latin typeface="Times New Roman" pitchFamily="18" charset="0"/>
                <a:cs typeface="Times New Roman" pitchFamily="18" charset="0"/>
              </a:rPr>
              <a:t>Александру </a:t>
            </a:r>
            <a:r>
              <a:rPr lang="ru-RU" dirty="0" smtClean="0">
                <a:latin typeface="Times New Roman" pitchFamily="18" charset="0"/>
                <a:cs typeface="Times New Roman" pitchFamily="18" charset="0"/>
              </a:rPr>
              <a:t>Владимировичу </a:t>
            </a:r>
            <a:r>
              <a:rPr lang="ru-RU" dirty="0" err="1" smtClean="0">
                <a:latin typeface="Times New Roman" pitchFamily="18" charset="0"/>
                <a:cs typeface="Times New Roman" pitchFamily="18" charset="0"/>
              </a:rPr>
              <a:t>Самогородецкому</a:t>
            </a:r>
            <a:r>
              <a:rPr lang="ru-RU" dirty="0" smtClean="0">
                <a:latin typeface="Times New Roman" pitchFamily="18" charset="0"/>
                <a:cs typeface="Times New Roman" pitchFamily="18" charset="0"/>
              </a:rPr>
              <a:t>!</a:t>
            </a:r>
          </a:p>
          <a:p>
            <a:pPr marL="457200" indent="-457200" algn="ctr">
              <a:buFontTx/>
              <a:buChar char="-"/>
            </a:pPr>
            <a:endParaRPr lang="ru-RU" sz="2000" dirty="0">
              <a:latin typeface="Times New Roman" pitchFamily="18" charset="0"/>
              <a:cs typeface="Times New Roman" pitchFamily="18" charset="0"/>
            </a:endParaRPr>
          </a:p>
          <a:p>
            <a:pPr algn="ctr"/>
            <a:r>
              <a:rPr lang="ru-RU" sz="2800" dirty="0" smtClean="0">
                <a:latin typeface="Times New Roman" pitchFamily="18" charset="0"/>
                <a:cs typeface="Times New Roman" pitchFamily="18" charset="0"/>
              </a:rPr>
              <a:t> </a:t>
            </a:r>
            <a:endParaRPr lang="ru-RU" sz="2800" dirty="0"/>
          </a:p>
        </p:txBody>
      </p:sp>
      <p:pic>
        <p:nvPicPr>
          <p:cNvPr id="18434" name="Picture 2" descr="\\Server\общая 2\Блюмская\фото отчет\2017-05-19-6101364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3929066"/>
            <a:ext cx="4320480" cy="2668286"/>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Server\общая 2\Блюмская\фото отчет\2017-05-19-15232737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276872"/>
            <a:ext cx="37894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erver\общая 2\Блюмская\фото отчет\2017-05-19-18639827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437112"/>
            <a:ext cx="4077456"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53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95536" y="1"/>
            <a:ext cx="8208912" cy="2985433"/>
          </a:xfrm>
          <a:prstGeom prst="rect">
            <a:avLst/>
          </a:prstGeom>
        </p:spPr>
        <p:txBody>
          <a:bodyPr wrap="square">
            <a:spAutoFit/>
          </a:bodyPr>
          <a:lstStyle/>
          <a:p>
            <a:pPr marL="457200" indent="-457200">
              <a:buFontTx/>
              <a:buChar char="-"/>
            </a:pPr>
            <a:r>
              <a:rPr lang="ru-RU" sz="2000" dirty="0" smtClean="0">
                <a:latin typeface="Times New Roman" pitchFamily="18" charset="0"/>
                <a:cs typeface="Times New Roman" pitchFamily="18" charset="0"/>
              </a:rPr>
              <a:t>Приобретены  администрацией и установлены  силами жителей 2 детские площадки по улицам Карла Маркса 13 ( инициатор-</a:t>
            </a:r>
            <a:r>
              <a:rPr lang="ru-RU" sz="2000" dirty="0" err="1" smtClean="0">
                <a:latin typeface="Times New Roman" pitchFamily="18" charset="0"/>
                <a:cs typeface="Times New Roman" pitchFamily="18" charset="0"/>
              </a:rPr>
              <a:t>Сырвачев</a:t>
            </a:r>
            <a:r>
              <a:rPr lang="ru-RU" sz="2000" dirty="0" smtClean="0">
                <a:latin typeface="Times New Roman" pitchFamily="18" charset="0"/>
                <a:cs typeface="Times New Roman" pitchFamily="18" charset="0"/>
              </a:rPr>
              <a:t> В.М.) и Орджоникидзе (инициаторы-Волкова О.А., Литвиненко В., Емельянов В., Дятлов А., Овчаренко А., Середкин В., Гуринов Э., </a:t>
            </a:r>
            <a:r>
              <a:rPr lang="ru-RU" sz="2000" dirty="0" err="1" smtClean="0">
                <a:latin typeface="Times New Roman" pitchFamily="18" charset="0"/>
                <a:cs typeface="Times New Roman" pitchFamily="18" charset="0"/>
              </a:rPr>
              <a:t>Хрулев</a:t>
            </a:r>
            <a:r>
              <a:rPr lang="ru-RU" sz="2000" dirty="0" smtClean="0">
                <a:latin typeface="Times New Roman" pitchFamily="18" charset="0"/>
                <a:cs typeface="Times New Roman" pitchFamily="18" charset="0"/>
              </a:rPr>
              <a:t> В., Федоров В.;</a:t>
            </a:r>
          </a:p>
          <a:p>
            <a:r>
              <a:rPr lang="ru-RU" sz="2000" dirty="0" smtClean="0">
                <a:latin typeface="Times New Roman" pitchFamily="18" charset="0"/>
                <a:cs typeface="Times New Roman" pitchFamily="18" charset="0"/>
              </a:rPr>
              <a:t>-      Силами жителей была восстановлена волейбольная площадка по ул. Чехова  (инициатор Андреева О.)  </a:t>
            </a:r>
          </a:p>
          <a:p>
            <a:pPr marL="457200" indent="-457200" algn="ctr">
              <a:buFontTx/>
              <a:buChar char="-"/>
            </a:pPr>
            <a:endParaRPr lang="ru-RU" sz="2000" dirty="0">
              <a:latin typeface="Times New Roman" pitchFamily="18" charset="0"/>
              <a:cs typeface="Times New Roman" pitchFamily="18" charset="0"/>
            </a:endParaRPr>
          </a:p>
          <a:p>
            <a:pPr algn="ctr"/>
            <a:r>
              <a:rPr lang="ru-RU" sz="2800" dirty="0" smtClean="0">
                <a:latin typeface="Times New Roman" pitchFamily="18" charset="0"/>
                <a:cs typeface="Times New Roman" pitchFamily="18" charset="0"/>
              </a:rPr>
              <a:t> </a:t>
            </a:r>
            <a:endParaRPr lang="ru-RU" sz="2800" dirty="0"/>
          </a:p>
        </p:txBody>
      </p:sp>
      <p:pic>
        <p:nvPicPr>
          <p:cNvPr id="7170" name="Picture 2" descr="C:\Users\Татьяна\Desktop\Бухгалтерия\Отчет 2017 года\фотоотчет по социалке\Площадка\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420888"/>
            <a:ext cx="4207325" cy="388843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Татьяна\Desktop\Бухгалтерия\Отчет 2017 года\фотоотчет по социалке\Площадка\Фото-23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420888"/>
            <a:ext cx="4248471" cy="38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057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FE8304CC-A3E2-433A-85EA-1F4FFD503F96}" type="slidenum">
              <a:rPr lang="ru-RU" smtClean="0"/>
              <a:pPr/>
              <a:t>28</a:t>
            </a:fld>
            <a:endParaRPr lang="ru-RU"/>
          </a:p>
        </p:txBody>
      </p:sp>
      <p:sp>
        <p:nvSpPr>
          <p:cNvPr id="6" name="Прямоугольник 5"/>
          <p:cNvSpPr/>
          <p:nvPr/>
        </p:nvSpPr>
        <p:spPr>
          <a:xfrm>
            <a:off x="107504" y="1"/>
            <a:ext cx="8856984" cy="2492990"/>
          </a:xfrm>
          <a:prstGeom prst="rect">
            <a:avLst/>
          </a:prstGeom>
        </p:spPr>
        <p:txBody>
          <a:bodyPr wrap="square">
            <a:spAutoFit/>
          </a:bodyPr>
          <a:lstStyle/>
          <a:p>
            <a:pPr marL="457200" indent="-457200">
              <a:buFontTx/>
              <a:buChar char="-"/>
            </a:pPr>
            <a:r>
              <a:rPr lang="ru-RU" sz="1600" dirty="0">
                <a:latin typeface="Times New Roman" pitchFamily="18" charset="0"/>
                <a:cs typeface="Times New Roman" pitchFamily="18" charset="0"/>
              </a:rPr>
              <a:t>Проведена работа </a:t>
            </a:r>
            <a:r>
              <a:rPr lang="ru-RU" sz="1600" dirty="0" smtClean="0">
                <a:latin typeface="Times New Roman" pitchFamily="18" charset="0"/>
                <a:cs typeface="Times New Roman" pitchFamily="18" charset="0"/>
              </a:rPr>
              <a:t> при содействии Станции по защите животных по </a:t>
            </a:r>
            <a:r>
              <a:rPr lang="ru-RU" sz="1600" dirty="0">
                <a:latin typeface="Times New Roman" pitchFamily="18" charset="0"/>
                <a:cs typeface="Times New Roman" pitchFamily="18" charset="0"/>
              </a:rPr>
              <a:t>отлову бездомных собак в количестве 88 </a:t>
            </a:r>
            <a:r>
              <a:rPr lang="ru-RU" sz="1600" dirty="0" smtClean="0">
                <a:latin typeface="Times New Roman" pitchFamily="18" charset="0"/>
                <a:cs typeface="Times New Roman" pitchFamily="18" charset="0"/>
              </a:rPr>
              <a:t>штук по заявкам граждан. Это работа будет продолжена в 2018 году.</a:t>
            </a:r>
          </a:p>
          <a:p>
            <a:pPr marL="457200" indent="-457200">
              <a:buFontTx/>
              <a:buChar char="-"/>
            </a:pPr>
            <a:r>
              <a:rPr lang="ru-RU" sz="1600" dirty="0" smtClean="0">
                <a:latin typeface="Times New Roman" pitchFamily="18" charset="0"/>
                <a:cs typeface="Times New Roman" pitchFamily="18" charset="0"/>
              </a:rPr>
              <a:t>За </a:t>
            </a:r>
            <a:r>
              <a:rPr lang="ru-RU" sz="1600" dirty="0">
                <a:latin typeface="Times New Roman" pitchFamily="18" charset="0"/>
                <a:cs typeface="Times New Roman" pitchFamily="18" charset="0"/>
              </a:rPr>
              <a:t>2017 год составлено </a:t>
            </a:r>
            <a:r>
              <a:rPr lang="ru-RU" sz="1600" dirty="0" smtClean="0">
                <a:latin typeface="Times New Roman" pitchFamily="18" charset="0"/>
                <a:cs typeface="Times New Roman" pitchFamily="18" charset="0"/>
              </a:rPr>
              <a:t>64 административных протокола </a:t>
            </a:r>
            <a:r>
              <a:rPr lang="ru-RU" sz="1600" dirty="0">
                <a:latin typeface="Times New Roman" pitchFamily="18" charset="0"/>
                <a:cs typeface="Times New Roman" pitchFamily="18" charset="0"/>
              </a:rPr>
              <a:t>по несанкционированным свалкам, бродячему скоту, бродячим собакам, нарушению </a:t>
            </a:r>
            <a:r>
              <a:rPr lang="ru-RU" sz="1600" dirty="0" smtClean="0">
                <a:latin typeface="Times New Roman" pitchFamily="18" charset="0"/>
                <a:cs typeface="Times New Roman" pitchFamily="18" charset="0"/>
              </a:rPr>
              <a:t>тишины;</a:t>
            </a:r>
          </a:p>
          <a:p>
            <a:pPr marL="457200" indent="-457200">
              <a:buFontTx/>
              <a:buChar char="-"/>
            </a:pPr>
            <a:r>
              <a:rPr lang="ru-RU" sz="1600" dirty="0" smtClean="0">
                <a:latin typeface="Times New Roman" pitchFamily="18" charset="0"/>
                <a:cs typeface="Times New Roman" pitchFamily="18" charset="0"/>
              </a:rPr>
              <a:t>Предприятиями по переработке леса была оказана помощь по разборке заброшенных зданий и вывоза мусора на полигон по улицам Лазо 15, Рабочая 1, Заводская 5, Кооперативная 1В, Победы 54Б и Дружбы 8, а так же с ул.Солнечная вывезено  более 10 </a:t>
            </a:r>
            <a:r>
              <a:rPr lang="ru-RU" sz="1600" dirty="0" err="1" smtClean="0">
                <a:latin typeface="Times New Roman" pitchFamily="18" charset="0"/>
                <a:cs typeface="Times New Roman" pitchFamily="18" charset="0"/>
              </a:rPr>
              <a:t>КАМАЗов</a:t>
            </a:r>
            <a:r>
              <a:rPr lang="ru-RU" sz="1600" dirty="0" smtClean="0">
                <a:latin typeface="Times New Roman" pitchFamily="18" charset="0"/>
                <a:cs typeface="Times New Roman" pitchFamily="18" charset="0"/>
              </a:rPr>
              <a:t> не распиленного горбыля.</a:t>
            </a:r>
          </a:p>
          <a:p>
            <a:pPr algn="ctr"/>
            <a:endParaRPr lang="ru-RU" sz="2800" dirty="0"/>
          </a:p>
        </p:txBody>
      </p:sp>
      <p:pic>
        <p:nvPicPr>
          <p:cNvPr id="5125" name="Picture 5" descr="C:\Users\Татьяна\Desktop\Бухгалтерия\Отчет 2017 года\imag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132856"/>
            <a:ext cx="2771673" cy="231339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Татьяна\Desktop\Бухгалтерия\Отчет 2017 года\image (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240" y="2132856"/>
            <a:ext cx="2689470" cy="23115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Татьяна\Desktop\Бухгалтерия\Отчет 2017 года\IMG_67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572008"/>
            <a:ext cx="2771672" cy="216909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199" y="-4267184"/>
            <a:ext cx="1980000" cy="141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descr="C:\Users\Татьяна\Desktop\Бухгалтерия\Отчет 2017 года\IMG_67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3240" y="4572008"/>
            <a:ext cx="2689470" cy="216909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Татьяна\Desktop\Бухгалтерия\Отчет 2017 года\коровы в парке 0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2160" y="4572007"/>
            <a:ext cx="2880320" cy="2169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Татьяна\Desktop\Бухгалтерия\Отчет 2017 года\коровы в парке 00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2160" y="2132856"/>
            <a:ext cx="2880320" cy="231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581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FE8304CC-A3E2-433A-85EA-1F4FFD503F96}" type="slidenum">
              <a:rPr lang="ru-RU" smtClean="0"/>
              <a:pPr/>
              <a:t>29</a:t>
            </a:fld>
            <a:endParaRPr lang="ru-RU"/>
          </a:p>
        </p:txBody>
      </p:sp>
      <p:sp>
        <p:nvSpPr>
          <p:cNvPr id="6" name="Прямоугольник 5"/>
          <p:cNvSpPr/>
          <p:nvPr/>
        </p:nvSpPr>
        <p:spPr>
          <a:xfrm>
            <a:off x="395536" y="1"/>
            <a:ext cx="8208912" cy="2677656"/>
          </a:xfrm>
          <a:prstGeom prst="rect">
            <a:avLst/>
          </a:prstGeom>
        </p:spPr>
        <p:txBody>
          <a:bodyPr wrap="square">
            <a:spAutoFit/>
          </a:bodyPr>
          <a:lstStyle/>
          <a:p>
            <a:pPr marL="457200" indent="-457200" algn="ctr">
              <a:buFontTx/>
              <a:buChar char="-"/>
            </a:pPr>
            <a:endParaRPr lang="ru-RU" sz="1600" dirty="0" smtClean="0">
              <a:latin typeface="Times New Roman" pitchFamily="18" charset="0"/>
              <a:cs typeface="Times New Roman" pitchFamily="18" charset="0"/>
            </a:endParaRPr>
          </a:p>
          <a:p>
            <a:pPr marL="457200" indent="-457200" algn="ctr">
              <a:buFontTx/>
              <a:buChar char="-"/>
            </a:pPr>
            <a:endParaRPr lang="ru-RU" sz="1600" dirty="0">
              <a:latin typeface="Times New Roman" pitchFamily="18" charset="0"/>
              <a:cs typeface="Times New Roman" pitchFamily="18" charset="0"/>
            </a:endParaRPr>
          </a:p>
          <a:p>
            <a:pPr marL="457200" indent="-457200">
              <a:buFontTx/>
              <a:buChar char="-"/>
            </a:pPr>
            <a:r>
              <a:rPr lang="ru-RU" sz="1600" dirty="0" smtClean="0">
                <a:latin typeface="Times New Roman" pitchFamily="18" charset="0"/>
                <a:cs typeface="Times New Roman" pitchFamily="18" charset="0"/>
              </a:rPr>
              <a:t>В рамках реализации </a:t>
            </a:r>
            <a:r>
              <a:rPr lang="ru-RU" sz="1600" dirty="0">
                <a:latin typeface="Times New Roman" pitchFamily="18" charset="0"/>
                <a:cs typeface="Times New Roman" pitchFamily="18" charset="0"/>
              </a:rPr>
              <a:t>социально-значимого проекта «Красивый парк- Красивый поселок</a:t>
            </a:r>
            <a:r>
              <a:rPr lang="ru-RU" sz="1600" dirty="0" smtClean="0">
                <a:latin typeface="Times New Roman" pitchFamily="18" charset="0"/>
                <a:cs typeface="Times New Roman" pitchFamily="18" charset="0"/>
              </a:rPr>
              <a:t>» была частично благоустроена территория в парке </a:t>
            </a:r>
            <a:r>
              <a:rPr lang="ru-RU" sz="1600" dirty="0" err="1" smtClean="0">
                <a:latin typeface="Times New Roman" pitchFamily="18" charset="0"/>
                <a:cs typeface="Times New Roman" pitchFamily="18" charset="0"/>
              </a:rPr>
              <a:t>мкр</a:t>
            </a:r>
            <a:r>
              <a:rPr lang="ru-RU" sz="1600" dirty="0" smtClean="0">
                <a:latin typeface="Times New Roman" pitchFamily="18" charset="0"/>
                <a:cs typeface="Times New Roman" pitchFamily="18" charset="0"/>
              </a:rPr>
              <a:t>. ЗМЗ проведена обрезка деревьев, ремонт уличного освещения парка, установлены скамейки, урны и элементы детских игровых площадок на сумму 244,9 тыс. рублей. Волонтерами были не только студенты на техникума, но  и учащиеся школы №2</a:t>
            </a:r>
          </a:p>
          <a:p>
            <a:pPr algn="ctr"/>
            <a:r>
              <a:rPr lang="ru-RU" sz="2800" dirty="0" smtClean="0">
                <a:latin typeface="Times New Roman" pitchFamily="18" charset="0"/>
                <a:cs typeface="Times New Roman" pitchFamily="18" charset="0"/>
              </a:rPr>
              <a:t>  </a:t>
            </a:r>
          </a:p>
          <a:p>
            <a:pPr algn="ctr"/>
            <a:endParaRPr lang="ru-RU" sz="2800" dirty="0"/>
          </a:p>
        </p:txBody>
      </p:sp>
      <p:pic>
        <p:nvPicPr>
          <p:cNvPr id="1026" name="Picture 2" descr="\\Server\общая 2\Блюмская\фото отчет\2017-10-20-5228158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835" y="1921126"/>
            <a:ext cx="2642973" cy="20119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rver\общая 2\Блюмская\фото отчет\2017-10-20-17898392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921126"/>
            <a:ext cx="2671903" cy="2011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Татьяна\Desktop\Бухгалтерия\Отчет 2017 года\image (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4712" y="1904567"/>
            <a:ext cx="2632323" cy="202848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836" y="4149080"/>
            <a:ext cx="2642972"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4171089"/>
            <a:ext cx="26701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descr="C:\Users\Татьяна\Desktop\Бухгалтерия\Отчет 2017 года\image (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4712" y="4149080"/>
            <a:ext cx="2629736" cy="245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53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3"/>
          <p:cNvSpPr>
            <a:spLocks noGrp="1"/>
          </p:cNvSpPr>
          <p:nvPr>
            <p:ph type="title"/>
          </p:nvPr>
        </p:nvSpPr>
        <p:spPr>
          <a:xfrm>
            <a:off x="247578" y="-171400"/>
            <a:ext cx="8715375" cy="1254125"/>
          </a:xfrm>
        </p:spPr>
        <p:txBody>
          <a:bodyPr>
            <a:normAutofit/>
          </a:bodyPr>
          <a:lstStyle/>
          <a:p>
            <a:pPr marL="0" indent="0" algn="ctr" eaLnBrk="1" hangingPunct="1">
              <a:buNone/>
            </a:pPr>
            <a:r>
              <a:rPr lang="ru-RU" sz="4400" b="1" dirty="0" smtClean="0">
                <a:solidFill>
                  <a:schemeClr val="tx1"/>
                </a:solidFill>
                <a:effectLst/>
                <a:latin typeface="Times New Roman" pitchFamily="18" charset="0"/>
                <a:cs typeface="Times New Roman" pitchFamily="18" charset="0"/>
              </a:rPr>
              <a:t>Демография</a:t>
            </a:r>
          </a:p>
        </p:txBody>
      </p:sp>
      <p:sp>
        <p:nvSpPr>
          <p:cNvPr id="1028" name="Заголовок 3"/>
          <p:cNvSpPr txBox="1">
            <a:spLocks/>
          </p:cNvSpPr>
          <p:nvPr/>
        </p:nvSpPr>
        <p:spPr bwMode="auto">
          <a:xfrm>
            <a:off x="4605266" y="2420888"/>
            <a:ext cx="4572000" cy="2565400"/>
          </a:xfrm>
          <a:prstGeom prst="rect">
            <a:avLst/>
          </a:prstGeom>
          <a:noFill/>
          <a:ln w="9525">
            <a:noFill/>
            <a:miter lim="800000"/>
            <a:headEnd/>
            <a:tailEnd/>
          </a:ln>
        </p:spPr>
        <p:txBody>
          <a:bodyPr anchor="ctr"/>
          <a:lstStyle/>
          <a:p>
            <a:pPr algn="ctr"/>
            <a:r>
              <a:rPr lang="ru-RU" sz="2400" b="1" dirty="0" smtClean="0">
                <a:latin typeface="Times New Roman" pitchFamily="18" charset="0"/>
                <a:cs typeface="Times New Roman" pitchFamily="18" charset="0"/>
              </a:rPr>
              <a:t>Социально-демографические </a:t>
            </a:r>
            <a:r>
              <a:rPr lang="ru-RU" sz="2400" b="1" dirty="0">
                <a:latin typeface="Times New Roman" pitchFamily="18" charset="0"/>
                <a:cs typeface="Times New Roman" pitchFamily="18" charset="0"/>
              </a:rPr>
              <a:t>процессы в </a:t>
            </a:r>
            <a:r>
              <a:rPr lang="ru-RU" sz="2400" b="1" dirty="0" smtClean="0">
                <a:latin typeface="Times New Roman" pitchFamily="18" charset="0"/>
                <a:cs typeface="Times New Roman" pitchFamily="18" charset="0"/>
              </a:rPr>
              <a:t>поселении характеризуются незначительной ежегодной динамикой численности населения в сторону увеличения с 2015 года в среднем на 61 человек. В 2017 году родилось 179 человек и умерло 154.</a:t>
            </a:r>
          </a:p>
          <a:p>
            <a:pPr algn="ctr"/>
            <a:r>
              <a:rPr lang="ru-RU" sz="2400" b="1" dirty="0" smtClean="0">
                <a:latin typeface="Times New Roman" pitchFamily="18" charset="0"/>
                <a:cs typeface="Times New Roman" pitchFamily="18" charset="0"/>
              </a:rPr>
              <a:t>Данные взяты с </a:t>
            </a:r>
            <a:r>
              <a:rPr lang="ru-RU" sz="2400" b="1" dirty="0" err="1" smtClean="0">
                <a:latin typeface="Times New Roman" pitchFamily="18" charset="0"/>
                <a:cs typeface="Times New Roman" pitchFamily="18" charset="0"/>
              </a:rPr>
              <a:t>Иркутскстат</a:t>
            </a:r>
            <a:endParaRPr lang="ru-RU" sz="2400" b="1" dirty="0" smtClean="0">
              <a:latin typeface="Times New Roman" pitchFamily="18" charset="0"/>
              <a:cs typeface="Times New Roman" pitchFamily="18" charset="0"/>
            </a:endParaRPr>
          </a:p>
          <a:p>
            <a:pPr algn="ctr"/>
            <a:r>
              <a:rPr lang="ru-RU" sz="2400" b="1" dirty="0" smtClean="0">
                <a:latin typeface="Times New Roman" pitchFamily="18" charset="0"/>
                <a:cs typeface="Times New Roman" pitchFamily="18" charset="0"/>
              </a:rPr>
              <a:t>В </a:t>
            </a:r>
            <a:r>
              <a:rPr lang="ru-RU" sz="2400" b="1" dirty="0">
                <a:latin typeface="Times New Roman" pitchFamily="18" charset="0"/>
                <a:cs typeface="Times New Roman" pitchFamily="18" charset="0"/>
              </a:rPr>
              <a:t>настоящее время в </a:t>
            </a:r>
            <a:r>
              <a:rPr lang="ru-RU" sz="2400" b="1" dirty="0" err="1" smtClean="0">
                <a:latin typeface="Times New Roman" pitchFamily="18" charset="0"/>
                <a:cs typeface="Times New Roman" pitchFamily="18" charset="0"/>
              </a:rPr>
              <a:t>Заларинском</a:t>
            </a:r>
            <a:r>
              <a:rPr lang="ru-RU" sz="2400" b="1" dirty="0" smtClean="0">
                <a:latin typeface="Times New Roman" pitchFamily="18" charset="0"/>
                <a:cs typeface="Times New Roman" pitchFamily="18" charset="0"/>
              </a:rPr>
              <a:t> муниципальном образовании проживает 9590 чел</a:t>
            </a:r>
            <a:r>
              <a:rPr lang="ru-RU" sz="2400" b="1" dirty="0">
                <a:latin typeface="Times New Roman" pitchFamily="18" charset="0"/>
                <a:cs typeface="Times New Roman" pitchFamily="18" charset="0"/>
              </a:rPr>
              <a:t>.</a:t>
            </a:r>
          </a:p>
          <a:p>
            <a:pPr algn="ctr"/>
            <a:endParaRPr lang="ru-RU" sz="1600" b="1" dirty="0">
              <a:latin typeface="Candara" pitchFamily="34" charset="0"/>
            </a:endParaRPr>
          </a:p>
        </p:txBody>
      </p:sp>
      <p:graphicFrame>
        <p:nvGraphicFramePr>
          <p:cNvPr id="3" name="Объект 2"/>
          <p:cNvGraphicFramePr>
            <a:graphicFrameLocks noGrp="1"/>
          </p:cNvGraphicFramePr>
          <p:nvPr>
            <p:ph sz="quarter" idx="13"/>
            <p:extLst>
              <p:ext uri="{D42A27DB-BD31-4B8C-83A1-F6EECF244321}">
                <p14:modId xmlns:p14="http://schemas.microsoft.com/office/powerpoint/2010/main" val="2756322355"/>
              </p:ext>
            </p:extLst>
          </p:nvPr>
        </p:nvGraphicFramePr>
        <p:xfrm>
          <a:off x="179512" y="764704"/>
          <a:ext cx="4896544" cy="590465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extLst>
              <p:ext uri="{D42A27DB-BD31-4B8C-83A1-F6EECF244321}">
                <p14:modId xmlns:p14="http://schemas.microsoft.com/office/powerpoint/2010/main" val="444425030"/>
              </p:ext>
            </p:extLst>
          </p:nvPr>
        </p:nvGraphicFramePr>
        <p:xfrm>
          <a:off x="251520" y="188640"/>
          <a:ext cx="8662736" cy="509937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843808" y="5072572"/>
            <a:ext cx="6048672" cy="1631216"/>
          </a:xfrm>
          <a:prstGeom prst="rect">
            <a:avLst/>
          </a:prstGeom>
          <a:noFill/>
        </p:spPr>
        <p:txBody>
          <a:bodyPr wrap="square" rtlCol="0">
            <a:spAutoFit/>
          </a:bodyPr>
          <a:lstStyle/>
          <a:p>
            <a:pPr algn="ctr"/>
            <a:r>
              <a:rPr lang="ru-RU" sz="2000" dirty="0" smtClean="0">
                <a:latin typeface="Times New Roman" pitchFamily="18" charset="0"/>
                <a:cs typeface="Times New Roman" pitchFamily="18" charset="0"/>
              </a:rPr>
              <a:t>В настоящее время в реестре муниципального имущества числится 151 автомобильная дорога. </a:t>
            </a:r>
          </a:p>
          <a:p>
            <a:pPr algn="ctr"/>
            <a:r>
              <a:rPr lang="ru-RU" sz="2000" dirty="0" smtClean="0">
                <a:latin typeface="Times New Roman" pitchFamily="18" charset="0"/>
                <a:cs typeface="Times New Roman" pitchFamily="18" charset="0"/>
              </a:rPr>
              <a:t>На </a:t>
            </a:r>
            <a:r>
              <a:rPr lang="ru-RU" sz="2000" dirty="0">
                <a:latin typeface="Times New Roman" pitchFamily="18" charset="0"/>
                <a:cs typeface="Times New Roman" pitchFamily="18" charset="0"/>
              </a:rPr>
              <a:t>31 декабря </a:t>
            </a:r>
            <a:r>
              <a:rPr lang="ru-RU" sz="2000" dirty="0" smtClean="0">
                <a:latin typeface="Times New Roman" pitchFamily="18" charset="0"/>
                <a:cs typeface="Times New Roman" pitchFamily="18" charset="0"/>
              </a:rPr>
              <a:t>2017 </a:t>
            </a:r>
            <a:r>
              <a:rPr lang="ru-RU" sz="2000" dirty="0">
                <a:latin typeface="Times New Roman" pitchFamily="18" charset="0"/>
                <a:cs typeface="Times New Roman" pitchFamily="18" charset="0"/>
              </a:rPr>
              <a:t>года осталось не </a:t>
            </a:r>
            <a:r>
              <a:rPr lang="ru-RU" sz="2000" dirty="0" smtClean="0">
                <a:latin typeface="Times New Roman" pitchFamily="18" charset="0"/>
                <a:cs typeface="Times New Roman" pitchFamily="18" charset="0"/>
              </a:rPr>
              <a:t>оформлено в муниципальную собственность  28 дорог Заларинского МО.</a:t>
            </a:r>
            <a:endParaRPr lang="ru-RU" sz="2400" dirty="0"/>
          </a:p>
        </p:txBody>
      </p:sp>
      <p:sp>
        <p:nvSpPr>
          <p:cNvPr id="3" name="TextBox 2"/>
          <p:cNvSpPr txBox="1"/>
          <p:nvPr/>
        </p:nvSpPr>
        <p:spPr>
          <a:xfrm>
            <a:off x="1052808" y="5288016"/>
            <a:ext cx="1656184" cy="1508105"/>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2014 </a:t>
            </a:r>
            <a:r>
              <a:rPr lang="ru-RU" dirty="0">
                <a:latin typeface="Times New Roman" panose="02020603050405020304" pitchFamily="18" charset="0"/>
                <a:cs typeface="Times New Roman" panose="02020603050405020304" pitchFamily="18" charset="0"/>
              </a:rPr>
              <a:t>год – </a:t>
            </a:r>
            <a:r>
              <a:rPr lang="ru-RU" dirty="0" smtClean="0">
                <a:latin typeface="Times New Roman" panose="02020603050405020304" pitchFamily="18" charset="0"/>
                <a:cs typeface="Times New Roman" panose="02020603050405020304" pitchFamily="18" charset="0"/>
              </a:rPr>
              <a:t>10</a:t>
            </a:r>
          </a:p>
          <a:p>
            <a:r>
              <a:rPr lang="ru-RU" dirty="0" smtClean="0">
                <a:latin typeface="Times New Roman" panose="02020603050405020304" pitchFamily="18" charset="0"/>
                <a:cs typeface="Times New Roman" panose="02020603050405020304" pitchFamily="18" charset="0"/>
              </a:rPr>
              <a:t>2015 </a:t>
            </a:r>
            <a:r>
              <a:rPr lang="ru-RU" dirty="0">
                <a:latin typeface="Times New Roman" panose="02020603050405020304" pitchFamily="18" charset="0"/>
                <a:cs typeface="Times New Roman" panose="02020603050405020304" pitchFamily="18" charset="0"/>
              </a:rPr>
              <a:t>год – </a:t>
            </a:r>
            <a:r>
              <a:rPr lang="ru-RU" dirty="0" smtClean="0">
                <a:latin typeface="Times New Roman" panose="02020603050405020304" pitchFamily="18" charset="0"/>
                <a:cs typeface="Times New Roman" panose="02020603050405020304" pitchFamily="18" charset="0"/>
              </a:rPr>
              <a:t>2</a:t>
            </a:r>
          </a:p>
          <a:p>
            <a:r>
              <a:rPr lang="ru-RU" dirty="0" smtClean="0">
                <a:latin typeface="Times New Roman" panose="02020603050405020304" pitchFamily="18" charset="0"/>
                <a:cs typeface="Times New Roman" panose="02020603050405020304" pitchFamily="18" charset="0"/>
              </a:rPr>
              <a:t>2016 год -  3</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2017 </a:t>
            </a:r>
            <a:r>
              <a:rPr lang="ru-RU" dirty="0">
                <a:latin typeface="Times New Roman" panose="02020603050405020304" pitchFamily="18" charset="0"/>
                <a:cs typeface="Times New Roman" panose="02020603050405020304" pitchFamily="18" charset="0"/>
              </a:rPr>
              <a:t>год – </a:t>
            </a:r>
            <a:r>
              <a:rPr lang="ru-RU" dirty="0" smtClean="0">
                <a:latin typeface="Times New Roman" panose="02020603050405020304" pitchFamily="18" charset="0"/>
                <a:cs typeface="Times New Roman" panose="02020603050405020304" pitchFamily="18" charset="0"/>
              </a:rPr>
              <a:t>108</a:t>
            </a:r>
          </a:p>
          <a:p>
            <a:r>
              <a:rPr lang="ru-RU"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Итого</a:t>
            </a:r>
            <a:r>
              <a:rPr lang="ru-RU" dirty="0" smtClean="0">
                <a:latin typeface="Times New Roman" panose="02020603050405020304" pitchFamily="18" charset="0"/>
                <a:cs typeface="Times New Roman" panose="02020603050405020304" pitchFamily="18" charset="0"/>
              </a:rPr>
              <a:t> - 123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001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0"/>
            <a:ext cx="7890080" cy="620688"/>
          </a:xfrm>
        </p:spPr>
        <p:txBody>
          <a:bodyPr>
            <a:normAutofit fontScale="90000"/>
          </a:bodyPr>
          <a:lstStyle/>
          <a:p>
            <a:pPr marL="0" indent="0" algn="ctr">
              <a:buNone/>
            </a:pPr>
            <a:r>
              <a:rPr lang="ru-RU" sz="5400" dirty="0" smtClean="0">
                <a:solidFill>
                  <a:schemeClr val="tx1"/>
                </a:solidFill>
                <a:effectLst/>
                <a:latin typeface="Times New Roman" pitchFamily="18" charset="0"/>
                <a:cs typeface="Times New Roman" pitchFamily="18" charset="0"/>
              </a:rPr>
              <a:t>Дороги</a:t>
            </a:r>
            <a:endParaRPr lang="ru-RU" sz="5400" dirty="0">
              <a:solidFill>
                <a:schemeClr val="tx1"/>
              </a:solidFill>
              <a:effectLst/>
              <a:latin typeface="Times New Roman" pitchFamily="18" charset="0"/>
              <a:cs typeface="Times New Roman" pitchFamily="18" charset="0"/>
            </a:endParaRPr>
          </a:p>
        </p:txBody>
      </p:sp>
      <p:sp>
        <p:nvSpPr>
          <p:cNvPr id="3" name="Объект 2"/>
          <p:cNvSpPr>
            <a:spLocks noGrp="1"/>
          </p:cNvSpPr>
          <p:nvPr>
            <p:ph sz="quarter" idx="13"/>
          </p:nvPr>
        </p:nvSpPr>
        <p:spPr>
          <a:xfrm>
            <a:off x="179512" y="836712"/>
            <a:ext cx="8784976" cy="6021288"/>
          </a:xfrm>
        </p:spPr>
        <p:txBody>
          <a:bodyPr>
            <a:normAutofit fontScale="62500" lnSpcReduction="20000"/>
          </a:bodyPr>
          <a:lstStyle/>
          <a:p>
            <a:pPr marL="0" indent="0">
              <a:buNone/>
            </a:pPr>
            <a:r>
              <a:rPr lang="ru-RU" sz="3300" b="1" dirty="0" smtClean="0">
                <a:solidFill>
                  <a:schemeClr val="tx1"/>
                </a:solidFill>
                <a:latin typeface="Times New Roman" pitchFamily="18" charset="0"/>
                <a:cs typeface="Times New Roman" pitchFamily="18" charset="0"/>
              </a:rPr>
              <a:t>Общая протяженность дорог на территории Заларинского муниципального образования 96,9 км.</a:t>
            </a:r>
          </a:p>
          <a:p>
            <a:pPr marL="0" indent="0">
              <a:buNone/>
            </a:pPr>
            <a:r>
              <a:rPr lang="ru-RU" sz="2400" b="1" dirty="0" smtClean="0">
                <a:solidFill>
                  <a:schemeClr val="tx1"/>
                </a:solidFill>
                <a:latin typeface="Times New Roman" pitchFamily="18" charset="0"/>
                <a:cs typeface="Times New Roman" pitchFamily="18" charset="0"/>
              </a:rPr>
              <a:t>Проведена отсыпка дорог ПГС за 2017 г. – 3,385 км. на общую сумму 473,4 тыс. рублей - улицы Спортивная, Есенина </a:t>
            </a:r>
          </a:p>
          <a:p>
            <a:pPr marL="0" indent="0">
              <a:buNone/>
            </a:pPr>
            <a:r>
              <a:rPr lang="ru-RU" sz="2400" b="1" dirty="0" smtClean="0">
                <a:solidFill>
                  <a:schemeClr val="tx1"/>
                </a:solidFill>
                <a:latin typeface="Times New Roman" pitchFamily="18" charset="0"/>
                <a:cs typeface="Times New Roman" pitchFamily="18" charset="0"/>
              </a:rPr>
              <a:t>Улица Крылова и  часть ул. Дружбы отремонтированы в рамках социально-экономического партнерства  ООО </a:t>
            </a:r>
            <a:r>
              <a:rPr lang="ru-RU" sz="2400" b="1" dirty="0">
                <a:solidFill>
                  <a:schemeClr val="tx1"/>
                </a:solidFill>
                <a:latin typeface="Times New Roman" pitchFamily="18" charset="0"/>
                <a:cs typeface="Times New Roman" pitchFamily="18" charset="0"/>
              </a:rPr>
              <a:t>«Строй-Лидер</a:t>
            </a:r>
            <a:r>
              <a:rPr lang="ru-RU" sz="2400" b="1" dirty="0" smtClean="0">
                <a:solidFill>
                  <a:schemeClr val="tx1"/>
                </a:solidFill>
                <a:latin typeface="Times New Roman" pitchFamily="18" charset="0"/>
                <a:cs typeface="Times New Roman" pitchFamily="18" charset="0"/>
              </a:rPr>
              <a:t>», окончание работ по ул. Дружба будет  завершен в 2018 году.</a:t>
            </a:r>
          </a:p>
          <a:p>
            <a:pPr marL="0" indent="0">
              <a:buNone/>
            </a:pPr>
            <a:r>
              <a:rPr lang="ru-RU" sz="2400" b="1" dirty="0" smtClean="0">
                <a:solidFill>
                  <a:schemeClr val="tx1"/>
                </a:solidFill>
                <a:latin typeface="Times New Roman" pitchFamily="18" charset="0"/>
                <a:cs typeface="Times New Roman" pitchFamily="18" charset="0"/>
              </a:rPr>
              <a:t>Проведен ямочный ремонт дорог в  </a:t>
            </a:r>
            <a:r>
              <a:rPr lang="ru-RU" sz="2400" b="1" dirty="0" err="1" smtClean="0">
                <a:solidFill>
                  <a:schemeClr val="tx1"/>
                </a:solidFill>
                <a:latin typeface="Times New Roman" pitchFamily="18" charset="0"/>
                <a:cs typeface="Times New Roman" pitchFamily="18" charset="0"/>
              </a:rPr>
              <a:t>р.п</a:t>
            </a:r>
            <a:r>
              <a:rPr lang="ru-RU" sz="2400" b="1" dirty="0" smtClean="0">
                <a:solidFill>
                  <a:schemeClr val="tx1"/>
                </a:solidFill>
                <a:latin typeface="Times New Roman" pitchFamily="18" charset="0"/>
                <a:cs typeface="Times New Roman" pitchFamily="18" charset="0"/>
              </a:rPr>
              <a:t>. </a:t>
            </a:r>
            <a:r>
              <a:rPr lang="ru-RU" sz="2400" b="1" dirty="0" err="1" smtClean="0">
                <a:solidFill>
                  <a:schemeClr val="tx1"/>
                </a:solidFill>
                <a:latin typeface="Times New Roman" pitchFamily="18" charset="0"/>
                <a:cs typeface="Times New Roman" pitchFamily="18" charset="0"/>
              </a:rPr>
              <a:t>Залари</a:t>
            </a:r>
            <a:r>
              <a:rPr lang="ru-RU" sz="2400" b="1" dirty="0" smtClean="0">
                <a:solidFill>
                  <a:schemeClr val="tx1"/>
                </a:solidFill>
                <a:latin typeface="Times New Roman" pitchFamily="18" charset="0"/>
                <a:cs typeface="Times New Roman" pitchFamily="18" charset="0"/>
              </a:rPr>
              <a:t> улиц: Карла Маркса, </a:t>
            </a:r>
            <a:r>
              <a:rPr lang="ru-RU" sz="2400" b="1" dirty="0" err="1" smtClean="0">
                <a:solidFill>
                  <a:schemeClr val="tx1"/>
                </a:solidFill>
                <a:latin typeface="Times New Roman" pitchFamily="18" charset="0"/>
                <a:cs typeface="Times New Roman" pitchFamily="18" charset="0"/>
              </a:rPr>
              <a:t>Мызгина</a:t>
            </a:r>
            <a:r>
              <a:rPr lang="ru-RU" sz="2400" b="1" dirty="0" smtClean="0">
                <a:solidFill>
                  <a:schemeClr val="tx1"/>
                </a:solidFill>
                <a:latin typeface="Times New Roman" pitchFamily="18" charset="0"/>
                <a:cs typeface="Times New Roman" pitchFamily="18" charset="0"/>
              </a:rPr>
              <a:t>, Победы, Красина в сумме 198,9 тыс. рублей</a:t>
            </a:r>
          </a:p>
          <a:p>
            <a:pPr marL="0" indent="0">
              <a:buNone/>
            </a:pPr>
            <a:r>
              <a:rPr lang="ru-RU" sz="2400" b="1" dirty="0" smtClean="0">
                <a:solidFill>
                  <a:srgbClr val="FF0000"/>
                </a:solidFill>
                <a:latin typeface="Times New Roman" pitchFamily="18" charset="0"/>
                <a:cs typeface="Times New Roman" pitchFamily="18" charset="0"/>
              </a:rPr>
              <a:t> </a:t>
            </a:r>
            <a:r>
              <a:rPr lang="ru-RU" sz="2400" b="1" dirty="0" smtClean="0">
                <a:solidFill>
                  <a:schemeClr val="tx1"/>
                </a:solidFill>
                <a:latin typeface="Times New Roman" pitchFamily="18" charset="0"/>
                <a:cs typeface="Times New Roman" pitchFamily="18" charset="0"/>
              </a:rPr>
              <a:t>Была произведена дорожная разметка по улицам:  Георгия Васильева, Ленина, Карла Маркса, Красина, Дзержинского, Куйбышева, Лазо, Победы, Комсомольска на общую сумму 132,5 тыс. рублей</a:t>
            </a:r>
          </a:p>
          <a:p>
            <a:pPr marL="0" indent="0">
              <a:buNone/>
            </a:pPr>
            <a:r>
              <a:rPr lang="ru-RU" sz="2400" b="1" dirty="0" smtClean="0">
                <a:solidFill>
                  <a:schemeClr val="tx1"/>
                </a:solidFill>
                <a:latin typeface="Times New Roman" pitchFamily="18" charset="0"/>
                <a:cs typeface="Times New Roman" pitchFamily="18" charset="0"/>
              </a:rPr>
              <a:t> Приобретены и установлены дорожные знаки на улицах: Ленина, Карла Маркса, Лазо, Зеленая (д/с Радуга, д/с Малыш) в сумме 26,70 тыс. рублей</a:t>
            </a:r>
          </a:p>
          <a:p>
            <a:pPr marL="0" indent="0">
              <a:buNone/>
            </a:pPr>
            <a:r>
              <a:rPr lang="ru-RU" sz="2400" b="1" dirty="0" smtClean="0">
                <a:solidFill>
                  <a:schemeClr val="tx1"/>
                </a:solidFill>
                <a:latin typeface="Times New Roman" pitchFamily="18" charset="0"/>
                <a:cs typeface="Times New Roman" pitchFamily="18" charset="0"/>
              </a:rPr>
              <a:t>Приобретен </a:t>
            </a:r>
            <a:r>
              <a:rPr lang="ru-RU" sz="2400" b="1" dirty="0" err="1" smtClean="0">
                <a:solidFill>
                  <a:schemeClr val="tx1"/>
                </a:solidFill>
                <a:latin typeface="Times New Roman" pitchFamily="18" charset="0"/>
                <a:cs typeface="Times New Roman" pitchFamily="18" charset="0"/>
              </a:rPr>
              <a:t>противогололедный</a:t>
            </a:r>
            <a:r>
              <a:rPr lang="ru-RU" sz="2400" b="1" dirty="0" smtClean="0">
                <a:solidFill>
                  <a:schemeClr val="tx1"/>
                </a:solidFill>
                <a:latin typeface="Times New Roman" pitchFamily="18" charset="0"/>
                <a:cs typeface="Times New Roman" pitchFamily="18" charset="0"/>
              </a:rPr>
              <a:t> материал отсев доломитовый в количестве 30 тон на сумму 22,4 тыс. рублей  </a:t>
            </a:r>
            <a:endParaRPr lang="ru-RU" sz="2400" b="1" dirty="0">
              <a:solidFill>
                <a:schemeClr val="tx1"/>
              </a:solidFill>
              <a:latin typeface="Times New Roman" pitchFamily="18" charset="0"/>
              <a:cs typeface="Times New Roman" pitchFamily="18" charset="0"/>
            </a:endParaRPr>
          </a:p>
          <a:p>
            <a:pPr marL="0" indent="0">
              <a:buNone/>
            </a:pPr>
            <a:r>
              <a:rPr lang="ru-RU" sz="3600" b="1" dirty="0" smtClean="0">
                <a:solidFill>
                  <a:schemeClr val="tx1"/>
                </a:solidFill>
                <a:latin typeface="Times New Roman" pitchFamily="18" charset="0"/>
                <a:cs typeface="Times New Roman" pitchFamily="18" charset="0"/>
              </a:rPr>
              <a:t>Всего за 2017 года израсходовано из средств муниципального дорожного фонда и собственных средств 6907тыс. рублей, в том числе:</a:t>
            </a:r>
          </a:p>
          <a:p>
            <a:pPr marL="571500" indent="-571500">
              <a:buFontTx/>
              <a:buChar char="-"/>
            </a:pPr>
            <a:r>
              <a:rPr lang="ru-RU" sz="3600" b="1" dirty="0" smtClean="0">
                <a:solidFill>
                  <a:schemeClr val="tx1"/>
                </a:solidFill>
                <a:latin typeface="Times New Roman" pitchFamily="18" charset="0"/>
                <a:cs typeface="Times New Roman" pitchFamily="18" charset="0"/>
              </a:rPr>
              <a:t>на проектно-сметную документацию по путепроводу в сумме 1838,1 тыс. рублей</a:t>
            </a:r>
          </a:p>
          <a:p>
            <a:pPr marL="571500" indent="-571500">
              <a:buFontTx/>
              <a:buChar char="-"/>
            </a:pPr>
            <a:r>
              <a:rPr lang="ru-RU" sz="3600" b="1" dirty="0" err="1" smtClean="0">
                <a:solidFill>
                  <a:schemeClr val="tx1"/>
                </a:solidFill>
                <a:latin typeface="Times New Roman" pitchFamily="18" charset="0"/>
                <a:cs typeface="Times New Roman" pitchFamily="18" charset="0"/>
              </a:rPr>
              <a:t>Софинасирование</a:t>
            </a:r>
            <a:r>
              <a:rPr lang="ru-RU" sz="3600" b="1" dirty="0" smtClean="0">
                <a:solidFill>
                  <a:schemeClr val="tx1"/>
                </a:solidFill>
                <a:latin typeface="Times New Roman" pitchFamily="18" charset="0"/>
                <a:cs typeface="Times New Roman" pitchFamily="18" charset="0"/>
              </a:rPr>
              <a:t> капитального ремонта ул. Первомайская в сумме 3415,8 тыс. рублей.</a:t>
            </a:r>
          </a:p>
          <a:p>
            <a:pPr marL="571500" indent="-571500">
              <a:buFontTx/>
              <a:buChar char="-"/>
            </a:pPr>
            <a:endParaRPr lang="ru-RU" sz="3600" b="1" dirty="0" smtClean="0">
              <a:solidFill>
                <a:schemeClr val="tx1"/>
              </a:solidFill>
              <a:latin typeface="Times New Roman" pitchFamily="18" charset="0"/>
              <a:cs typeface="Times New Roman" pitchFamily="18" charset="0"/>
            </a:endParaRPr>
          </a:p>
          <a:p>
            <a:pPr marL="571500" indent="-571500">
              <a:buFontTx/>
              <a:buChar char="-"/>
            </a:pPr>
            <a:endParaRPr lang="ru-RU" sz="3600" b="1" dirty="0" smtClean="0">
              <a:solidFill>
                <a:schemeClr val="tx1"/>
              </a:solidFill>
              <a:latin typeface="Times New Roman" pitchFamily="18" charset="0"/>
              <a:cs typeface="Times New Roman" pitchFamily="18" charset="0"/>
            </a:endParaRPr>
          </a:p>
          <a:p>
            <a:endParaRPr lang="ru-RU" sz="2400" dirty="0">
              <a:solidFill>
                <a:schemeClr val="tx1"/>
              </a:solidFill>
            </a:endParaRPr>
          </a:p>
        </p:txBody>
      </p:sp>
    </p:spTree>
    <p:extLst>
      <p:ext uri="{BB962C8B-B14F-4D97-AF65-F5344CB8AC3E}">
        <p14:creationId xmlns:p14="http://schemas.microsoft.com/office/powerpoint/2010/main" val="38935637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71400"/>
            <a:ext cx="8892480" cy="2952328"/>
          </a:xfrm>
        </p:spPr>
        <p:txBody>
          <a:bodyPr>
            <a:noAutofit/>
          </a:bodyPr>
          <a:lstStyle/>
          <a:p>
            <a:pPr marL="0" indent="0" algn="l">
              <a:buNone/>
            </a:pPr>
            <a:r>
              <a:rPr lang="ru-RU" sz="4000" b="1" dirty="0" smtClean="0">
                <a:solidFill>
                  <a:schemeClr val="tx1"/>
                </a:solidFill>
                <a:effectLst/>
                <a:latin typeface="Times New Roman" pitchFamily="18" charset="0"/>
                <a:cs typeface="Times New Roman" pitchFamily="18" charset="0"/>
              </a:rPr>
              <a:t>                   </a:t>
            </a:r>
            <a:r>
              <a:rPr lang="ru-RU" sz="2800" b="1" dirty="0" smtClean="0">
                <a:solidFill>
                  <a:schemeClr val="tx1"/>
                </a:solidFill>
                <a:effectLst/>
                <a:latin typeface="Times New Roman" pitchFamily="18" charset="0"/>
                <a:cs typeface="Times New Roman" pitchFamily="18" charset="0"/>
              </a:rPr>
              <a:t>Социальная  работа</a:t>
            </a:r>
            <a:r>
              <a:rPr lang="ru-RU" sz="2800" dirty="0">
                <a:solidFill>
                  <a:schemeClr val="tx1"/>
                </a:solidFill>
                <a:effectLst/>
                <a:latin typeface="Times New Roman" pitchFamily="18" charset="0"/>
                <a:cs typeface="Times New Roman" pitchFamily="18" charset="0"/>
              </a:rPr>
              <a:t/>
            </a:r>
            <a:br>
              <a:rPr lang="ru-RU" sz="2800" dirty="0">
                <a:solidFill>
                  <a:schemeClr val="tx1"/>
                </a:solidFill>
                <a:effectLst/>
                <a:latin typeface="Times New Roman" pitchFamily="18" charset="0"/>
                <a:cs typeface="Times New Roman" pitchFamily="18" charset="0"/>
              </a:rPr>
            </a:br>
            <a:r>
              <a:rPr lang="ru-RU" sz="2800" b="1" dirty="0" smtClean="0">
                <a:solidFill>
                  <a:schemeClr val="tx1"/>
                </a:solidFill>
                <a:effectLst/>
                <a:latin typeface="Times New Roman" pitchFamily="18" charset="0"/>
                <a:cs typeface="Times New Roman" pitchFamily="18" charset="0"/>
              </a:rPr>
              <a:t> За 2017 год администрацией Заларинского МО</a:t>
            </a:r>
            <a:br>
              <a:rPr lang="ru-RU" sz="2800" b="1" dirty="0" smtClean="0">
                <a:solidFill>
                  <a:schemeClr val="tx1"/>
                </a:solidFill>
                <a:effectLst/>
                <a:latin typeface="Times New Roman" pitchFamily="18" charset="0"/>
                <a:cs typeface="Times New Roman" pitchFamily="18" charset="0"/>
              </a:rPr>
            </a:br>
            <a:r>
              <a:rPr lang="ru-RU" sz="1800" dirty="0" smtClean="0">
                <a:solidFill>
                  <a:schemeClr val="tx1"/>
                </a:solidFill>
                <a:effectLst/>
              </a:rPr>
              <a:t>- </a:t>
            </a:r>
            <a:r>
              <a:rPr lang="ru-RU" sz="1800" dirty="0">
                <a:solidFill>
                  <a:schemeClr val="tx1"/>
                </a:solidFill>
                <a:effectLst/>
              </a:rPr>
              <a:t>совместно со специалистами ОСРЦ </a:t>
            </a:r>
            <a:r>
              <a:rPr lang="ru-RU" sz="1800" dirty="0" smtClean="0">
                <a:solidFill>
                  <a:schemeClr val="tx1"/>
                </a:solidFill>
                <a:effectLst/>
              </a:rPr>
              <a:t>по </a:t>
            </a:r>
            <a:r>
              <a:rPr lang="ru-RU" sz="1800" dirty="0">
                <a:solidFill>
                  <a:schemeClr val="tx1"/>
                </a:solidFill>
                <a:effectLst/>
              </a:rPr>
              <a:t>оказанию помощи семье и детям, находящимся в трудной жизненной ситуации, общественными Советами,  проведено более 150 обследований социально - бытовых условий граждан, проживающих на территории Заларинского </a:t>
            </a:r>
            <a:r>
              <a:rPr lang="ru-RU" sz="1800" dirty="0" smtClean="0">
                <a:solidFill>
                  <a:schemeClr val="tx1"/>
                </a:solidFill>
                <a:effectLst/>
              </a:rPr>
              <a:t>МО. Подготовлены характеризующие </a:t>
            </a:r>
            <a:r>
              <a:rPr lang="ru-RU" sz="1800" dirty="0">
                <a:solidFill>
                  <a:schemeClr val="tx1"/>
                </a:solidFill>
                <a:effectLst/>
              </a:rPr>
              <a:t>материалы к пакету документов – многодетной семье Кантонист (4 детей) для участия в областном конкурсе «Почетная семья Иркутской области», где семья заняла 1 место (с премией 400 000руб.).</a:t>
            </a:r>
            <a:br>
              <a:rPr lang="ru-RU" sz="1800" dirty="0">
                <a:solidFill>
                  <a:schemeClr val="tx1"/>
                </a:solidFill>
                <a:effectLst/>
              </a:rPr>
            </a:br>
            <a:endParaRPr lang="ru-RU" sz="1800" dirty="0">
              <a:solidFill>
                <a:schemeClr val="tx1"/>
              </a:solidFill>
              <a:effectLst/>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852946"/>
            <a:ext cx="4104455" cy="380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852946"/>
            <a:ext cx="4392488" cy="380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4915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560840" cy="576064"/>
          </a:xfrm>
        </p:spPr>
        <p:txBody>
          <a:bodyPr>
            <a:noAutofit/>
          </a:bodyPr>
          <a:lstStyle/>
          <a:p>
            <a:pPr marL="0" indent="0" algn="l">
              <a:buNone/>
            </a:pPr>
            <a:r>
              <a:rPr lang="ru-RU" sz="800" b="1" dirty="0" smtClean="0">
                <a:solidFill>
                  <a:schemeClr val="tx1"/>
                </a:solidFill>
                <a:effectLst/>
                <a:latin typeface="Times New Roman" pitchFamily="18" charset="0"/>
                <a:cs typeface="Times New Roman" pitchFamily="18" charset="0"/>
              </a:rPr>
              <a:t>     </a:t>
            </a:r>
            <a:r>
              <a:rPr lang="ru-RU" sz="1800" dirty="0" smtClean="0">
                <a:solidFill>
                  <a:schemeClr val="tx1"/>
                </a:solidFill>
                <a:effectLst/>
              </a:rPr>
              <a:t/>
            </a:r>
            <a:br>
              <a:rPr lang="ru-RU" sz="1800" dirty="0" smtClean="0">
                <a:solidFill>
                  <a:schemeClr val="tx1"/>
                </a:solidFill>
                <a:effectLst/>
              </a:rPr>
            </a:br>
            <a:r>
              <a:rPr lang="ru-RU" sz="1800" dirty="0" smtClean="0">
                <a:solidFill>
                  <a:schemeClr val="tx1"/>
                </a:solidFill>
                <a:effectLst/>
              </a:rPr>
              <a:t>- </a:t>
            </a:r>
            <a:r>
              <a:rPr lang="ru-RU" sz="1800" dirty="0">
                <a:solidFill>
                  <a:schemeClr val="tx1"/>
                </a:solidFill>
                <a:effectLst/>
              </a:rPr>
              <a:t>в 2017г. </a:t>
            </a:r>
            <a:r>
              <a:rPr lang="ru-RU" sz="1800" dirty="0" smtClean="0">
                <a:solidFill>
                  <a:schemeClr val="tx1"/>
                </a:solidFill>
                <a:effectLst/>
              </a:rPr>
              <a:t> 10 семей поставлены </a:t>
            </a:r>
            <a:r>
              <a:rPr lang="ru-RU" sz="1800" dirty="0">
                <a:solidFill>
                  <a:schemeClr val="tx1"/>
                </a:solidFill>
                <a:effectLst/>
              </a:rPr>
              <a:t>на профилактический </a:t>
            </a:r>
            <a:r>
              <a:rPr lang="ru-RU" sz="1800" dirty="0" smtClean="0">
                <a:solidFill>
                  <a:schemeClr val="tx1"/>
                </a:solidFill>
                <a:effectLst/>
              </a:rPr>
              <a:t>учет, на  социальном  обслуживании состоят  22 семьи, </a:t>
            </a:r>
            <a:r>
              <a:rPr lang="ru-RU" sz="1800" dirty="0">
                <a:solidFill>
                  <a:schemeClr val="tx1"/>
                </a:solidFill>
                <a:effectLst/>
              </a:rPr>
              <a:t>из них </a:t>
            </a:r>
            <a:r>
              <a:rPr lang="ru-RU" sz="1800" dirty="0" smtClean="0">
                <a:solidFill>
                  <a:schemeClr val="tx1"/>
                </a:solidFill>
                <a:effectLst/>
              </a:rPr>
              <a:t>находящихся </a:t>
            </a:r>
            <a:r>
              <a:rPr lang="ru-RU" sz="1800" dirty="0">
                <a:solidFill>
                  <a:schemeClr val="tx1"/>
                </a:solidFill>
                <a:effectLst/>
              </a:rPr>
              <a:t>в </a:t>
            </a:r>
            <a:r>
              <a:rPr lang="ru-RU" sz="1800" dirty="0" smtClean="0">
                <a:solidFill>
                  <a:schemeClr val="tx1"/>
                </a:solidFill>
                <a:effectLst/>
              </a:rPr>
              <a:t>социально опасном положении 14, </a:t>
            </a:r>
            <a:r>
              <a:rPr lang="ru-RU" sz="1800" dirty="0">
                <a:solidFill>
                  <a:schemeClr val="tx1"/>
                </a:solidFill>
                <a:effectLst/>
              </a:rPr>
              <a:t>в </a:t>
            </a:r>
            <a:r>
              <a:rPr lang="ru-RU" sz="1800" dirty="0" smtClean="0">
                <a:solidFill>
                  <a:schemeClr val="tx1"/>
                </a:solidFill>
                <a:effectLst/>
              </a:rPr>
              <a:t>тяжелой жизненной ситуации 8 </a:t>
            </a:r>
            <a:r>
              <a:rPr lang="ru-RU" sz="1800" dirty="0">
                <a:solidFill>
                  <a:schemeClr val="tx1"/>
                </a:solidFill>
                <a:effectLst/>
              </a:rPr>
              <a:t>семей. </a:t>
            </a:r>
            <a:br>
              <a:rPr lang="ru-RU" sz="1800" dirty="0">
                <a:solidFill>
                  <a:schemeClr val="tx1"/>
                </a:solidFill>
                <a:effectLst/>
              </a:rPr>
            </a:br>
            <a:r>
              <a:rPr lang="ru-RU" sz="1800" dirty="0">
                <a:solidFill>
                  <a:schemeClr val="tx1"/>
                </a:solidFill>
                <a:effectLst/>
              </a:rPr>
              <a:t>- 250 детей из малообеспеченных, многодетных и др. социально незащищенных семей на выдачу социальных подарков было включено в сформированные списки;  </a:t>
            </a:r>
            <a:br>
              <a:rPr lang="ru-RU" sz="1800" dirty="0">
                <a:solidFill>
                  <a:schemeClr val="tx1"/>
                </a:solidFill>
                <a:effectLst/>
              </a:rPr>
            </a:br>
            <a:r>
              <a:rPr lang="ru-RU" sz="1800" dirty="0">
                <a:solidFill>
                  <a:schemeClr val="tx1"/>
                </a:solidFill>
                <a:effectLst/>
              </a:rPr>
              <a:t>-  За текущий период было проведено  более 40  профилактических бесед с фигурантами представлений от правоохранительных органов, а также с лицами, состоящими на профилактическом учете, направленные на ведение здорового образа жизни</a:t>
            </a:r>
            <a:r>
              <a:rPr lang="ru-RU" sz="1800" dirty="0" smtClean="0">
                <a:solidFill>
                  <a:schemeClr val="tx1"/>
                </a:solidFill>
                <a:effectLst/>
              </a:rPr>
              <a:t>.</a:t>
            </a:r>
            <a:br>
              <a:rPr lang="ru-RU" sz="1800" dirty="0" smtClean="0">
                <a:solidFill>
                  <a:schemeClr val="tx1"/>
                </a:solidFill>
                <a:effectLst/>
              </a:rPr>
            </a:br>
            <a:r>
              <a:rPr lang="ru-RU" sz="1800" dirty="0" smtClean="0">
                <a:solidFill>
                  <a:schemeClr val="tx1"/>
                </a:solidFill>
                <a:effectLst/>
              </a:rPr>
              <a:t>- Ежегодно пунктом социальной помощи многодетным и малообеспеченным семьям Заларинского МО, выдается от 7000,00 до 10000,00 </a:t>
            </a:r>
            <a:r>
              <a:rPr lang="ru-RU" sz="1800" dirty="0">
                <a:solidFill>
                  <a:schemeClr val="tx1"/>
                </a:solidFill>
                <a:effectLst/>
              </a:rPr>
              <a:t>е</a:t>
            </a:r>
            <a:r>
              <a:rPr lang="ru-RU" sz="1800" dirty="0" smtClean="0">
                <a:solidFill>
                  <a:schemeClr val="tx1"/>
                </a:solidFill>
                <a:effectLst/>
              </a:rPr>
              <a:t>диниц вещей за счет благотворительной помощи из храма «Александра Невского»</a:t>
            </a:r>
            <a:r>
              <a:rPr lang="ru-RU" sz="1800" dirty="0">
                <a:solidFill>
                  <a:schemeClr val="tx1"/>
                </a:solidFill>
                <a:effectLst/>
                <a:latin typeface="Times New Roman" pitchFamily="18" charset="0"/>
                <a:cs typeface="Times New Roman" pitchFamily="18" charset="0"/>
              </a:rPr>
              <a:t/>
            </a:r>
            <a:br>
              <a:rPr lang="ru-RU" sz="1800" dirty="0">
                <a:solidFill>
                  <a:schemeClr val="tx1"/>
                </a:solidFill>
                <a:effectLst/>
                <a:latin typeface="Times New Roman" pitchFamily="18" charset="0"/>
                <a:cs typeface="Times New Roman" pitchFamily="18" charset="0"/>
              </a:rPr>
            </a:br>
            <a:endParaRPr lang="ru-RU" sz="1800" dirty="0">
              <a:solidFill>
                <a:schemeClr val="tx1"/>
              </a:solidFill>
              <a:effectLst/>
              <a:latin typeface="Times New Roman" pitchFamily="18" charset="0"/>
              <a:cs typeface="Times New Roman" pitchFamily="18" charset="0"/>
            </a:endParaRPr>
          </a:p>
        </p:txBody>
      </p:sp>
      <p:pic>
        <p:nvPicPr>
          <p:cNvPr id="13314" name="Picture 2" descr="\\Server\общая 2\Блюмская\фотоотчет по социалке\Запрос в отн. Михайловой В.В. (Залари) 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4725144"/>
            <a:ext cx="367240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Татьяна\Desktop\Бухгалтерия\Отчет 2017 года\фотоотчет по социалке\Запрос в отн. Михайловой В.В. (Залари) 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725144"/>
            <a:ext cx="3744416"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2101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9036496" cy="5085184"/>
          </a:xfrm>
        </p:spPr>
        <p:txBody>
          <a:bodyPr>
            <a:normAutofit/>
          </a:bodyPr>
          <a:lstStyle/>
          <a:p>
            <a:pPr marL="0" indent="0" algn="l">
              <a:buNone/>
            </a:pPr>
            <a:r>
              <a:rPr lang="ru-RU" sz="2200" dirty="0" smtClean="0">
                <a:solidFill>
                  <a:schemeClr val="tx1"/>
                </a:solidFill>
                <a:effectLst/>
              </a:rPr>
              <a:t>Развитие </a:t>
            </a:r>
            <a:r>
              <a:rPr lang="ru-RU" sz="2200" dirty="0">
                <a:solidFill>
                  <a:schemeClr val="tx1"/>
                </a:solidFill>
                <a:effectLst/>
              </a:rPr>
              <a:t>культуры, досуга, патриотического воспитания молодежи, физической культуры и спорта на территории Заларинского муниципального образования </a:t>
            </a:r>
            <a:r>
              <a:rPr lang="ru-RU" sz="1600" dirty="0" smtClean="0">
                <a:solidFill>
                  <a:schemeClr val="tx1"/>
                </a:solidFill>
                <a:effectLst/>
              </a:rPr>
              <a:t/>
            </a:r>
            <a:br>
              <a:rPr lang="ru-RU" sz="1600" dirty="0" smtClean="0">
                <a:solidFill>
                  <a:schemeClr val="tx1"/>
                </a:solidFill>
                <a:effectLst/>
              </a:rPr>
            </a:br>
            <a:r>
              <a:rPr lang="ru-RU" sz="1700" dirty="0">
                <a:solidFill>
                  <a:schemeClr val="tx1"/>
                </a:solidFill>
                <a:effectLst/>
              </a:rPr>
              <a:t>В течение 2017г. традиционно  проводились культурно-массовые мероприятия,  мероприятия по пропаганде патриотизма, здорового образа жизни: как в направление культурного, так и спортивного развития, с активным участием граждан. </a:t>
            </a:r>
            <a:br>
              <a:rPr lang="ru-RU" sz="1700" dirty="0">
                <a:solidFill>
                  <a:schemeClr val="tx1"/>
                </a:solidFill>
                <a:effectLst/>
              </a:rPr>
            </a:br>
            <a:r>
              <a:rPr lang="ru-RU" sz="1700" dirty="0">
                <a:solidFill>
                  <a:schemeClr val="tx1"/>
                </a:solidFill>
                <a:effectLst/>
              </a:rPr>
              <a:t>На  данные мероприятия в  2017г было освоено </a:t>
            </a:r>
            <a:r>
              <a:rPr lang="ru-RU" sz="1700" b="1" dirty="0">
                <a:solidFill>
                  <a:schemeClr val="tx1"/>
                </a:solidFill>
                <a:effectLst/>
              </a:rPr>
              <a:t>446 044</a:t>
            </a:r>
            <a:r>
              <a:rPr lang="ru-RU" sz="1700" dirty="0">
                <a:solidFill>
                  <a:schemeClr val="tx1"/>
                </a:solidFill>
                <a:effectLst/>
              </a:rPr>
              <a:t> </a:t>
            </a:r>
            <a:r>
              <a:rPr lang="ru-RU" sz="1700" b="1" dirty="0">
                <a:solidFill>
                  <a:schemeClr val="tx1"/>
                </a:solidFill>
                <a:effectLst/>
              </a:rPr>
              <a:t>руб.07коп.</a:t>
            </a:r>
            <a:r>
              <a:rPr lang="ru-RU" sz="1700" dirty="0">
                <a:solidFill>
                  <a:schemeClr val="tx1"/>
                </a:solidFill>
                <a:effectLst/>
              </a:rPr>
              <a:t/>
            </a:r>
            <a:br>
              <a:rPr lang="ru-RU" sz="1700" dirty="0">
                <a:solidFill>
                  <a:schemeClr val="tx1"/>
                </a:solidFill>
                <a:effectLst/>
              </a:rPr>
            </a:br>
            <a:r>
              <a:rPr lang="ru-RU" sz="1700" dirty="0">
                <a:solidFill>
                  <a:schemeClr val="tx1"/>
                </a:solidFill>
                <a:effectLst/>
              </a:rPr>
              <a:t>- </a:t>
            </a:r>
            <a:r>
              <a:rPr lang="ru-RU" sz="1700" b="1" dirty="0">
                <a:solidFill>
                  <a:schemeClr val="tx1"/>
                </a:solidFill>
                <a:effectLst/>
              </a:rPr>
              <a:t>на  культурно-массовые мероприятия</a:t>
            </a:r>
            <a:r>
              <a:rPr lang="ru-RU" sz="1700" dirty="0">
                <a:solidFill>
                  <a:schemeClr val="tx1"/>
                </a:solidFill>
                <a:effectLst/>
              </a:rPr>
              <a:t>, </a:t>
            </a:r>
            <a:r>
              <a:rPr lang="ru-RU" sz="1700" dirty="0" smtClean="0">
                <a:solidFill>
                  <a:schemeClr val="tx1"/>
                </a:solidFill>
                <a:effectLst/>
              </a:rPr>
              <a:t>(</a:t>
            </a:r>
            <a:r>
              <a:rPr lang="ru-RU" sz="1700" dirty="0">
                <a:solidFill>
                  <a:schemeClr val="tx1"/>
                </a:solidFill>
                <a:effectLst/>
              </a:rPr>
              <a:t>Проводы зимы, День молодежи, День поселка, Фестиваль (выставка муниципальных образований, в том числе с ярмарками)</a:t>
            </a:r>
            <a:r>
              <a:rPr lang="ru-RU" sz="1700" b="1" dirty="0">
                <a:solidFill>
                  <a:schemeClr val="tx1"/>
                </a:solidFill>
                <a:effectLst/>
              </a:rPr>
              <a:t> </a:t>
            </a:r>
            <a:r>
              <a:rPr lang="ru-RU" sz="1700" dirty="0">
                <a:solidFill>
                  <a:schemeClr val="tx1"/>
                </a:solidFill>
                <a:effectLst/>
              </a:rPr>
              <a:t> Поселковая елка, иные концертно-развлекательные программы) – затрачено  </a:t>
            </a:r>
            <a:r>
              <a:rPr lang="ru-RU" sz="1700" b="1" dirty="0" smtClean="0">
                <a:solidFill>
                  <a:schemeClr val="tx1"/>
                </a:solidFill>
                <a:effectLst/>
              </a:rPr>
              <a:t>168,76 тыс.</a:t>
            </a:r>
            <a:r>
              <a:rPr lang="ru-RU" sz="1700" dirty="0" smtClean="0">
                <a:solidFill>
                  <a:schemeClr val="tx1"/>
                </a:solidFill>
                <a:effectLst/>
              </a:rPr>
              <a:t> </a:t>
            </a:r>
            <a:r>
              <a:rPr lang="ru-RU" sz="1700" b="1" dirty="0">
                <a:solidFill>
                  <a:schemeClr val="tx1"/>
                </a:solidFill>
                <a:effectLst/>
              </a:rPr>
              <a:t>руб</a:t>
            </a:r>
            <a:r>
              <a:rPr lang="ru-RU" sz="1700" dirty="0">
                <a:solidFill>
                  <a:schemeClr val="tx1"/>
                </a:solidFill>
                <a:effectLst/>
              </a:rPr>
              <a:t>.:</a:t>
            </a:r>
            <a:br>
              <a:rPr lang="ru-RU" sz="1700" dirty="0">
                <a:solidFill>
                  <a:schemeClr val="tx1"/>
                </a:solidFill>
                <a:effectLst/>
              </a:rPr>
            </a:br>
            <a:r>
              <a:rPr lang="ru-RU" sz="1700" b="1" dirty="0">
                <a:solidFill>
                  <a:schemeClr val="tx1"/>
                </a:solidFill>
                <a:effectLst/>
              </a:rPr>
              <a:t>- на проведение конкурсов</a:t>
            </a:r>
            <a:r>
              <a:rPr lang="ru-RU" sz="1700" dirty="0">
                <a:solidFill>
                  <a:schemeClr val="tx1"/>
                </a:solidFill>
                <a:effectLst/>
              </a:rPr>
              <a:t>, </a:t>
            </a:r>
            <a:r>
              <a:rPr lang="ru-RU" sz="1700" dirty="0" smtClean="0">
                <a:solidFill>
                  <a:schemeClr val="tx1"/>
                </a:solidFill>
                <a:effectLst/>
              </a:rPr>
              <a:t>(</a:t>
            </a:r>
            <a:r>
              <a:rPr lang="ru-RU" sz="1700" dirty="0">
                <a:solidFill>
                  <a:schemeClr val="tx1"/>
                </a:solidFill>
                <a:effectLst/>
              </a:rPr>
              <a:t>Лучший цветовод, Лучшее благоустройство, Лучшее новогоднее оформление территорий) </a:t>
            </a:r>
            <a:r>
              <a:rPr lang="ru-RU" sz="1700" dirty="0" smtClean="0">
                <a:solidFill>
                  <a:schemeClr val="tx1"/>
                </a:solidFill>
                <a:effectLst/>
              </a:rPr>
              <a:t>– </a:t>
            </a:r>
            <a:r>
              <a:rPr lang="ru-RU" sz="1700" b="1" dirty="0" smtClean="0">
                <a:solidFill>
                  <a:schemeClr val="tx1"/>
                </a:solidFill>
                <a:effectLst/>
              </a:rPr>
              <a:t>55,0 тыс.</a:t>
            </a:r>
            <a:r>
              <a:rPr lang="ru-RU" sz="1700" dirty="0" smtClean="0">
                <a:solidFill>
                  <a:schemeClr val="tx1"/>
                </a:solidFill>
                <a:effectLst/>
              </a:rPr>
              <a:t> </a:t>
            </a:r>
            <a:r>
              <a:rPr lang="ru-RU" sz="1700" b="1" dirty="0">
                <a:solidFill>
                  <a:schemeClr val="tx1"/>
                </a:solidFill>
                <a:effectLst/>
              </a:rPr>
              <a:t>руб</a:t>
            </a:r>
            <a:r>
              <a:rPr lang="ru-RU" sz="1700" b="1" dirty="0" smtClean="0">
                <a:solidFill>
                  <a:schemeClr val="tx1"/>
                </a:solidFill>
                <a:effectLst/>
              </a:rPr>
              <a:t>.;</a:t>
            </a:r>
            <a:r>
              <a:rPr lang="ru-RU" sz="1700" dirty="0">
                <a:solidFill>
                  <a:schemeClr val="tx1"/>
                </a:solidFill>
                <a:effectLst/>
              </a:rPr>
              <a:t/>
            </a:r>
            <a:br>
              <a:rPr lang="ru-RU" sz="1700" dirty="0">
                <a:solidFill>
                  <a:schemeClr val="tx1"/>
                </a:solidFill>
                <a:effectLst/>
              </a:rPr>
            </a:br>
            <a:endParaRPr lang="ru-RU" sz="1600" dirty="0">
              <a:solidFill>
                <a:schemeClr val="tx1"/>
              </a:solidFill>
            </a:endParaRPr>
          </a:p>
        </p:txBody>
      </p:sp>
      <p:pic>
        <p:nvPicPr>
          <p:cNvPr id="15362" name="Picture 2" descr="C:\Users\Татьяна\Desktop\Бухгалтерия\Отчет 2017 года\image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933056"/>
            <a:ext cx="410445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Татьяна\Desktop\Бухгалтерия\Отчет 2017 года\image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931201"/>
            <a:ext cx="4355976" cy="281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95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9036496" cy="5085184"/>
          </a:xfrm>
        </p:spPr>
        <p:txBody>
          <a:bodyPr>
            <a:normAutofit/>
          </a:bodyPr>
          <a:lstStyle/>
          <a:p>
            <a:pPr marL="0" indent="0" algn="l">
              <a:buNone/>
            </a:pPr>
            <a:r>
              <a:rPr lang="ru-RU" sz="1700" b="1" dirty="0" smtClean="0">
                <a:solidFill>
                  <a:schemeClr val="tx1"/>
                </a:solidFill>
                <a:effectLst/>
              </a:rPr>
              <a:t>-  </a:t>
            </a:r>
            <a:r>
              <a:rPr lang="ru-RU" sz="1700" b="1" dirty="0">
                <a:solidFill>
                  <a:schemeClr val="tx1"/>
                </a:solidFill>
                <a:effectLst/>
              </a:rPr>
              <a:t>на</a:t>
            </a:r>
            <a:r>
              <a:rPr lang="ru-RU" sz="1700" dirty="0">
                <a:solidFill>
                  <a:schemeClr val="tx1"/>
                </a:solidFill>
                <a:effectLst/>
              </a:rPr>
              <a:t> </a:t>
            </a:r>
            <a:r>
              <a:rPr lang="ru-RU" sz="1700" b="1" dirty="0">
                <a:solidFill>
                  <a:schemeClr val="tx1"/>
                </a:solidFill>
                <a:effectLst/>
              </a:rPr>
              <a:t>мероприятия семья и </a:t>
            </a:r>
            <a:r>
              <a:rPr lang="ru-RU" sz="1700" b="1" dirty="0" smtClean="0">
                <a:solidFill>
                  <a:schemeClr val="tx1"/>
                </a:solidFill>
                <a:effectLst/>
              </a:rPr>
              <a:t>дети (</a:t>
            </a:r>
            <a:r>
              <a:rPr lang="ru-RU" sz="1700" dirty="0" smtClean="0">
                <a:solidFill>
                  <a:schemeClr val="tx1"/>
                </a:solidFill>
                <a:effectLst/>
              </a:rPr>
              <a:t>День </a:t>
            </a:r>
            <a:r>
              <a:rPr lang="ru-RU" sz="1700" dirty="0">
                <a:solidFill>
                  <a:schemeClr val="tx1"/>
                </a:solidFill>
                <a:effectLst/>
              </a:rPr>
              <a:t>отца, День защиты детей,  День семьи, День матери, Дети России) – в 2017 году  затрачено </a:t>
            </a:r>
            <a:r>
              <a:rPr lang="ru-RU" sz="1700" b="1" dirty="0">
                <a:solidFill>
                  <a:schemeClr val="tx1"/>
                </a:solidFill>
                <a:effectLst/>
              </a:rPr>
              <a:t>38 </a:t>
            </a:r>
            <a:r>
              <a:rPr lang="ru-RU" sz="1700" b="1" dirty="0" smtClean="0">
                <a:solidFill>
                  <a:schemeClr val="tx1"/>
                </a:solidFill>
                <a:effectLst/>
              </a:rPr>
              <a:t>,947 </a:t>
            </a:r>
            <a:r>
              <a:rPr lang="ru-RU" sz="1700" b="1" dirty="0" err="1" smtClean="0">
                <a:solidFill>
                  <a:schemeClr val="tx1"/>
                </a:solidFill>
                <a:effectLst/>
              </a:rPr>
              <a:t>тыс</a:t>
            </a:r>
            <a:r>
              <a:rPr lang="ru-RU" sz="1700" b="1" dirty="0" smtClean="0">
                <a:solidFill>
                  <a:schemeClr val="tx1"/>
                </a:solidFill>
                <a:effectLst/>
              </a:rPr>
              <a:t> руб.;</a:t>
            </a:r>
            <a:br>
              <a:rPr lang="ru-RU" sz="1700" b="1" dirty="0" smtClean="0">
                <a:solidFill>
                  <a:schemeClr val="tx1"/>
                </a:solidFill>
                <a:effectLst/>
              </a:rPr>
            </a:br>
            <a:r>
              <a:rPr lang="ru-RU" sz="1700" dirty="0" smtClean="0">
                <a:solidFill>
                  <a:schemeClr val="tx1"/>
                </a:solidFill>
                <a:effectLst/>
              </a:rPr>
              <a:t>- </a:t>
            </a:r>
            <a:r>
              <a:rPr lang="ru-RU" sz="1700" b="1" dirty="0">
                <a:solidFill>
                  <a:schemeClr val="tx1"/>
                </a:solidFill>
                <a:effectLst/>
              </a:rPr>
              <a:t>на мероприятия</a:t>
            </a:r>
            <a:r>
              <a:rPr lang="ru-RU" sz="1700" dirty="0">
                <a:solidFill>
                  <a:schemeClr val="tx1"/>
                </a:solidFill>
                <a:effectLst/>
              </a:rPr>
              <a:t>, </a:t>
            </a:r>
            <a:r>
              <a:rPr lang="ru-RU" sz="1700" b="1" dirty="0">
                <a:solidFill>
                  <a:schemeClr val="tx1"/>
                </a:solidFill>
                <a:effectLst/>
              </a:rPr>
              <a:t>направленные на патриотическое</a:t>
            </a:r>
            <a:r>
              <a:rPr lang="ru-RU" sz="1700" dirty="0">
                <a:solidFill>
                  <a:schemeClr val="tx1"/>
                </a:solidFill>
                <a:effectLst/>
              </a:rPr>
              <a:t> </a:t>
            </a:r>
            <a:r>
              <a:rPr lang="ru-RU" sz="1700" dirty="0" smtClean="0">
                <a:solidFill>
                  <a:schemeClr val="tx1"/>
                </a:solidFill>
                <a:effectLst/>
              </a:rPr>
              <a:t>воспитание подрастающего поколения, увековечивание  памяти истории  и героев. (</a:t>
            </a:r>
            <a:r>
              <a:rPr lang="ru-RU" sz="1700" dirty="0">
                <a:solidFill>
                  <a:schemeClr val="tx1"/>
                </a:solidFill>
                <a:effectLst/>
              </a:rPr>
              <a:t>День Защитника Отечества, День Победы, День России) </a:t>
            </a:r>
            <a:r>
              <a:rPr lang="ru-RU" sz="1700" b="1" dirty="0">
                <a:solidFill>
                  <a:schemeClr val="tx1"/>
                </a:solidFill>
                <a:effectLst/>
              </a:rPr>
              <a:t>– </a:t>
            </a:r>
            <a:r>
              <a:rPr lang="ru-RU" sz="1700" b="1" dirty="0" smtClean="0">
                <a:solidFill>
                  <a:schemeClr val="tx1"/>
                </a:solidFill>
                <a:effectLst/>
              </a:rPr>
              <a:t>34, 8 тыс. руб. </a:t>
            </a:r>
            <a:r>
              <a:rPr lang="ru-RU" sz="1700" dirty="0" smtClean="0">
                <a:solidFill>
                  <a:schemeClr val="tx1"/>
                </a:solidFill>
                <a:effectLst/>
              </a:rPr>
              <a:t>(</a:t>
            </a:r>
            <a:r>
              <a:rPr lang="ru-RU" sz="1700" dirty="0">
                <a:solidFill>
                  <a:schemeClr val="tx1"/>
                </a:solidFill>
                <a:effectLst/>
              </a:rPr>
              <a:t>в рамках празднования Дня России был опробован историко-краеведческий, туристический  проект «Сибирский тракт» с участием ЦКМ и ИКЦ «Современник» (в проекте приняли участие более 150 человек) ;</a:t>
            </a:r>
            <a:r>
              <a:rPr lang="ru-RU" sz="1700" dirty="0" smtClean="0">
                <a:solidFill>
                  <a:schemeClr val="tx1"/>
                </a:solidFill>
                <a:effectLst/>
              </a:rPr>
              <a:t/>
            </a:r>
            <a:br>
              <a:rPr lang="ru-RU" sz="1700" dirty="0" smtClean="0">
                <a:solidFill>
                  <a:schemeClr val="tx1"/>
                </a:solidFill>
                <a:effectLst/>
              </a:rPr>
            </a:br>
            <a:r>
              <a:rPr lang="ru-RU" sz="1700" b="1" dirty="0" smtClean="0">
                <a:solidFill>
                  <a:schemeClr val="tx1"/>
                </a:solidFill>
                <a:effectLst/>
              </a:rPr>
              <a:t>- </a:t>
            </a:r>
            <a:r>
              <a:rPr lang="ru-RU" sz="1700" b="1" dirty="0">
                <a:solidFill>
                  <a:schemeClr val="tx1"/>
                </a:solidFill>
                <a:effectLst/>
              </a:rPr>
              <a:t>на социальные мероприятия</a:t>
            </a:r>
            <a:r>
              <a:rPr lang="ru-RU" sz="1700" dirty="0">
                <a:solidFill>
                  <a:schemeClr val="tx1"/>
                </a:solidFill>
                <a:effectLst/>
              </a:rPr>
              <a:t>, </a:t>
            </a:r>
            <a:r>
              <a:rPr lang="ru-RU" sz="1700" dirty="0" smtClean="0">
                <a:solidFill>
                  <a:schemeClr val="tx1"/>
                </a:solidFill>
                <a:effectLst/>
              </a:rPr>
              <a:t>(</a:t>
            </a:r>
            <a:r>
              <a:rPr lang="ru-RU" sz="1700" dirty="0">
                <a:solidFill>
                  <a:schemeClr val="tx1"/>
                </a:solidFill>
                <a:effectLst/>
              </a:rPr>
              <a:t>День пожилого человека, День инвалида, Социальная елка, профилактическая работа с семьями, чествование Почетных граждан и юбилейных организаций) </a:t>
            </a:r>
            <a:r>
              <a:rPr lang="ru-RU" sz="1700" b="1" dirty="0">
                <a:solidFill>
                  <a:schemeClr val="tx1"/>
                </a:solidFill>
                <a:effectLst/>
              </a:rPr>
              <a:t>– </a:t>
            </a:r>
            <a:r>
              <a:rPr lang="ru-RU" sz="1700" b="1" dirty="0" smtClean="0">
                <a:solidFill>
                  <a:schemeClr val="tx1"/>
                </a:solidFill>
                <a:effectLst/>
              </a:rPr>
              <a:t>76, 00 тыс. руб</a:t>
            </a:r>
            <a:r>
              <a:rPr lang="ru-RU" sz="1700" b="1" dirty="0">
                <a:solidFill>
                  <a:schemeClr val="tx1"/>
                </a:solidFill>
                <a:effectLst/>
              </a:rPr>
              <a:t>.  </a:t>
            </a:r>
            <a:r>
              <a:rPr lang="ru-RU" sz="1700" dirty="0">
                <a:solidFill>
                  <a:schemeClr val="tx1"/>
                </a:solidFill>
                <a:effectLst/>
              </a:rPr>
              <a:t>при проведении  социальной елки </a:t>
            </a:r>
            <a:r>
              <a:rPr lang="ru-RU" sz="1700" b="1" dirty="0">
                <a:solidFill>
                  <a:schemeClr val="tx1"/>
                </a:solidFill>
                <a:effectLst/>
              </a:rPr>
              <a:t> </a:t>
            </a:r>
            <a:r>
              <a:rPr lang="ru-RU" sz="1700" dirty="0">
                <a:solidFill>
                  <a:schemeClr val="tx1"/>
                </a:solidFill>
                <a:effectLst/>
              </a:rPr>
              <a:t>детям из льготных категорий семей</a:t>
            </a:r>
            <a:r>
              <a:rPr lang="ru-RU" sz="1700" b="1" dirty="0">
                <a:solidFill>
                  <a:schemeClr val="tx1"/>
                </a:solidFill>
                <a:effectLst/>
              </a:rPr>
              <a:t> </a:t>
            </a:r>
            <a:r>
              <a:rPr lang="ru-RU" sz="1700" dirty="0">
                <a:solidFill>
                  <a:schemeClr val="tx1"/>
                </a:solidFill>
                <a:effectLst/>
              </a:rPr>
              <a:t> вручено 250 шт.  новогодних подарков (сформированных ИП </a:t>
            </a:r>
            <a:r>
              <a:rPr lang="ru-RU" sz="1700" dirty="0" err="1">
                <a:solidFill>
                  <a:schemeClr val="tx1"/>
                </a:solidFill>
                <a:effectLst/>
              </a:rPr>
              <a:t>Непокрытова</a:t>
            </a:r>
            <a:r>
              <a:rPr lang="ru-RU" sz="1700" dirty="0">
                <a:solidFill>
                  <a:schemeClr val="tx1"/>
                </a:solidFill>
                <a:effectLst/>
              </a:rPr>
              <a:t>).</a:t>
            </a:r>
            <a:br>
              <a:rPr lang="ru-RU" sz="1700" dirty="0">
                <a:solidFill>
                  <a:schemeClr val="tx1"/>
                </a:solidFill>
                <a:effectLst/>
              </a:rPr>
            </a:br>
            <a:r>
              <a:rPr lang="ru-RU" sz="1700" dirty="0">
                <a:solidFill>
                  <a:schemeClr val="tx1"/>
                </a:solidFill>
                <a:effectLst/>
              </a:rPr>
              <a:t> </a:t>
            </a:r>
            <a:r>
              <a:rPr lang="ru-RU" sz="1700" dirty="0" smtClean="0">
                <a:solidFill>
                  <a:schemeClr val="tx1"/>
                </a:solidFill>
                <a:effectLst/>
              </a:rPr>
              <a:t>Неоценимую </a:t>
            </a:r>
            <a:r>
              <a:rPr lang="ru-RU" sz="1700" dirty="0">
                <a:solidFill>
                  <a:schemeClr val="tx1"/>
                </a:solidFill>
                <a:effectLst/>
              </a:rPr>
              <a:t>помощь в проведении мероприятий и работе  с неблагополучными семьями  оказывают: специалисты ОСРЦ по оказанию помощи семье и детям, попавшим в трудную жизненную ситуацию,  Советы  Женщин  и Отцов п. </a:t>
            </a:r>
            <a:r>
              <a:rPr lang="ru-RU" sz="1700" dirty="0" err="1">
                <a:solidFill>
                  <a:schemeClr val="tx1"/>
                </a:solidFill>
                <a:effectLst/>
              </a:rPr>
              <a:t>Залари</a:t>
            </a:r>
            <a:r>
              <a:rPr lang="ru-RU" sz="1700" dirty="0">
                <a:solidFill>
                  <a:schemeClr val="tx1"/>
                </a:solidFill>
                <a:effectLst/>
              </a:rPr>
              <a:t>. </a:t>
            </a:r>
            <a:r>
              <a:rPr lang="ru-RU" sz="1600" dirty="0">
                <a:solidFill>
                  <a:schemeClr val="tx1"/>
                </a:solidFill>
                <a:effectLst/>
              </a:rPr>
              <a:t/>
            </a:r>
            <a:br>
              <a:rPr lang="ru-RU" sz="1600" dirty="0">
                <a:solidFill>
                  <a:schemeClr val="tx1"/>
                </a:solidFill>
                <a:effectLst/>
              </a:rPr>
            </a:br>
            <a:endParaRPr lang="ru-RU" sz="1600" dirty="0">
              <a:solidFill>
                <a:schemeClr val="tx1"/>
              </a:solidFill>
            </a:endParaRPr>
          </a:p>
        </p:txBody>
      </p:sp>
      <p:pic>
        <p:nvPicPr>
          <p:cNvPr id="16386" name="Picture 2" descr="C:\Users\Татьяна\Desktop\Бухгалтерия\Отчет 2017 года\image 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293096"/>
            <a:ext cx="4392488"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Server\общая 2\Блюмская\фотоотчет по социалке\фотки - 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6882" y="4293097"/>
            <a:ext cx="4217605"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840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605464" cy="1935088"/>
          </a:xfrm>
        </p:spPr>
        <p:txBody>
          <a:bodyPr>
            <a:normAutofit fontScale="90000"/>
          </a:bodyPr>
          <a:lstStyle/>
          <a:p>
            <a:pPr marL="0" indent="0" algn="just">
              <a:buNone/>
            </a:pPr>
            <a:r>
              <a:rPr lang="ru-RU" sz="2700" b="1" dirty="0">
                <a:solidFill>
                  <a:schemeClr val="tx1"/>
                </a:solidFill>
                <a:effectLst/>
                <a:latin typeface="Times New Roman" pitchFamily="18" charset="0"/>
                <a:cs typeface="Times New Roman" pitchFamily="18" charset="0"/>
              </a:rPr>
              <a:t>Женсовет:</a:t>
            </a:r>
            <a:r>
              <a:rPr lang="ru-RU" sz="2400" dirty="0">
                <a:solidFill>
                  <a:schemeClr val="tx1"/>
                </a:solidFill>
                <a:effectLst/>
                <a:latin typeface="Times New Roman" pitchFamily="18" charset="0"/>
                <a:cs typeface="Times New Roman" pitchFamily="18" charset="0"/>
              </a:rPr>
              <a:t/>
            </a:r>
            <a:br>
              <a:rPr lang="ru-RU" sz="2400" dirty="0">
                <a:solidFill>
                  <a:schemeClr val="tx1"/>
                </a:solidFill>
                <a:effectLst/>
                <a:latin typeface="Times New Roman" pitchFamily="18" charset="0"/>
                <a:cs typeface="Times New Roman" pitchFamily="18" charset="0"/>
              </a:rPr>
            </a:br>
            <a:r>
              <a:rPr lang="ru-RU" sz="2400" b="1" dirty="0" smtClean="0">
                <a:solidFill>
                  <a:schemeClr val="tx1"/>
                </a:solidFill>
                <a:effectLst/>
                <a:latin typeface="Times New Roman" pitchFamily="18" charset="0"/>
                <a:cs typeface="Times New Roman" pitchFamily="18" charset="0"/>
              </a:rPr>
              <a:t>За </a:t>
            </a:r>
            <a:r>
              <a:rPr lang="ru-RU" sz="2400" b="1" dirty="0" smtClean="0">
                <a:solidFill>
                  <a:schemeClr val="tx1"/>
                </a:solidFill>
                <a:effectLst/>
                <a:latin typeface="Times New Roman" pitchFamily="18" charset="0"/>
                <a:cs typeface="Times New Roman" pitchFamily="18" charset="0"/>
              </a:rPr>
              <a:t>2017 </a:t>
            </a:r>
            <a:r>
              <a:rPr lang="ru-RU" sz="2400" b="1" dirty="0" smtClean="0">
                <a:solidFill>
                  <a:schemeClr val="tx1"/>
                </a:solidFill>
                <a:effectLst/>
                <a:latin typeface="Times New Roman" pitchFamily="18" charset="0"/>
                <a:cs typeface="Times New Roman" pitchFamily="18" charset="0"/>
              </a:rPr>
              <a:t>годы </a:t>
            </a:r>
            <a:r>
              <a:rPr lang="ru-RU" sz="2400" dirty="0" smtClean="0">
                <a:solidFill>
                  <a:schemeClr val="tx1"/>
                </a:solidFill>
                <a:effectLst/>
                <a:latin typeface="Times New Roman" pitchFamily="18" charset="0"/>
                <a:cs typeface="Times New Roman" pitchFamily="18" charset="0"/>
              </a:rPr>
              <a:t>состоялось 8 </a:t>
            </a:r>
            <a:r>
              <a:rPr lang="ru-RU" sz="2400" dirty="0">
                <a:solidFill>
                  <a:schemeClr val="tx1"/>
                </a:solidFill>
                <a:effectLst/>
                <a:latin typeface="Times New Roman" pitchFamily="18" charset="0"/>
                <a:cs typeface="Times New Roman" pitchFamily="18" charset="0"/>
              </a:rPr>
              <a:t>заседаний женсовета, на которых велась профилактическая работа с неблагополучными семьями. Так же велась работа по трудоустройству неработающих родителей (или постановка на учет в центр занятости).  Совместно с администрацией </a:t>
            </a:r>
            <a:r>
              <a:rPr lang="ru-RU" sz="2400" dirty="0" smtClean="0">
                <a:solidFill>
                  <a:schemeClr val="tx1"/>
                </a:solidFill>
                <a:effectLst/>
                <a:latin typeface="Times New Roman" pitchFamily="18" charset="0"/>
                <a:cs typeface="Times New Roman" pitchFamily="18" charset="0"/>
              </a:rPr>
              <a:t>планируют</a:t>
            </a:r>
            <a:r>
              <a:rPr lang="ru-RU" sz="2400" dirty="0">
                <a:solidFill>
                  <a:schemeClr val="tx1"/>
                </a:solidFill>
                <a:effectLst/>
                <a:latin typeface="Times New Roman" pitchFamily="18" charset="0"/>
                <a:cs typeface="Times New Roman" pitchFamily="18" charset="0"/>
              </a:rPr>
              <a:t>, организуют мероприятия, направленные на сохранение ценности семьи, на уважение взрослых и т.д</a:t>
            </a:r>
            <a:r>
              <a:rPr lang="ru-RU" sz="2400" dirty="0" smtClean="0">
                <a:solidFill>
                  <a:schemeClr val="tx1"/>
                </a:solidFill>
                <a:effectLst/>
                <a:latin typeface="Times New Roman" pitchFamily="18" charset="0"/>
                <a:cs typeface="Times New Roman" pitchFamily="18" charset="0"/>
              </a:rPr>
              <a:t>.</a:t>
            </a:r>
            <a:r>
              <a:rPr lang="ru-RU" dirty="0"/>
              <a:t/>
            </a:r>
            <a:br>
              <a:rPr lang="ru-RU" dirty="0"/>
            </a:br>
            <a:endParaRPr lang="ru-RU" dirty="0"/>
          </a:p>
        </p:txBody>
      </p:sp>
      <p:sp>
        <p:nvSpPr>
          <p:cNvPr id="5" name="TextBox 4"/>
          <p:cNvSpPr txBox="1"/>
          <p:nvPr/>
        </p:nvSpPr>
        <p:spPr>
          <a:xfrm>
            <a:off x="327980" y="2564904"/>
            <a:ext cx="8564500" cy="1107996"/>
          </a:xfrm>
          <a:prstGeom prst="rect">
            <a:avLst/>
          </a:prstGeom>
          <a:noFill/>
        </p:spPr>
        <p:txBody>
          <a:bodyPr wrap="square" rtlCol="0">
            <a:spAutoFit/>
          </a:bodyPr>
          <a:lstStyle/>
          <a:p>
            <a:pPr algn="just"/>
            <a:endParaRPr lang="ru-RU" sz="2200" b="1" dirty="0" smtClean="0">
              <a:latin typeface="Times New Roman" pitchFamily="18" charset="0"/>
              <a:cs typeface="Times New Roman" pitchFamily="18" charset="0"/>
            </a:endParaRPr>
          </a:p>
          <a:p>
            <a:pPr algn="just"/>
            <a:r>
              <a:rPr lang="ru-RU" sz="2200" b="1" dirty="0" smtClean="0">
                <a:latin typeface="Times New Roman" pitchFamily="18" charset="0"/>
                <a:cs typeface="Times New Roman" pitchFamily="18" charset="0"/>
              </a:rPr>
              <a:t>Председатель Женсовета </a:t>
            </a:r>
            <a:r>
              <a:rPr lang="ru-RU" sz="2200" dirty="0" err="1" smtClean="0">
                <a:latin typeface="Times New Roman" pitchFamily="18" charset="0"/>
                <a:cs typeface="Times New Roman" pitchFamily="18" charset="0"/>
              </a:rPr>
              <a:t>Мазитова</a:t>
            </a:r>
            <a:r>
              <a:rPr lang="ru-RU" sz="2200" dirty="0" smtClean="0">
                <a:latin typeface="Times New Roman" pitchFamily="18" charset="0"/>
                <a:cs typeface="Times New Roman" pitchFamily="18" charset="0"/>
              </a:rPr>
              <a:t> Раиса Андреевна</a:t>
            </a:r>
            <a:endParaRPr lang="ru-RU" sz="2200" dirty="0">
              <a:latin typeface="Times New Roman" pitchFamily="18" charset="0"/>
              <a:cs typeface="Times New Roman" pitchFamily="18" charset="0"/>
            </a:endParaRPr>
          </a:p>
          <a:p>
            <a:pPr algn="just"/>
            <a:r>
              <a:rPr lang="ru-RU" sz="2200" b="1" dirty="0">
                <a:latin typeface="Times New Roman" pitchFamily="18" charset="0"/>
                <a:cs typeface="Times New Roman" pitchFamily="18" charset="0"/>
              </a:rPr>
              <a:t>Члены женсовета:</a:t>
            </a:r>
            <a:r>
              <a:rPr lang="ru-RU" sz="2200" dirty="0">
                <a:latin typeface="Times New Roman" pitchFamily="18" charset="0"/>
                <a:cs typeface="Times New Roman" pitchFamily="18" charset="0"/>
              </a:rPr>
              <a:t> </a:t>
            </a:r>
            <a:r>
              <a:rPr lang="ru-RU" sz="2200" dirty="0" smtClean="0">
                <a:latin typeface="Times New Roman" pitchFamily="18" charset="0"/>
                <a:cs typeface="Times New Roman" pitchFamily="18" charset="0"/>
              </a:rPr>
              <a:t>18 человек</a:t>
            </a:r>
          </a:p>
        </p:txBody>
      </p:sp>
      <p:pic>
        <p:nvPicPr>
          <p:cNvPr id="1027" name="Picture 3" descr="C:\Users\Татьяна\Desktop\Бухгалтерия\Отчет 2017 года\фотоотчет по социалке\DSC008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4200" y="3672900"/>
            <a:ext cx="4301406" cy="2966118"/>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Server\общая 2\Блюмская\фотоотчет по социалке\Запрос в отн. Михайловой В.В. (Залари)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672900"/>
            <a:ext cx="4320480" cy="2993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8977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15008" y="-99392"/>
            <a:ext cx="8928992" cy="1129606"/>
          </a:xfrm>
        </p:spPr>
        <p:txBody>
          <a:bodyPr/>
          <a:lstStyle/>
          <a:p>
            <a:pPr marL="0" indent="0" algn="l">
              <a:buNone/>
            </a:pPr>
            <a:r>
              <a:rPr lang="ru-RU" sz="3600" b="1" dirty="0" smtClean="0">
                <a:solidFill>
                  <a:schemeClr val="tx1"/>
                </a:solidFill>
                <a:effectLst/>
                <a:latin typeface="Times New Roman" pitchFamily="18" charset="0"/>
                <a:cs typeface="Times New Roman" pitchFamily="18" charset="0"/>
              </a:rPr>
              <a:t>Физическая культура и спорт</a:t>
            </a:r>
            <a:endParaRPr lang="ru-RU" sz="3600" b="1" dirty="0">
              <a:solidFill>
                <a:schemeClr val="tx1"/>
              </a:solidFill>
              <a:effectLst/>
              <a:latin typeface="Times New Roman" pitchFamily="18" charset="0"/>
              <a:cs typeface="Times New Roman" pitchFamily="18" charset="0"/>
            </a:endParaRPr>
          </a:p>
        </p:txBody>
      </p:sp>
      <p:sp>
        <p:nvSpPr>
          <p:cNvPr id="3" name="Содержимое 2"/>
          <p:cNvSpPr>
            <a:spLocks noGrp="1"/>
          </p:cNvSpPr>
          <p:nvPr>
            <p:ph sz="quarter" idx="13"/>
          </p:nvPr>
        </p:nvSpPr>
        <p:spPr>
          <a:xfrm>
            <a:off x="179512" y="620688"/>
            <a:ext cx="8964488" cy="4104456"/>
          </a:xfrm>
        </p:spPr>
        <p:txBody>
          <a:bodyPr>
            <a:normAutofit fontScale="62500" lnSpcReduction="20000"/>
          </a:bodyPr>
          <a:lstStyle/>
          <a:p>
            <a:pPr marL="0" indent="0">
              <a:buNone/>
            </a:pPr>
            <a:r>
              <a:rPr lang="ru-RU" sz="2400" b="1" dirty="0" smtClean="0">
                <a:latin typeface="Times New Roman" pitchFamily="18" charset="0"/>
                <a:cs typeface="Times New Roman" pitchFamily="18" charset="0"/>
              </a:rPr>
              <a:t>Большое внимание в поселении уделяется развитию физической культуры и спорта.</a:t>
            </a:r>
          </a:p>
          <a:p>
            <a:pPr marL="0" indent="0">
              <a:buNone/>
            </a:pPr>
            <a:r>
              <a:rPr lang="ru-RU" sz="2400" b="1" dirty="0" smtClean="0">
                <a:latin typeface="Times New Roman" pitchFamily="18" charset="0"/>
                <a:cs typeface="Times New Roman" pitchFamily="18" charset="0"/>
              </a:rPr>
              <a:t>Поселок </a:t>
            </a:r>
            <a:r>
              <a:rPr lang="ru-RU" sz="2400" b="1" dirty="0" err="1" smtClean="0">
                <a:latin typeface="Times New Roman" pitchFamily="18" charset="0"/>
                <a:cs typeface="Times New Roman" pitchFamily="18" charset="0"/>
              </a:rPr>
              <a:t>Залари</a:t>
            </a:r>
            <a:r>
              <a:rPr lang="ru-RU" sz="2400" b="1" dirty="0" smtClean="0">
                <a:latin typeface="Times New Roman" pitchFamily="18" charset="0"/>
                <a:cs typeface="Times New Roman" pitchFamily="18" charset="0"/>
              </a:rPr>
              <a:t> участвует во всех соревнованиях районного уровня и во многих областного. </a:t>
            </a:r>
          </a:p>
          <a:p>
            <a:pPr marL="0" indent="0">
              <a:buNone/>
            </a:pPr>
            <a:r>
              <a:rPr lang="ru-RU" sz="2400" b="1" dirty="0" smtClean="0">
                <a:latin typeface="Times New Roman" pitchFamily="18" charset="0"/>
                <a:cs typeface="Times New Roman" pitchFamily="18" charset="0"/>
              </a:rPr>
              <a:t>Ежегодно занимает призовые места.</a:t>
            </a:r>
          </a:p>
          <a:p>
            <a:pPr marL="0" indent="0" algn="just">
              <a:buNone/>
            </a:pPr>
            <a:r>
              <a:rPr lang="ru-RU" sz="2400" b="1" dirty="0" smtClean="0">
                <a:latin typeface="Times New Roman" pitchFamily="18" charset="0"/>
                <a:cs typeface="Times New Roman" pitchFamily="18" charset="0"/>
              </a:rPr>
              <a:t>Является многократным призером зимних и летних </a:t>
            </a:r>
          </a:p>
          <a:p>
            <a:pPr marL="0" indent="0" algn="just">
              <a:buNone/>
            </a:pPr>
            <a:r>
              <a:rPr lang="ru-RU" sz="2400" b="1" dirty="0" smtClean="0">
                <a:latin typeface="Times New Roman" pitchFamily="18" charset="0"/>
                <a:cs typeface="Times New Roman" pitchFamily="18" charset="0"/>
              </a:rPr>
              <a:t>сельских спортивных игр Заларинского района.</a:t>
            </a:r>
          </a:p>
          <a:p>
            <a:pPr marL="0" indent="0" algn="just">
              <a:buNone/>
            </a:pPr>
            <a:r>
              <a:rPr lang="ru-RU" sz="2400" b="1" dirty="0" smtClean="0">
                <a:latin typeface="Times New Roman" pitchFamily="18" charset="0"/>
                <a:cs typeface="Times New Roman" pitchFamily="18" charset="0"/>
              </a:rPr>
              <a:t> победителем соревнований  по футболу, хоккею </a:t>
            </a:r>
          </a:p>
          <a:p>
            <a:pPr marL="0" indent="0" algn="just">
              <a:buNone/>
            </a:pPr>
            <a:r>
              <a:rPr lang="ru-RU" sz="2400" b="1" dirty="0" smtClean="0">
                <a:latin typeface="Times New Roman" pitchFamily="18" charset="0"/>
                <a:cs typeface="Times New Roman" pitchFamily="18" charset="0"/>
              </a:rPr>
              <a:t>с мячом, волейболу, перетягиванию </a:t>
            </a:r>
          </a:p>
          <a:p>
            <a:pPr marL="0" indent="0" algn="just">
              <a:buNone/>
            </a:pPr>
            <a:r>
              <a:rPr lang="ru-RU" sz="2400" b="1" dirty="0">
                <a:latin typeface="Times New Roman" pitchFamily="18" charset="0"/>
                <a:cs typeface="Times New Roman" pitchFamily="18" charset="0"/>
              </a:rPr>
              <a:t>к</a:t>
            </a:r>
            <a:r>
              <a:rPr lang="ru-RU" sz="2400" b="1" dirty="0" smtClean="0">
                <a:latin typeface="Times New Roman" pitchFamily="18" charset="0"/>
                <a:cs typeface="Times New Roman" pitchFamily="18" charset="0"/>
              </a:rPr>
              <a:t>анатов, баскетболу, шахматам, шашкам</a:t>
            </a:r>
          </a:p>
          <a:p>
            <a:pPr marL="0" indent="0" algn="just">
              <a:buNone/>
            </a:pPr>
            <a:r>
              <a:rPr lang="ru-RU" sz="2400" b="1" dirty="0" smtClean="0">
                <a:latin typeface="Times New Roman" pitchFamily="18" charset="0"/>
                <a:cs typeface="Times New Roman" pitchFamily="18" charset="0"/>
              </a:rPr>
              <a:t> и других видов спорта.</a:t>
            </a:r>
          </a:p>
          <a:p>
            <a:pPr marL="0" indent="0" algn="just">
              <a:buNone/>
            </a:pPr>
            <a:r>
              <a:rPr lang="ru-RU" sz="2400" b="1" dirty="0" smtClean="0">
                <a:latin typeface="Times New Roman" pitchFamily="18" charset="0"/>
                <a:cs typeface="Times New Roman" pitchFamily="18" charset="0"/>
              </a:rPr>
              <a:t>В 2017 году силами Администрации Заларинского МО </a:t>
            </a:r>
          </a:p>
          <a:p>
            <a:pPr marL="0" indent="0" algn="just">
              <a:buNone/>
            </a:pPr>
            <a:r>
              <a:rPr lang="ru-RU" sz="2400" b="1" dirty="0" smtClean="0">
                <a:latin typeface="Times New Roman" pitchFamily="18" charset="0"/>
                <a:cs typeface="Times New Roman" pitchFamily="18" charset="0"/>
              </a:rPr>
              <a:t> были проведены спортивные мероприятия:</a:t>
            </a:r>
          </a:p>
          <a:p>
            <a:pPr marL="342900" indent="-342900" algn="just">
              <a:buFontTx/>
              <a:buChar char="-"/>
            </a:pPr>
            <a:r>
              <a:rPr lang="ru-RU" sz="2400" b="1" dirty="0" smtClean="0">
                <a:latin typeface="Times New Roman" pitchFamily="18" charset="0"/>
                <a:cs typeface="Times New Roman" pitchFamily="18" charset="0"/>
              </a:rPr>
              <a:t>Турнир по хоккею с мячом «Оранжевый мяч»</a:t>
            </a:r>
          </a:p>
          <a:p>
            <a:pPr marL="342900" indent="-342900" algn="just">
              <a:buFontTx/>
              <a:buChar char="-"/>
            </a:pPr>
            <a:r>
              <a:rPr lang="ru-RU" sz="2400" b="1" dirty="0" smtClean="0">
                <a:latin typeface="Times New Roman" pitchFamily="18" charset="0"/>
                <a:cs typeface="Times New Roman" pitchFamily="18" charset="0"/>
              </a:rPr>
              <a:t>Первенство поселка  по САМБО</a:t>
            </a:r>
          </a:p>
          <a:p>
            <a:pPr marL="342900" indent="-342900" algn="just">
              <a:buFontTx/>
              <a:buChar char="-"/>
            </a:pPr>
            <a:r>
              <a:rPr lang="ru-RU" sz="2400" b="1" dirty="0" smtClean="0">
                <a:latin typeface="Times New Roman" pitchFamily="18" charset="0"/>
                <a:cs typeface="Times New Roman" pitchFamily="18" charset="0"/>
              </a:rPr>
              <a:t>Спартакиада среди трудовых коллективов</a:t>
            </a:r>
          </a:p>
          <a:p>
            <a:pPr marL="342900" indent="-342900" algn="just">
              <a:buFontTx/>
              <a:buChar char="-"/>
            </a:pPr>
            <a:endParaRPr lang="ru-RU" sz="2400" b="1" dirty="0">
              <a:latin typeface="Times New Roman" pitchFamily="18" charset="0"/>
              <a:cs typeface="Times New Roman" pitchFamily="18" charset="0"/>
            </a:endParaRPr>
          </a:p>
          <a:p>
            <a:pPr marL="0" indent="0">
              <a:buNone/>
            </a:pPr>
            <a:endParaRPr lang="ru-RU" sz="2400" dirty="0"/>
          </a:p>
        </p:txBody>
      </p:sp>
      <p:pic>
        <p:nvPicPr>
          <p:cNvPr id="2050" name="Picture 2" descr="C:\Users\Татьяна\Desktop\Бухгалтерия\Отчет 2017 года\шахматы\IMG_87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480948"/>
            <a:ext cx="4032448" cy="21880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Татьяна\Desktop\Бухгалтерия\Отчет 2017 года\DSCN05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966" y="1268760"/>
            <a:ext cx="3123474" cy="273630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Татьяна\Desktop\Бухгалтерия\Отчет 2017 года\imag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966" y="4077072"/>
            <a:ext cx="3123473" cy="2673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3" name="Подзаголовок 2"/>
          <p:cNvSpPr>
            <a:spLocks noGrp="1"/>
          </p:cNvSpPr>
          <p:nvPr>
            <p:ph type="subTitle" idx="1"/>
          </p:nvPr>
        </p:nvSpPr>
        <p:spPr/>
        <p:txBody>
          <a:bodyPr>
            <a:normAutofit fontScale="70000" lnSpcReduction="20000"/>
          </a:bodyPr>
          <a:lstStyle/>
          <a:p>
            <a:pPr algn="ctr"/>
            <a:r>
              <a:rPr lang="ru-RU" sz="8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Corsiva" pitchFamily="66" charset="0"/>
              </a:rPr>
              <a:t>2017</a:t>
            </a:r>
            <a:endParaRPr lang="ru-RU" sz="8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Corsiva" pitchFamily="66" charset="0"/>
            </a:endParaRPr>
          </a:p>
        </p:txBody>
      </p:sp>
      <p:sp>
        <p:nvSpPr>
          <p:cNvPr id="2" name="Заголовок 1"/>
          <p:cNvSpPr>
            <a:spLocks noGrp="1"/>
          </p:cNvSpPr>
          <p:nvPr>
            <p:ph type="ctrTitle"/>
          </p:nvPr>
        </p:nvSpPr>
        <p:spPr>
          <a:xfrm>
            <a:off x="1432560" y="404664"/>
            <a:ext cx="7406640" cy="4896544"/>
          </a:xfrm>
        </p:spPr>
        <p:txBody>
          <a:bodyPr>
            <a:noAutofit/>
          </a:bodyPr>
          <a:lstStyle/>
          <a:p>
            <a:pPr marL="182880" indent="0" algn="ctr">
              <a:buNone/>
            </a:pPr>
            <a:r>
              <a:rPr lang="ru-RU"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Corsiva" pitchFamily="66" charset="0"/>
              </a:rPr>
              <a:t>МБМУК « ИКЦ «Современник»»</a:t>
            </a:r>
            <a:endParaRPr lang="ru-RU"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onotype Corsiva" pitchFamily="66" charset="0"/>
            </a:endParaRPr>
          </a:p>
        </p:txBody>
      </p:sp>
    </p:spTree>
    <p:extLst>
      <p:ext uri="{BB962C8B-B14F-4D97-AF65-F5344CB8AC3E}">
        <p14:creationId xmlns:p14="http://schemas.microsoft.com/office/powerpoint/2010/main" val="20124350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p:txBody>
          <a:bodyPr>
            <a:normAutofit fontScale="90000"/>
          </a:bodyPr>
          <a:lstStyle/>
          <a:p>
            <a:pPr marL="0" indent="0">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Региональный конкурс «В вихре танца» г.Саянск</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4338" name="Picture 2" descr="G:\отчет на думу\презентация\в вихре танца.jpg"/>
          <p:cNvPicPr>
            <a:picLocks noGrp="1" noChangeAspect="1" noChangeArrowheads="1"/>
          </p:cNvPicPr>
          <p:nvPr>
            <p:ph sz="quarter" idx="13"/>
          </p:nvPr>
        </p:nvPicPr>
        <p:blipFill>
          <a:blip r:embed="rId3" cstate="print"/>
          <a:stretch>
            <a:fillRect/>
          </a:stretch>
        </p:blipFill>
        <p:spPr bwMode="auto">
          <a:xfrm>
            <a:off x="1891334" y="731838"/>
            <a:ext cx="4904131" cy="3475037"/>
          </a:xfrm>
          <a:prstGeom prst="rect">
            <a:avLst/>
          </a:prstGeom>
          <a:ln>
            <a:noFill/>
          </a:ln>
          <a:effectLst>
            <a:softEdge rad="112500"/>
          </a:effectLst>
        </p:spPr>
      </p:pic>
    </p:spTree>
    <p:extLst>
      <p:ext uri="{BB962C8B-B14F-4D97-AF65-F5344CB8AC3E}">
        <p14:creationId xmlns:p14="http://schemas.microsoft.com/office/powerpoint/2010/main" val="1478632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15052"/>
            <a:ext cx="8858169" cy="21852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4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ЭКОНОМИЧЕСКОЕ РАЗВИТИЕ</a:t>
            </a:r>
          </a:p>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2017 году, в целом по предприятиям Заларинского муниципального образования прослеживается увеличение выручки от реализации продукции, работ, услуг  на </a:t>
            </a:r>
            <a:r>
              <a:rPr lang="ru-RU" sz="2400" b="1" dirty="0" smtClean="0">
                <a:latin typeface="Times New Roman" pitchFamily="18" charset="0"/>
                <a:ea typeface="Times New Roman" pitchFamily="18" charset="0"/>
                <a:cs typeface="Times New Roman" pitchFamily="18" charset="0"/>
              </a:rPr>
              <a:t>5,8 </a:t>
            </a: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 сравнению с 2016 годом</a:t>
            </a:r>
            <a:endParaRPr kumimoji="0" lang="ru-RU" sz="24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TextBox 3"/>
          <p:cNvSpPr txBox="1"/>
          <p:nvPr/>
        </p:nvSpPr>
        <p:spPr>
          <a:xfrm>
            <a:off x="70539" y="2200266"/>
            <a:ext cx="8820152" cy="1384995"/>
          </a:xfrm>
          <a:prstGeom prst="rect">
            <a:avLst/>
          </a:prstGeom>
          <a:noFill/>
        </p:spPr>
        <p:txBody>
          <a:bodyPr wrap="square" rtlCol="0">
            <a:spAutoFit/>
          </a:bodyPr>
          <a:lstStyle/>
          <a:p>
            <a:pPr algn="ctr"/>
            <a:r>
              <a:rPr lang="ru-RU" sz="2800" b="1" i="1" u="sng" dirty="0" smtClean="0">
                <a:latin typeface="Times New Roman" pitchFamily="18" charset="0"/>
                <a:cs typeface="Times New Roman" pitchFamily="18" charset="0"/>
              </a:rPr>
              <a:t>Анализ выручки от реализации продукции, работ, услуг</a:t>
            </a:r>
          </a:p>
          <a:p>
            <a:pPr algn="ctr"/>
            <a:endParaRPr lang="ru-RU" sz="2800" b="1" i="1" u="sng" dirty="0">
              <a:latin typeface="Times New Roman" pitchFamily="18"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1434349108"/>
              </p:ext>
            </p:extLst>
          </p:nvPr>
        </p:nvGraphicFramePr>
        <p:xfrm>
          <a:off x="-83003" y="3032304"/>
          <a:ext cx="9168865" cy="382569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467544" y="620688"/>
            <a:ext cx="8229600" cy="1143000"/>
          </a:xfrm>
        </p:spPr>
        <p:txBody>
          <a:bodyPr>
            <a:normAutofit fontScale="90000"/>
          </a:bodyPr>
          <a:lstStyle/>
          <a:p>
            <a:pPr marL="0" indent="0">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Областной фестиваль-конкурс «Поющее </a:t>
            </a:r>
            <a:r>
              <a:rPr lang="ru-RU"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Приангарье</a:t>
            </a: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г.Ангарск</a:t>
            </a: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Диплом Лауреата </a:t>
            </a: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III</a:t>
            </a: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степени </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5362" name="Picture 2" descr="G:\отчет на думу\презентация\поющее приангарье.jpg"/>
          <p:cNvPicPr>
            <a:picLocks noGrp="1" noChangeAspect="1" noChangeArrowheads="1"/>
          </p:cNvPicPr>
          <p:nvPr>
            <p:ph sz="quarter" idx="13"/>
          </p:nvPr>
        </p:nvPicPr>
        <p:blipFill>
          <a:blip r:embed="rId3" cstate="print"/>
          <a:stretch>
            <a:fillRect/>
          </a:stretch>
        </p:blipFill>
        <p:spPr bwMode="auto">
          <a:xfrm>
            <a:off x="2257067" y="3284984"/>
            <a:ext cx="4633382" cy="3475037"/>
          </a:xfrm>
          <a:prstGeom prst="rect">
            <a:avLst/>
          </a:prstGeom>
          <a:ln>
            <a:noFill/>
          </a:ln>
          <a:effectLst>
            <a:softEdge rad="112500"/>
          </a:effectLst>
        </p:spPr>
      </p:pic>
    </p:spTree>
    <p:extLst>
      <p:ext uri="{BB962C8B-B14F-4D97-AF65-F5344CB8AC3E}">
        <p14:creationId xmlns:p14="http://schemas.microsoft.com/office/powerpoint/2010/main" val="298914133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251520" y="0"/>
            <a:ext cx="8892480" cy="1844824"/>
          </a:xfrm>
        </p:spPr>
        <p:txBody>
          <a:bodyPr>
            <a:normAutofit fontScale="90000"/>
          </a:bodyPr>
          <a:lstStyle/>
          <a:p>
            <a:pPr marL="0" indent="0" algn="l">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Областной конкурс «Лучший клубный работник года» </a:t>
            </a:r>
            <a:r>
              <a:rPr lang="ru-RU"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г.Усолье-Сибирское</a:t>
            </a: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t>
            </a: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место </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6386" name="Picture 2" descr="G:\отчет на думу\презентация\2017-04-26-1511055550.jpg"/>
          <p:cNvPicPr>
            <a:picLocks noGrp="1" noChangeAspect="1" noChangeArrowheads="1"/>
          </p:cNvPicPr>
          <p:nvPr>
            <p:ph sz="quarter" idx="13"/>
          </p:nvPr>
        </p:nvPicPr>
        <p:blipFill>
          <a:blip r:embed="rId3" cstate="print"/>
          <a:srcRect/>
          <a:stretch>
            <a:fillRect/>
          </a:stretch>
        </p:blipFill>
        <p:spPr bwMode="auto">
          <a:xfrm>
            <a:off x="1187624" y="2457036"/>
            <a:ext cx="3240360" cy="4219808"/>
          </a:xfrm>
          <a:prstGeom prst="rect">
            <a:avLst/>
          </a:prstGeom>
          <a:ln>
            <a:noFill/>
          </a:ln>
          <a:effectLst>
            <a:softEdge rad="112500"/>
          </a:effectLst>
        </p:spPr>
      </p:pic>
      <p:pic>
        <p:nvPicPr>
          <p:cNvPr id="16388" name="Picture 4" descr="http://www.zalari.ru/files/images/2017-03-29-1939735797.JPG"/>
          <p:cNvPicPr>
            <a:picLocks noChangeAspect="1" noChangeArrowheads="1"/>
          </p:cNvPicPr>
          <p:nvPr/>
        </p:nvPicPr>
        <p:blipFill>
          <a:blip r:embed="rId4" cstate="print"/>
          <a:srcRect/>
          <a:stretch>
            <a:fillRect/>
          </a:stretch>
        </p:blipFill>
        <p:spPr bwMode="auto">
          <a:xfrm>
            <a:off x="5004048" y="2204864"/>
            <a:ext cx="3528392" cy="4471980"/>
          </a:xfrm>
          <a:prstGeom prst="rect">
            <a:avLst/>
          </a:prstGeom>
          <a:ln>
            <a:noFill/>
          </a:ln>
          <a:effectLst>
            <a:softEdge rad="112500"/>
          </a:effectLst>
        </p:spPr>
      </p:pic>
    </p:spTree>
    <p:extLst>
      <p:ext uri="{BB962C8B-B14F-4D97-AF65-F5344CB8AC3E}">
        <p14:creationId xmlns:p14="http://schemas.microsoft.com/office/powerpoint/2010/main" val="350925358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0" y="188640"/>
            <a:ext cx="4139952" cy="3024336"/>
          </a:xfrm>
        </p:spPr>
        <p:txBody>
          <a:bodyPr>
            <a:normAutofit fontScale="90000"/>
          </a:bodyPr>
          <a:lstStyle/>
          <a:p>
            <a:pPr marL="0" indent="0" algn="l">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Областной </a:t>
            </a:r>
            <a:r>
              <a:rPr lang="ru-RU"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этно-фестиваль</a:t>
            </a: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«Мы разные, мы вместе»</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7410" name="Picture 2" descr="G:\отчет на думу\презентация\мы разные мы вместе.JPG"/>
          <p:cNvPicPr>
            <a:picLocks noGrp="1" noChangeAspect="1" noChangeArrowheads="1"/>
          </p:cNvPicPr>
          <p:nvPr>
            <p:ph sz="quarter" idx="13"/>
          </p:nvPr>
        </p:nvPicPr>
        <p:blipFill>
          <a:blip r:embed="rId3" cstate="print"/>
          <a:srcRect l="5405" t="18281" r="4054" b="4940"/>
          <a:stretch>
            <a:fillRect/>
          </a:stretch>
        </p:blipFill>
        <p:spPr bwMode="auto">
          <a:xfrm>
            <a:off x="1547664" y="3617640"/>
            <a:ext cx="5169146" cy="3240360"/>
          </a:xfrm>
          <a:prstGeom prst="rect">
            <a:avLst/>
          </a:prstGeom>
          <a:ln>
            <a:noFill/>
          </a:ln>
          <a:effectLst>
            <a:softEdge rad="112500"/>
          </a:effectLst>
        </p:spPr>
      </p:pic>
      <p:pic>
        <p:nvPicPr>
          <p:cNvPr id="17412" name="Picture 4" descr="G:\отчет на думу\презентация\мы разные мы вместе дпи.jpg"/>
          <p:cNvPicPr>
            <a:picLocks noChangeAspect="1" noChangeArrowheads="1"/>
          </p:cNvPicPr>
          <p:nvPr/>
        </p:nvPicPr>
        <p:blipFill>
          <a:blip r:embed="rId4" cstate="print"/>
          <a:srcRect l="7273" t="5253" b="13932"/>
          <a:stretch>
            <a:fillRect/>
          </a:stretch>
        </p:blipFill>
        <p:spPr bwMode="auto">
          <a:xfrm>
            <a:off x="3779912" y="0"/>
            <a:ext cx="5364088" cy="3506263"/>
          </a:xfrm>
          <a:prstGeom prst="rect">
            <a:avLst/>
          </a:prstGeom>
          <a:ln>
            <a:noFill/>
          </a:ln>
          <a:effectLst>
            <a:softEdge rad="112500"/>
          </a:effectLst>
        </p:spPr>
      </p:pic>
    </p:spTree>
    <p:extLst>
      <p:ext uri="{BB962C8B-B14F-4D97-AF65-F5344CB8AC3E}">
        <p14:creationId xmlns:p14="http://schemas.microsoft.com/office/powerpoint/2010/main" val="3918766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467544" y="260648"/>
            <a:ext cx="8676456" cy="1584176"/>
          </a:xfrm>
        </p:spPr>
        <p:txBody>
          <a:bodyPr>
            <a:normAutofit fontScale="90000"/>
          </a:bodyPr>
          <a:lstStyle/>
          <a:p>
            <a:pPr marL="0" indent="0">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 Всероссийский фестиваль-конкурс «Волна Байкала» </a:t>
            </a:r>
            <a:r>
              <a:rPr lang="ru-RU"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г.Слюдянка</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8434" name="Picture 2" descr="G:\отчет на думу\презентация\волна байкала.jpg"/>
          <p:cNvPicPr>
            <a:picLocks noGrp="1" noChangeAspect="1" noChangeArrowheads="1"/>
          </p:cNvPicPr>
          <p:nvPr>
            <p:ph sz="quarter" idx="13"/>
          </p:nvPr>
        </p:nvPicPr>
        <p:blipFill>
          <a:blip r:embed="rId3" cstate="print"/>
          <a:srcRect l="7865" t="24096" r="16854"/>
          <a:stretch>
            <a:fillRect/>
          </a:stretch>
        </p:blipFill>
        <p:spPr bwMode="auto">
          <a:xfrm>
            <a:off x="251520" y="1772816"/>
            <a:ext cx="4824536" cy="3629373"/>
          </a:xfrm>
          <a:prstGeom prst="rect">
            <a:avLst/>
          </a:prstGeom>
          <a:ln>
            <a:noFill/>
          </a:ln>
          <a:effectLst>
            <a:softEdge rad="112500"/>
          </a:effectLst>
        </p:spPr>
      </p:pic>
      <p:sp>
        <p:nvSpPr>
          <p:cNvPr id="7" name="Заголовок 4"/>
          <p:cNvSpPr txBox="1">
            <a:spLocks/>
          </p:cNvSpPr>
          <p:nvPr/>
        </p:nvSpPr>
        <p:spPr>
          <a:xfrm>
            <a:off x="4788024" y="2060848"/>
            <a:ext cx="4355976" cy="3888432"/>
          </a:xfrm>
          <a:prstGeom prst="rect">
            <a:avLst/>
          </a:prstGeom>
        </p:spPr>
        <p:txBody>
          <a:bodyPr vert="horz" lIns="91440" tIns="45720" rIns="91440" bIns="45720" rtlCol="0" anchor="ctr">
            <a:normAutofit fontScale="75000" lnSpcReduction="20000"/>
          </a:bodyPr>
          <a:lstStyle/>
          <a:p>
            <a:pPr algn="ctr">
              <a:spcBef>
                <a:spcPct val="0"/>
              </a:spcBef>
            </a:pPr>
            <a:r>
              <a:rPr lang="ru-RU" sz="4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Соло: Диплом Лауреата III степени</a:t>
            </a:r>
          </a:p>
          <a:p>
            <a:pPr algn="ctr">
              <a:spcBef>
                <a:spcPct val="0"/>
              </a:spcBef>
            </a:pPr>
            <a:endParaRPr lang="ru-RU" sz="4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endParaRPr>
          </a:p>
          <a:p>
            <a:pPr algn="ctr">
              <a:spcBef>
                <a:spcPct val="0"/>
              </a:spcBef>
            </a:pPr>
            <a:r>
              <a:rPr lang="ru-RU" sz="4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ВИА: Диплом Лауреата III степени</a:t>
            </a:r>
          </a:p>
          <a:p>
            <a:pPr algn="ctr">
              <a:spcBef>
                <a:spcPct val="0"/>
              </a:spcBef>
            </a:pPr>
            <a:r>
              <a:rPr lang="ru-RU" sz="4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 </a:t>
            </a:r>
          </a:p>
          <a:p>
            <a:pPr algn="ctr">
              <a:spcBef>
                <a:spcPct val="0"/>
              </a:spcBef>
            </a:pPr>
            <a:r>
              <a:rPr lang="ru-RU" sz="4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a typeface="+mj-ea"/>
                <a:cs typeface="+mj-cs"/>
              </a:rPr>
              <a:t>Хореография: Диплом III степени</a:t>
            </a:r>
            <a:endParaRPr kumimoji="0" lang="ru-RU" sz="4400" b="1" i="0" u="none" strike="noStrike" kern="1200" cap="none" spc="0" normalizeH="0" baseline="0" noProof="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j-lt"/>
              <a:ea typeface="+mj-ea"/>
              <a:cs typeface="+mj-cs"/>
            </a:endParaRPr>
          </a:p>
        </p:txBody>
      </p:sp>
    </p:spTree>
    <p:extLst>
      <p:ext uri="{BB962C8B-B14F-4D97-AF65-F5344CB8AC3E}">
        <p14:creationId xmlns:p14="http://schemas.microsoft.com/office/powerpoint/2010/main" val="4233433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467544" y="548680"/>
            <a:ext cx="8676456" cy="1584176"/>
          </a:xfrm>
        </p:spPr>
        <p:txBody>
          <a:bodyPr>
            <a:normAutofit/>
          </a:bodyPr>
          <a:lstStyle/>
          <a:p>
            <a:pPr marL="0" indent="0">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Областной конкурс «Хоровод ремесел» </a:t>
            </a:r>
            <a:r>
              <a:rPr lang="ru-RU"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п.Тальцы</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9458" name="Picture 2" descr="G:\отчет на думу\презентация\2017-08-23-1881021149.jpg"/>
          <p:cNvPicPr>
            <a:picLocks noGrp="1" noChangeAspect="1" noChangeArrowheads="1"/>
          </p:cNvPicPr>
          <p:nvPr>
            <p:ph sz="quarter" idx="13"/>
          </p:nvPr>
        </p:nvPicPr>
        <p:blipFill>
          <a:blip r:embed="rId3" cstate="print"/>
          <a:srcRect/>
          <a:stretch>
            <a:fillRect/>
          </a:stretch>
        </p:blipFill>
        <p:spPr bwMode="auto">
          <a:xfrm>
            <a:off x="683568" y="2143588"/>
            <a:ext cx="3383607" cy="4511476"/>
          </a:xfrm>
          <a:prstGeom prst="rect">
            <a:avLst/>
          </a:prstGeom>
          <a:ln>
            <a:noFill/>
          </a:ln>
          <a:effectLst>
            <a:softEdge rad="112500"/>
          </a:effectLst>
        </p:spPr>
      </p:pic>
      <p:pic>
        <p:nvPicPr>
          <p:cNvPr id="19459" name="Picture 3" descr="G:\отчет на думу\презентация\2017-08-23-341354578.jpg"/>
          <p:cNvPicPr>
            <a:picLocks noChangeAspect="1" noChangeArrowheads="1"/>
          </p:cNvPicPr>
          <p:nvPr/>
        </p:nvPicPr>
        <p:blipFill>
          <a:blip r:embed="rId4" cstate="print"/>
          <a:srcRect/>
          <a:stretch>
            <a:fillRect/>
          </a:stretch>
        </p:blipFill>
        <p:spPr bwMode="auto">
          <a:xfrm>
            <a:off x="4788024" y="2005423"/>
            <a:ext cx="3528392" cy="4852577"/>
          </a:xfrm>
          <a:prstGeom prst="rect">
            <a:avLst/>
          </a:prstGeom>
          <a:ln>
            <a:noFill/>
          </a:ln>
          <a:effectLst>
            <a:softEdge rad="112500"/>
          </a:effectLst>
        </p:spPr>
      </p:pic>
    </p:spTree>
    <p:extLst>
      <p:ext uri="{BB962C8B-B14F-4D97-AF65-F5344CB8AC3E}">
        <p14:creationId xmlns:p14="http://schemas.microsoft.com/office/powerpoint/2010/main" val="40684696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467544" y="548680"/>
            <a:ext cx="8676456" cy="1584176"/>
          </a:xfrm>
        </p:spPr>
        <p:txBody>
          <a:bodyPr>
            <a:normAutofit fontScale="90000"/>
          </a:bodyPr>
          <a:lstStyle/>
          <a:p>
            <a:pPr marL="0" indent="0">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IV Международный </a:t>
            </a:r>
            <a:r>
              <a:rPr lang="ru-RU"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онлайн</a:t>
            </a: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конкурс хореографического искусства «Вдохновение» г. Санкт – Петербург </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0482" name="Picture 2" descr="G:\отчет на думу\презентация\FruYu-fBrso.jpg"/>
          <p:cNvPicPr>
            <a:picLocks noGrp="1" noChangeAspect="1" noChangeArrowheads="1"/>
          </p:cNvPicPr>
          <p:nvPr>
            <p:ph sz="quarter" idx="13"/>
          </p:nvPr>
        </p:nvPicPr>
        <p:blipFill>
          <a:blip r:embed="rId3" cstate="print"/>
          <a:srcRect/>
          <a:stretch>
            <a:fillRect/>
          </a:stretch>
        </p:blipFill>
        <p:spPr bwMode="auto">
          <a:xfrm>
            <a:off x="779898" y="2492896"/>
            <a:ext cx="3191592" cy="4161904"/>
          </a:xfrm>
          <a:prstGeom prst="rect">
            <a:avLst/>
          </a:prstGeom>
          <a:ln>
            <a:noFill/>
          </a:ln>
          <a:effectLst>
            <a:softEdge rad="112500"/>
          </a:effectLst>
        </p:spPr>
      </p:pic>
      <p:pic>
        <p:nvPicPr>
          <p:cNvPr id="20484" name="Picture 4" descr="https://pp.userapi.com/c841639/v841639838/2e93b/7Hh5VqouLk0.jpg"/>
          <p:cNvPicPr>
            <a:picLocks noChangeAspect="1" noChangeArrowheads="1"/>
          </p:cNvPicPr>
          <p:nvPr/>
        </p:nvPicPr>
        <p:blipFill>
          <a:blip r:embed="rId4" cstate="print"/>
          <a:srcRect/>
          <a:stretch>
            <a:fillRect/>
          </a:stretch>
        </p:blipFill>
        <p:spPr bwMode="auto">
          <a:xfrm>
            <a:off x="4067944" y="2996952"/>
            <a:ext cx="4860032" cy="3356992"/>
          </a:xfrm>
          <a:prstGeom prst="rect">
            <a:avLst/>
          </a:prstGeom>
          <a:ln>
            <a:noFill/>
          </a:ln>
          <a:effectLst>
            <a:softEdge rad="112500"/>
          </a:effectLst>
        </p:spPr>
      </p:pic>
    </p:spTree>
    <p:extLst>
      <p:ext uri="{BB962C8B-B14F-4D97-AF65-F5344CB8AC3E}">
        <p14:creationId xmlns:p14="http://schemas.microsoft.com/office/powerpoint/2010/main" val="31254502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179512" y="548680"/>
            <a:ext cx="8964488" cy="1584176"/>
          </a:xfrm>
        </p:spPr>
        <p:txBody>
          <a:bodyPr>
            <a:normAutofit fontScale="90000"/>
          </a:bodyPr>
          <a:lstStyle/>
          <a:p>
            <a:pPr marL="0" indent="0">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Областной съезжий праздник </a:t>
            </a:r>
            <a:b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«Я горжусь, что родился в Сибири» г.Иркутск </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1506" name="Picture 2" descr="G:\отчет на думу\презентация\я горжусь что родился в сибири.jpg"/>
          <p:cNvPicPr>
            <a:picLocks noGrp="1" noChangeAspect="1" noChangeArrowheads="1"/>
          </p:cNvPicPr>
          <p:nvPr>
            <p:ph sz="quarter" idx="13"/>
          </p:nvPr>
        </p:nvPicPr>
        <p:blipFill>
          <a:blip r:embed="rId3" cstate="print"/>
          <a:stretch>
            <a:fillRect/>
          </a:stretch>
        </p:blipFill>
        <p:spPr bwMode="auto">
          <a:xfrm>
            <a:off x="2256516" y="2708920"/>
            <a:ext cx="4634483" cy="3475037"/>
          </a:xfrm>
          <a:prstGeom prst="rect">
            <a:avLst/>
          </a:prstGeom>
          <a:ln>
            <a:noFill/>
          </a:ln>
          <a:effectLst>
            <a:softEdge rad="112500"/>
          </a:effectLst>
        </p:spPr>
      </p:pic>
    </p:spTree>
    <p:extLst>
      <p:ext uri="{BB962C8B-B14F-4D97-AF65-F5344CB8AC3E}">
        <p14:creationId xmlns:p14="http://schemas.microsoft.com/office/powerpoint/2010/main" val="4031842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0" y="548680"/>
            <a:ext cx="9144000" cy="1368152"/>
          </a:xfrm>
        </p:spPr>
        <p:txBody>
          <a:bodyPr>
            <a:normAutofit fontScale="90000"/>
          </a:bodyPr>
          <a:lstStyle/>
          <a:p>
            <a:pPr marL="0" indent="0">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Областная выставка </a:t>
            </a:r>
            <a:b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«Игрушка рождённая сердцем»</a:t>
            </a:r>
            <a:b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с.Самара       (</a:t>
            </a:r>
            <a:r>
              <a:rPr lang="en-US"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II </a:t>
            </a: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место) </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2530" name="Picture 2" descr="G:\отчет на думу\презентация\2017-11-14-1402655394.JPG"/>
          <p:cNvPicPr>
            <a:picLocks noGrp="1" noChangeAspect="1" noChangeArrowheads="1"/>
          </p:cNvPicPr>
          <p:nvPr>
            <p:ph sz="quarter" idx="13"/>
          </p:nvPr>
        </p:nvPicPr>
        <p:blipFill>
          <a:blip r:embed="rId3" cstate="print"/>
          <a:stretch>
            <a:fillRect/>
          </a:stretch>
        </p:blipFill>
        <p:spPr bwMode="auto">
          <a:xfrm>
            <a:off x="2699792" y="2708920"/>
            <a:ext cx="4634483" cy="3475037"/>
          </a:xfrm>
          <a:prstGeom prst="rect">
            <a:avLst/>
          </a:prstGeom>
          <a:ln>
            <a:noFill/>
          </a:ln>
          <a:effectLst>
            <a:softEdge rad="112500"/>
          </a:effectLst>
        </p:spPr>
      </p:pic>
    </p:spTree>
    <p:extLst>
      <p:ext uri="{BB962C8B-B14F-4D97-AF65-F5344CB8AC3E}">
        <p14:creationId xmlns:p14="http://schemas.microsoft.com/office/powerpoint/2010/main" val="14158857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0" y="4509120"/>
            <a:ext cx="9144000" cy="1944216"/>
          </a:xfrm>
        </p:spPr>
        <p:txBody>
          <a:bodyPr>
            <a:normAutofit/>
          </a:bodyPr>
          <a:lstStyle/>
          <a:p>
            <a:pPr marL="0" indent="0" algn="ctr">
              <a:buNone/>
            </a:pPr>
            <a:r>
              <a:rPr lang="ru-RU" sz="2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 2017г. </a:t>
            </a:r>
            <a:r>
              <a:rPr lang="ru-RU" sz="2400"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Сабирова</a:t>
            </a:r>
            <a:r>
              <a:rPr lang="ru-RU" sz="2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Зульфия</a:t>
            </a:r>
            <a:r>
              <a:rPr lang="ru-RU" sz="2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400" b="1" dirty="0" err="1"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Рафиловна</a:t>
            </a:r>
            <a:r>
              <a:rPr lang="ru-RU" sz="24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награждена премий губернатора Иркутской области в номинации «Произведения декоративно-прикладного и сценографического искусства» за создание авторской коллекции джутовых кукол «Крестьянских кукол хоровод»</a:t>
            </a:r>
          </a:p>
        </p:txBody>
      </p:sp>
      <p:pic>
        <p:nvPicPr>
          <p:cNvPr id="23554" name="Picture 2" descr="G:\отчет на думу\презентация\2017-12-21-406547673.jpg"/>
          <p:cNvPicPr>
            <a:picLocks noGrp="1" noChangeAspect="1" noChangeArrowheads="1"/>
          </p:cNvPicPr>
          <p:nvPr>
            <p:ph sz="quarter" idx="13"/>
          </p:nvPr>
        </p:nvPicPr>
        <p:blipFill>
          <a:blip r:embed="rId3" cstate="print"/>
          <a:srcRect t="7603" b="11751"/>
          <a:stretch>
            <a:fillRect/>
          </a:stretch>
        </p:blipFill>
        <p:spPr bwMode="auto">
          <a:xfrm>
            <a:off x="755576" y="188640"/>
            <a:ext cx="3096344" cy="4439259"/>
          </a:xfrm>
          <a:prstGeom prst="rect">
            <a:avLst/>
          </a:prstGeom>
          <a:ln>
            <a:noFill/>
          </a:ln>
          <a:effectLst>
            <a:softEdge rad="112500"/>
          </a:effectLst>
        </p:spPr>
      </p:pic>
      <p:pic>
        <p:nvPicPr>
          <p:cNvPr id="23555" name="Picture 3" descr="G:\отчет на думу\презентация\2017-12-21-1388093169.jpg"/>
          <p:cNvPicPr>
            <a:picLocks noChangeAspect="1" noChangeArrowheads="1"/>
          </p:cNvPicPr>
          <p:nvPr/>
        </p:nvPicPr>
        <p:blipFill>
          <a:blip r:embed="rId4" cstate="print"/>
          <a:srcRect t="21588" b="37635"/>
          <a:stretch>
            <a:fillRect/>
          </a:stretch>
        </p:blipFill>
        <p:spPr bwMode="auto">
          <a:xfrm>
            <a:off x="4211960" y="980728"/>
            <a:ext cx="4569257" cy="3312368"/>
          </a:xfrm>
          <a:prstGeom prst="rect">
            <a:avLst/>
          </a:prstGeom>
          <a:ln>
            <a:noFill/>
          </a:ln>
          <a:effectLst>
            <a:softEdge rad="112500"/>
          </a:effectLst>
        </p:spPr>
      </p:pic>
    </p:spTree>
    <p:extLst>
      <p:ext uri="{BB962C8B-B14F-4D97-AF65-F5344CB8AC3E}">
        <p14:creationId xmlns:p14="http://schemas.microsoft.com/office/powerpoint/2010/main" val="220037200"/>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900igr.net/datai/tekhnologija/Iz-bumagi-dlja-detej/0002-005-Korotkikh-Dasha-6-let-TSvetuschie-maki.jpg"/>
          <p:cNvPicPr>
            <a:picLocks noChangeAspect="1" noChangeArrowheads="1"/>
          </p:cNvPicPr>
          <p:nvPr/>
        </p:nvPicPr>
        <p:blipFill>
          <a:blip r:embed="rId2" cstate="print"/>
          <a:srcRect/>
          <a:stretch>
            <a:fillRect/>
          </a:stretch>
        </p:blipFill>
        <p:spPr bwMode="auto">
          <a:xfrm>
            <a:off x="0" y="0"/>
            <a:ext cx="9147517" cy="6858000"/>
          </a:xfrm>
          <a:prstGeom prst="rect">
            <a:avLst/>
          </a:prstGeom>
          <a:noFill/>
        </p:spPr>
      </p:pic>
      <p:sp>
        <p:nvSpPr>
          <p:cNvPr id="5" name="Заголовок 4"/>
          <p:cNvSpPr>
            <a:spLocks noGrp="1"/>
          </p:cNvSpPr>
          <p:nvPr>
            <p:ph type="title"/>
          </p:nvPr>
        </p:nvSpPr>
        <p:spPr>
          <a:xfrm>
            <a:off x="0" y="548680"/>
            <a:ext cx="9144000" cy="1368152"/>
          </a:xfrm>
        </p:spPr>
        <p:txBody>
          <a:bodyPr>
            <a:normAutofit fontScale="90000"/>
          </a:bodyPr>
          <a:lstStyle/>
          <a:p>
            <a:pPr marL="0" indent="0" algn="ctr">
              <a:buNone/>
            </a:pPr>
            <a:r>
              <a:rPr lang="ru-RU"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Сравнительная таблица контрольных показателей</a:t>
            </a:r>
            <a:endParaRPr lang="ru-RU"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Таблица 5"/>
          <p:cNvGraphicFramePr>
            <a:graphicFrameLocks noGrp="1"/>
          </p:cNvGraphicFramePr>
          <p:nvPr/>
        </p:nvGraphicFramePr>
        <p:xfrm>
          <a:off x="827584" y="1916832"/>
          <a:ext cx="7416825" cy="4275978"/>
        </p:xfrm>
        <a:graphic>
          <a:graphicData uri="http://schemas.openxmlformats.org/drawingml/2006/table">
            <a:tbl>
              <a:tblPr/>
              <a:tblGrid>
                <a:gridCol w="4538374"/>
                <a:gridCol w="910179"/>
                <a:gridCol w="910179"/>
                <a:gridCol w="1058093"/>
              </a:tblGrid>
              <a:tr h="658181">
                <a:tc>
                  <a:txBody>
                    <a:bodyPr/>
                    <a:lstStyle/>
                    <a:p>
                      <a:pPr marL="457200" algn="ctr">
                        <a:lnSpc>
                          <a:spcPct val="115000"/>
                        </a:lnSpc>
                        <a:spcAft>
                          <a:spcPts val="0"/>
                        </a:spcAft>
                        <a:tabLst>
                          <a:tab pos="540385" algn="l"/>
                        </a:tabLst>
                      </a:pPr>
                      <a:r>
                        <a:rPr lang="ru-RU" sz="1200" b="1" dirty="0">
                          <a:latin typeface="Times New Roman"/>
                          <a:ea typeface="Calibri"/>
                          <a:cs typeface="Times New Roman"/>
                        </a:rPr>
                        <a:t>Показатели</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b="1">
                          <a:latin typeface="Times New Roman"/>
                          <a:ea typeface="Calibri"/>
                          <a:cs typeface="Times New Roman"/>
                        </a:rPr>
                        <a:t>2016 г.</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b="1">
                          <a:latin typeface="Times New Roman"/>
                          <a:ea typeface="Calibri"/>
                          <a:cs typeface="Times New Roman"/>
                        </a:rPr>
                        <a:t>2017г.</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b="1">
                          <a:latin typeface="Times New Roman"/>
                          <a:ea typeface="Calibri"/>
                          <a:cs typeface="Times New Roman"/>
                        </a:rPr>
                        <a:t>+, - к 2016 г.</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28575" cap="flat" cmpd="sng" algn="ctr">
                      <a:solidFill>
                        <a:srgbClr val="F79646"/>
                      </a:solidFill>
                      <a:prstDash val="solid"/>
                      <a:round/>
                      <a:headEnd type="none" w="med" len="med"/>
                      <a:tailEnd type="none" w="med" len="med"/>
                    </a:lnB>
                  </a:tcPr>
                </a:tc>
              </a:tr>
              <a:tr h="278650">
                <a:tc>
                  <a:txBody>
                    <a:bodyPr/>
                    <a:lstStyle/>
                    <a:p>
                      <a:pPr marL="457200" algn="ctr">
                        <a:lnSpc>
                          <a:spcPct val="115000"/>
                        </a:lnSpc>
                        <a:spcAft>
                          <a:spcPts val="0"/>
                        </a:spcAft>
                        <a:tabLst>
                          <a:tab pos="540385" algn="l"/>
                        </a:tabLst>
                      </a:pPr>
                      <a:r>
                        <a:rPr lang="ru-RU" sz="1200" b="1" dirty="0">
                          <a:latin typeface="Times New Roman"/>
                          <a:ea typeface="Calibri"/>
                          <a:cs typeface="Times New Roman"/>
                        </a:rPr>
                        <a:t>число культурно-массовых мероприятий, всего (ед.)</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235</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238</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+3</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28575"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185388">
                <a:tc>
                  <a:txBody>
                    <a:bodyPr/>
                    <a:lstStyle/>
                    <a:p>
                      <a:pPr marL="457200">
                        <a:lnSpc>
                          <a:spcPct val="115000"/>
                        </a:lnSpc>
                        <a:spcAft>
                          <a:spcPts val="0"/>
                        </a:spcAft>
                        <a:tabLst>
                          <a:tab pos="540385" algn="l"/>
                        </a:tabLst>
                      </a:pPr>
                      <a:r>
                        <a:rPr lang="ru-RU" sz="1200" b="1">
                          <a:latin typeface="Times New Roman"/>
                          <a:ea typeface="Calibri"/>
                          <a:cs typeface="Times New Roman"/>
                        </a:rPr>
                        <a:t>в т. ч. для детей до 14 лет (чел.)</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53</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51</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-2</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185388">
                <a:tc>
                  <a:txBody>
                    <a:bodyPr/>
                    <a:lstStyle/>
                    <a:p>
                      <a:pPr marL="457200">
                        <a:lnSpc>
                          <a:spcPct val="115000"/>
                        </a:lnSpc>
                        <a:spcAft>
                          <a:spcPts val="0"/>
                        </a:spcAft>
                        <a:tabLst>
                          <a:tab pos="540385" algn="l"/>
                        </a:tabLst>
                      </a:pPr>
                      <a:r>
                        <a:rPr lang="ru-RU" sz="1200" b="1" dirty="0">
                          <a:latin typeface="Times New Roman"/>
                          <a:ea typeface="Calibri"/>
                          <a:cs typeface="Times New Roman"/>
                        </a:rPr>
                        <a:t>в т. ч. для молодежи (от 15 до 24 лет) (чел.)</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49</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64</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+15</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468415">
                <a:tc>
                  <a:txBody>
                    <a:bodyPr/>
                    <a:lstStyle/>
                    <a:p>
                      <a:pPr marL="457200" algn="ctr">
                        <a:lnSpc>
                          <a:spcPct val="115000"/>
                        </a:lnSpc>
                        <a:spcAft>
                          <a:spcPts val="0"/>
                        </a:spcAft>
                        <a:tabLst>
                          <a:tab pos="540385" algn="l"/>
                        </a:tabLst>
                      </a:pPr>
                      <a:r>
                        <a:rPr lang="ru-RU" sz="1200" b="1">
                          <a:latin typeface="Times New Roman"/>
                          <a:ea typeface="Calibri"/>
                          <a:cs typeface="Times New Roman"/>
                        </a:rPr>
                        <a:t>число посещений культурно-массовых мероприятий, всего (чел.)*</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39334</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34649</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-4685</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278650">
                <a:tc>
                  <a:txBody>
                    <a:bodyPr/>
                    <a:lstStyle/>
                    <a:p>
                      <a:pPr marL="457200">
                        <a:lnSpc>
                          <a:spcPct val="115000"/>
                        </a:lnSpc>
                        <a:spcAft>
                          <a:spcPts val="0"/>
                        </a:spcAft>
                        <a:tabLst>
                          <a:tab pos="540385" algn="l"/>
                        </a:tabLst>
                      </a:pPr>
                      <a:r>
                        <a:rPr lang="ru-RU" sz="1200" b="1">
                          <a:latin typeface="Times New Roman"/>
                          <a:ea typeface="Calibri"/>
                          <a:cs typeface="Times New Roman"/>
                        </a:rPr>
                        <a:t>в т.ч детьми до 14 лет (чел.)</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200">
                          <a:latin typeface="Times New Roman"/>
                          <a:ea typeface="Times New Roman"/>
                          <a:cs typeface="Times New Roman"/>
                        </a:rPr>
                        <a:t>7492</a:t>
                      </a:r>
                      <a:endParaRPr lang="ru-RU" sz="1200">
                        <a:latin typeface="Calibri"/>
                        <a:ea typeface="Times New Roman"/>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algn="ctr">
                        <a:lnSpc>
                          <a:spcPct val="115000"/>
                        </a:lnSpc>
                        <a:spcAft>
                          <a:spcPts val="0"/>
                        </a:spcAft>
                      </a:pPr>
                      <a:r>
                        <a:rPr lang="ru-RU" sz="1200" dirty="0">
                          <a:latin typeface="Times New Roman"/>
                          <a:ea typeface="Times New Roman"/>
                          <a:cs typeface="Times New Roman"/>
                        </a:rPr>
                        <a:t>7340</a:t>
                      </a:r>
                      <a:endParaRPr lang="ru-RU" sz="1200" dirty="0">
                        <a:latin typeface="Calibri"/>
                        <a:ea typeface="Times New Roman"/>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-152</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278650">
                <a:tc>
                  <a:txBody>
                    <a:bodyPr/>
                    <a:lstStyle/>
                    <a:p>
                      <a:pPr marL="457200">
                        <a:lnSpc>
                          <a:spcPct val="115000"/>
                        </a:lnSpc>
                        <a:spcAft>
                          <a:spcPts val="0"/>
                        </a:spcAft>
                        <a:tabLst>
                          <a:tab pos="540385" algn="l"/>
                        </a:tabLst>
                      </a:pPr>
                      <a:r>
                        <a:rPr lang="ru-RU" sz="1200" b="1" dirty="0">
                          <a:latin typeface="Times New Roman"/>
                          <a:ea typeface="Calibri"/>
                          <a:cs typeface="Times New Roman"/>
                        </a:rPr>
                        <a:t>в </a:t>
                      </a:r>
                      <a:r>
                        <a:rPr lang="ru-RU" sz="1200" b="1" dirty="0" err="1">
                          <a:latin typeface="Times New Roman"/>
                          <a:ea typeface="Calibri"/>
                          <a:cs typeface="Times New Roman"/>
                        </a:rPr>
                        <a:t>т.ч</a:t>
                      </a:r>
                      <a:r>
                        <a:rPr lang="ru-RU" sz="1200" b="1" dirty="0">
                          <a:latin typeface="Times New Roman"/>
                          <a:ea typeface="Calibri"/>
                          <a:cs typeface="Times New Roman"/>
                        </a:rPr>
                        <a:t>. молодежью (от 15-24 лет) (чел.)</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ru-RU" sz="1200">
                          <a:latin typeface="Times New Roman"/>
                          <a:ea typeface="Times New Roman"/>
                          <a:cs typeface="Times New Roman"/>
                        </a:rPr>
                        <a:t>6887 </a:t>
                      </a:r>
                      <a:endParaRPr lang="ru-RU" sz="1200">
                        <a:latin typeface="Calibri"/>
                        <a:ea typeface="Times New Roman"/>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algn="ctr">
                        <a:lnSpc>
                          <a:spcPct val="115000"/>
                        </a:lnSpc>
                        <a:spcAft>
                          <a:spcPts val="0"/>
                        </a:spcAft>
                      </a:pPr>
                      <a:r>
                        <a:rPr lang="ru-RU" sz="1200" dirty="0">
                          <a:latin typeface="Times New Roman"/>
                          <a:ea typeface="Times New Roman"/>
                          <a:cs typeface="Times New Roman"/>
                        </a:rPr>
                        <a:t>8546</a:t>
                      </a:r>
                      <a:endParaRPr lang="ru-RU" sz="1200" dirty="0">
                        <a:latin typeface="Calibri"/>
                        <a:ea typeface="Times New Roman"/>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+1659</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185388">
                <a:tc>
                  <a:txBody>
                    <a:bodyPr/>
                    <a:lstStyle/>
                    <a:p>
                      <a:pPr marL="457200" algn="ctr">
                        <a:lnSpc>
                          <a:spcPct val="115000"/>
                        </a:lnSpc>
                        <a:spcAft>
                          <a:spcPts val="0"/>
                        </a:spcAft>
                        <a:tabLst>
                          <a:tab pos="540385" algn="l"/>
                        </a:tabLst>
                      </a:pPr>
                      <a:r>
                        <a:rPr lang="ru-RU" sz="1200" b="1">
                          <a:latin typeface="Times New Roman"/>
                          <a:ea typeface="Calibri"/>
                          <a:cs typeface="Times New Roman"/>
                        </a:rPr>
                        <a:t>число культурно-досуговых формирований, всего (ед.)</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6</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7</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+1</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185388">
                <a:tc>
                  <a:txBody>
                    <a:bodyPr/>
                    <a:lstStyle/>
                    <a:p>
                      <a:pPr marL="457200">
                        <a:lnSpc>
                          <a:spcPct val="115000"/>
                        </a:lnSpc>
                        <a:spcAft>
                          <a:spcPts val="0"/>
                        </a:spcAft>
                        <a:tabLst>
                          <a:tab pos="540385" algn="l"/>
                        </a:tabLst>
                      </a:pPr>
                      <a:r>
                        <a:rPr lang="ru-RU" sz="1200" b="1">
                          <a:latin typeface="Times New Roman"/>
                          <a:ea typeface="Calibri"/>
                          <a:cs typeface="Times New Roman"/>
                        </a:rPr>
                        <a:t>в т. ч. для детей до 14 лет (ед.)</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4</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4</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185388">
                <a:tc>
                  <a:txBody>
                    <a:bodyPr/>
                    <a:lstStyle/>
                    <a:p>
                      <a:pPr marL="457200">
                        <a:lnSpc>
                          <a:spcPct val="115000"/>
                        </a:lnSpc>
                        <a:spcAft>
                          <a:spcPts val="0"/>
                        </a:spcAft>
                        <a:tabLst>
                          <a:tab pos="540385" algn="l"/>
                        </a:tabLst>
                      </a:pPr>
                      <a:r>
                        <a:rPr lang="ru-RU" sz="1200" b="1">
                          <a:latin typeface="Times New Roman"/>
                          <a:ea typeface="Calibri"/>
                          <a:cs typeface="Times New Roman"/>
                        </a:rPr>
                        <a:t>в т. ч. для молодежи (от 15 до 24 лет) (ед.)</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2</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3</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=1</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185388">
                <a:tc>
                  <a:txBody>
                    <a:bodyPr/>
                    <a:lstStyle/>
                    <a:p>
                      <a:pPr marL="457200" algn="ctr">
                        <a:lnSpc>
                          <a:spcPct val="115000"/>
                        </a:lnSpc>
                        <a:spcAft>
                          <a:spcPts val="0"/>
                        </a:spcAft>
                        <a:tabLst>
                          <a:tab pos="540385" algn="l"/>
                        </a:tabLst>
                      </a:pPr>
                      <a:r>
                        <a:rPr lang="ru-RU" sz="1200" b="1">
                          <a:latin typeface="Times New Roman"/>
                          <a:ea typeface="Calibri"/>
                          <a:cs typeface="Times New Roman"/>
                        </a:rPr>
                        <a:t>число участников культурно-досуговых формирований, всего (чел.)</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71</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74</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+3</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185388">
                <a:tc>
                  <a:txBody>
                    <a:bodyPr/>
                    <a:lstStyle/>
                    <a:p>
                      <a:pPr marL="457200">
                        <a:lnSpc>
                          <a:spcPct val="115000"/>
                        </a:lnSpc>
                        <a:spcAft>
                          <a:spcPts val="0"/>
                        </a:spcAft>
                        <a:tabLst>
                          <a:tab pos="540385" algn="l"/>
                        </a:tabLst>
                      </a:pPr>
                      <a:r>
                        <a:rPr lang="ru-RU" sz="1200" b="1">
                          <a:latin typeface="Times New Roman"/>
                          <a:ea typeface="Calibri"/>
                          <a:cs typeface="Times New Roman"/>
                        </a:rPr>
                        <a:t>в т. ч. детей до 14 лет (чел.)</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42</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47</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+5</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185388">
                <a:tc>
                  <a:txBody>
                    <a:bodyPr/>
                    <a:lstStyle/>
                    <a:p>
                      <a:pPr marL="457200">
                        <a:lnSpc>
                          <a:spcPct val="115000"/>
                        </a:lnSpc>
                        <a:spcAft>
                          <a:spcPts val="0"/>
                        </a:spcAft>
                        <a:tabLst>
                          <a:tab pos="540385" algn="l"/>
                        </a:tabLst>
                      </a:pPr>
                      <a:r>
                        <a:rPr lang="ru-RU" sz="1200" b="1">
                          <a:latin typeface="Times New Roman"/>
                          <a:ea typeface="Calibri"/>
                          <a:cs typeface="Times New Roman"/>
                        </a:rPr>
                        <a:t>в т. ч. молодежи (от 15 до 24 лет (чел.)</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12</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en-US" sz="1200" dirty="0">
                          <a:latin typeface="Times New Roman"/>
                          <a:ea typeface="Calibri"/>
                          <a:cs typeface="Times New Roman"/>
                        </a:rPr>
                        <a:t>11</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-1</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r h="185388">
                <a:tc>
                  <a:txBody>
                    <a:bodyPr/>
                    <a:lstStyle/>
                    <a:p>
                      <a:pPr marL="457200" algn="ctr">
                        <a:lnSpc>
                          <a:spcPct val="115000"/>
                        </a:lnSpc>
                        <a:spcAft>
                          <a:spcPts val="0"/>
                        </a:spcAft>
                        <a:tabLst>
                          <a:tab pos="540385" algn="l"/>
                        </a:tabLst>
                      </a:pPr>
                      <a:r>
                        <a:rPr lang="ru-RU" sz="1200" b="1">
                          <a:latin typeface="Times New Roman"/>
                          <a:ea typeface="Calibri"/>
                          <a:cs typeface="Times New Roman"/>
                        </a:rPr>
                        <a:t>число коллективов, имеющих звание «Народный» (ед.)</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1</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solidFill>
                      <a:srgbClr val="FDE4D0"/>
                    </a:solidFill>
                  </a:tcPr>
                </a:tc>
              </a:tr>
              <a:tr h="185388">
                <a:tc>
                  <a:txBody>
                    <a:bodyPr/>
                    <a:lstStyle/>
                    <a:p>
                      <a:pPr marL="457200" algn="ctr">
                        <a:lnSpc>
                          <a:spcPct val="115000"/>
                        </a:lnSpc>
                        <a:spcAft>
                          <a:spcPts val="0"/>
                        </a:spcAft>
                        <a:tabLst>
                          <a:tab pos="540385" algn="l"/>
                        </a:tabLst>
                      </a:pPr>
                      <a:r>
                        <a:rPr lang="ru-RU" sz="1200" b="1">
                          <a:latin typeface="Times New Roman"/>
                          <a:ea typeface="Calibri"/>
                          <a:cs typeface="Times New Roman"/>
                        </a:rPr>
                        <a:t>число коллективов, имеющих звание «Образцовый»(ед.)</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a:latin typeface="Times New Roman"/>
                          <a:ea typeface="Calibri"/>
                          <a:cs typeface="Times New Roman"/>
                        </a:rPr>
                        <a:t>-</a:t>
                      </a:r>
                      <a:endParaRPr lang="ru-RU" sz="120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c>
                  <a:txBody>
                    <a:bodyPr/>
                    <a:lstStyle/>
                    <a:p>
                      <a:pPr marL="457200" algn="ctr">
                        <a:lnSpc>
                          <a:spcPct val="115000"/>
                        </a:lnSpc>
                        <a:spcAft>
                          <a:spcPts val="0"/>
                        </a:spcAft>
                        <a:tabLst>
                          <a:tab pos="540385" algn="l"/>
                        </a:tabLst>
                      </a:pPr>
                      <a:r>
                        <a:rPr lang="ru-RU" sz="1200" dirty="0">
                          <a:latin typeface="Times New Roman"/>
                          <a:ea typeface="Calibri"/>
                          <a:cs typeface="Times New Roman"/>
                        </a:rPr>
                        <a:t>-</a:t>
                      </a:r>
                      <a:endParaRPr lang="ru-RU" sz="1200" dirty="0">
                        <a:latin typeface="Calibri"/>
                        <a:ea typeface="Calibri"/>
                        <a:cs typeface="Times New Roman"/>
                      </a:endParaRPr>
                    </a:p>
                  </a:txBody>
                  <a:tcPr marL="55410" marR="55410" marT="0" marB="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77909230"/>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0"/>
            <a:ext cx="8106104" cy="836712"/>
          </a:xfrm>
        </p:spPr>
        <p:txBody>
          <a:bodyPr>
            <a:normAutofit/>
          </a:bodyPr>
          <a:lstStyle/>
          <a:p>
            <a:pPr marL="0" indent="0">
              <a:buNone/>
            </a:pPr>
            <a:r>
              <a:rPr lang="ru-RU" sz="3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Занятость населения Заларинского МО</a:t>
            </a:r>
            <a:endParaRPr lang="ru-RU" sz="32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graphicFrame>
        <p:nvGraphicFramePr>
          <p:cNvPr id="9" name="Объект 5"/>
          <p:cNvGraphicFramePr>
            <a:graphicFrameLocks noGrp="1"/>
          </p:cNvGraphicFramePr>
          <p:nvPr>
            <p:ph sz="quarter" idx="13"/>
            <p:extLst>
              <p:ext uri="{D42A27DB-BD31-4B8C-83A1-F6EECF244321}">
                <p14:modId xmlns:p14="http://schemas.microsoft.com/office/powerpoint/2010/main" val="3287369212"/>
              </p:ext>
            </p:extLst>
          </p:nvPr>
        </p:nvGraphicFramePr>
        <p:xfrm>
          <a:off x="251520" y="836613"/>
          <a:ext cx="4841180" cy="5688012"/>
        </p:xfrm>
        <a:graphic>
          <a:graphicData uri="http://schemas.openxmlformats.org/drawingml/2006/chart">
            <c:chart xmlns:c="http://schemas.openxmlformats.org/drawingml/2006/chart" xmlns:r="http://schemas.openxmlformats.org/officeDocument/2006/relationships" r:id="rId2"/>
          </a:graphicData>
        </a:graphic>
      </p:graphicFrame>
      <p:sp>
        <p:nvSpPr>
          <p:cNvPr id="8" name="Объект 7"/>
          <p:cNvSpPr>
            <a:spLocks noGrp="1"/>
          </p:cNvSpPr>
          <p:nvPr>
            <p:ph sz="quarter" idx="14"/>
          </p:nvPr>
        </p:nvSpPr>
        <p:spPr>
          <a:xfrm>
            <a:off x="5276088" y="548680"/>
            <a:ext cx="3657600" cy="5688632"/>
          </a:xfrm>
        </p:spPr>
        <p:txBody>
          <a:bodyPr>
            <a:noAutofit/>
          </a:bodyPr>
          <a:lstStyle/>
          <a:p>
            <a:pPr marL="45720" indent="0">
              <a:buNone/>
            </a:pPr>
            <a:r>
              <a:rPr lang="ru-RU" sz="2000" dirty="0" smtClean="0"/>
              <a:t>Численность трудоспособного населения составляет 4605 человек. Численность работающих в 2017 году составила 2637 человек и  с каждым годом уменьшается в среднем  на 23 человека, в связи  таким фактором, как скрытая безработица. ИП и Предприятия по переработке леса неохотно трудоустраивают своих работников, что скажется на их пенсионном обеспечении в дальнейшем.</a:t>
            </a:r>
            <a:endParaRPr lang="ru-RU" sz="2000" dirty="0"/>
          </a:p>
        </p:txBody>
      </p:sp>
    </p:spTree>
    <p:extLst>
      <p:ext uri="{BB962C8B-B14F-4D97-AF65-F5344CB8AC3E}">
        <p14:creationId xmlns:p14="http://schemas.microsoft.com/office/powerpoint/2010/main" val="22708795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754176" cy="692696"/>
          </a:xfrm>
        </p:spPr>
        <p:txBody>
          <a:bodyPr/>
          <a:lstStyle/>
          <a:p>
            <a:pPr marL="0" indent="0" algn="ctr">
              <a:buNone/>
            </a:pPr>
            <a:r>
              <a:rPr lang="ru-RU" sz="32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Социально-экономическое партнерство</a:t>
            </a:r>
            <a:endParaRPr lang="ru-RU" sz="32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251520" y="620688"/>
            <a:ext cx="8707761" cy="6408712"/>
          </a:xfrm>
        </p:spPr>
        <p:txBody>
          <a:bodyPr>
            <a:normAutofit fontScale="92500" lnSpcReduction="20000"/>
          </a:bodyPr>
          <a:lstStyle/>
          <a:p>
            <a:pPr marL="45720" indent="0">
              <a:buNone/>
            </a:pPr>
            <a:r>
              <a:rPr lang="ru-RU" dirty="0" smtClean="0">
                <a:solidFill>
                  <a:schemeClr val="tx1"/>
                </a:solidFill>
                <a:latin typeface="Times New Roman" panose="02020603050405020304" pitchFamily="18" charset="0"/>
                <a:cs typeface="Times New Roman" panose="02020603050405020304" pitchFamily="18" charset="0"/>
              </a:rPr>
              <a:t>Хочется </a:t>
            </a:r>
            <a:r>
              <a:rPr lang="ru-RU" dirty="0">
                <a:solidFill>
                  <a:schemeClr val="tx1"/>
                </a:solidFill>
                <a:latin typeface="Times New Roman" panose="02020603050405020304" pitchFamily="18" charset="0"/>
                <a:cs typeface="Times New Roman" panose="02020603050405020304" pitchFamily="18" charset="0"/>
              </a:rPr>
              <a:t>о</a:t>
            </a:r>
            <a:r>
              <a:rPr lang="ru-RU" dirty="0" smtClean="0">
                <a:solidFill>
                  <a:schemeClr val="tx1"/>
                </a:solidFill>
                <a:latin typeface="Times New Roman" panose="02020603050405020304" pitchFamily="18" charset="0"/>
                <a:cs typeface="Times New Roman" panose="02020603050405020304" pitchFamily="18" charset="0"/>
              </a:rPr>
              <a:t>тметить неравнодушных граждан и руководителей предприятий, которые оказали в 2017 году помощь в проведении различных мероприятий и работ по благоустройству нашего поселка. Общая сумма безвозмездных поступлений составила в сумме 7358,5 тысяч рублей:</a:t>
            </a:r>
          </a:p>
          <a:p>
            <a:pPr>
              <a:buFont typeface="Wingdings" pitchFamily="2" charset="2"/>
              <a:buChar char="ü"/>
            </a:pP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ООО </a:t>
            </a:r>
            <a:r>
              <a:rPr lang="ru-RU" dirty="0" smtClean="0">
                <a:solidFill>
                  <a:schemeClr val="tx1"/>
                </a:solidFill>
                <a:latin typeface="Times New Roman" panose="02020603050405020304" pitchFamily="18" charset="0"/>
                <a:cs typeface="Times New Roman" panose="02020603050405020304" pitchFamily="18" charset="0"/>
              </a:rPr>
              <a:t>«Строй-Лидер» </a:t>
            </a:r>
            <a:r>
              <a:rPr lang="ru-RU" dirty="0">
                <a:solidFill>
                  <a:schemeClr val="tx1"/>
                </a:solidFill>
                <a:latin typeface="Times New Roman" panose="02020603050405020304" pitchFamily="18" charset="0"/>
                <a:cs typeface="Times New Roman" panose="02020603050405020304" pitchFamily="18" charset="0"/>
              </a:rPr>
              <a:t>Ген. директор </a:t>
            </a:r>
            <a:r>
              <a:rPr lang="ru-RU" dirty="0" smtClean="0">
                <a:solidFill>
                  <a:schemeClr val="tx1"/>
                </a:solidFill>
                <a:latin typeface="Times New Roman" panose="02020603050405020304" pitchFamily="18" charset="0"/>
                <a:cs typeface="Times New Roman" panose="02020603050405020304" pitchFamily="18" charset="0"/>
              </a:rPr>
              <a:t>И.И. </a:t>
            </a:r>
            <a:r>
              <a:rPr lang="ru-RU" dirty="0" err="1" smtClean="0">
                <a:solidFill>
                  <a:schemeClr val="tx1"/>
                </a:solidFill>
                <a:latin typeface="Times New Roman" panose="02020603050405020304" pitchFamily="18" charset="0"/>
                <a:cs typeface="Times New Roman" panose="02020603050405020304" pitchFamily="18" charset="0"/>
              </a:rPr>
              <a:t>Кузменков</a:t>
            </a:r>
            <a:endParaRPr lang="ru-RU" dirty="0" smtClean="0">
              <a:solidFill>
                <a:schemeClr val="tx1"/>
              </a:solidFill>
              <a:latin typeface="Times New Roman" panose="02020603050405020304" pitchFamily="18" charset="0"/>
              <a:cs typeface="Times New Roman" panose="02020603050405020304" pitchFamily="18" charset="0"/>
            </a:endParaRPr>
          </a:p>
          <a:p>
            <a:pPr>
              <a:buFont typeface="Wingdings" pitchFamily="2" charset="2"/>
              <a:buChar char="ü"/>
            </a:pPr>
            <a:r>
              <a:rPr lang="ru-RU" dirty="0" smtClean="0">
                <a:solidFill>
                  <a:schemeClr val="tx1"/>
                </a:solidFill>
                <a:latin typeface="Times New Roman" panose="02020603050405020304" pitchFamily="18" charset="0"/>
                <a:cs typeface="Times New Roman" panose="02020603050405020304" pitchFamily="18" charset="0"/>
              </a:rPr>
              <a:t>  ООО «</a:t>
            </a:r>
            <a:r>
              <a:rPr lang="ru-RU" dirty="0" err="1" smtClean="0">
                <a:solidFill>
                  <a:schemeClr val="tx1"/>
                </a:solidFill>
                <a:latin typeface="Times New Roman" panose="02020603050405020304" pitchFamily="18" charset="0"/>
                <a:cs typeface="Times New Roman" panose="02020603050405020304" pitchFamily="18" charset="0"/>
              </a:rPr>
              <a:t>ГосСтрой</a:t>
            </a:r>
            <a:r>
              <a:rPr lang="ru-RU" dirty="0" smtClean="0">
                <a:solidFill>
                  <a:schemeClr val="tx1"/>
                </a:solidFill>
                <a:latin typeface="Times New Roman" panose="02020603050405020304" pitchFamily="18" charset="0"/>
                <a:cs typeface="Times New Roman" panose="02020603050405020304" pitchFamily="18" charset="0"/>
              </a:rPr>
              <a:t>» Ген. директор Н.В. Федорович</a:t>
            </a:r>
          </a:p>
          <a:p>
            <a:pPr>
              <a:buFont typeface="Wingdings" pitchFamily="2" charset="2"/>
              <a:buChar char="ü"/>
            </a:pPr>
            <a:r>
              <a:rPr lang="ru-RU" dirty="0">
                <a:solidFill>
                  <a:schemeClr val="tx1"/>
                </a:solidFill>
                <a:latin typeface="Times New Roman" panose="02020603050405020304" pitchFamily="18" charset="0"/>
                <a:cs typeface="Times New Roman" panose="02020603050405020304" pitchFamily="18" charset="0"/>
              </a:rPr>
              <a:t> </a:t>
            </a:r>
            <a:r>
              <a:rPr lang="ru-RU" dirty="0" smtClean="0">
                <a:solidFill>
                  <a:schemeClr val="tx1"/>
                </a:solidFill>
                <a:latin typeface="Times New Roman" panose="02020603050405020304" pitchFamily="18" charset="0"/>
                <a:cs typeface="Times New Roman" panose="02020603050405020304" pitchFamily="18" charset="0"/>
              </a:rPr>
              <a:t> ООО «Иркутский Экспресс» Ген. директор И.Н. </a:t>
            </a:r>
            <a:r>
              <a:rPr lang="ru-RU" dirty="0" err="1" smtClean="0">
                <a:solidFill>
                  <a:schemeClr val="tx1"/>
                </a:solidFill>
                <a:latin typeface="Times New Roman" panose="02020603050405020304" pitchFamily="18" charset="0"/>
                <a:cs typeface="Times New Roman" panose="02020603050405020304" pitchFamily="18" charset="0"/>
              </a:rPr>
              <a:t>Торженсмех</a:t>
            </a:r>
            <a:endParaRPr lang="ru-RU" dirty="0" smtClean="0">
              <a:solidFill>
                <a:schemeClr val="tx1"/>
              </a:solidFill>
              <a:latin typeface="Times New Roman" panose="02020603050405020304" pitchFamily="18" charset="0"/>
              <a:cs typeface="Times New Roman" panose="02020603050405020304" pitchFamily="18" charset="0"/>
            </a:endParaRPr>
          </a:p>
          <a:p>
            <a:pPr>
              <a:buFont typeface="Wingdings" pitchFamily="2" charset="2"/>
              <a:buChar char="ü"/>
            </a:pPr>
            <a:r>
              <a:rPr lang="ru-RU" dirty="0">
                <a:solidFill>
                  <a:schemeClr val="tx1"/>
                </a:solidFill>
                <a:latin typeface="Times New Roman" panose="02020603050405020304" pitchFamily="18" charset="0"/>
                <a:cs typeface="Times New Roman" panose="02020603050405020304" pitchFamily="18" charset="0"/>
              </a:rPr>
              <a:t> </a:t>
            </a:r>
            <a:r>
              <a:rPr lang="ru-RU" dirty="0" smtClean="0">
                <a:solidFill>
                  <a:schemeClr val="tx1"/>
                </a:solidFill>
                <a:latin typeface="Times New Roman" panose="02020603050405020304" pitchFamily="18" charset="0"/>
                <a:cs typeface="Times New Roman" panose="02020603050405020304" pitchFamily="18" charset="0"/>
              </a:rPr>
              <a:t> ООО «</a:t>
            </a:r>
            <a:r>
              <a:rPr lang="ru-RU" dirty="0" err="1" smtClean="0">
                <a:solidFill>
                  <a:schemeClr val="tx1"/>
                </a:solidFill>
                <a:latin typeface="Times New Roman" panose="02020603050405020304" pitchFamily="18" charset="0"/>
                <a:cs typeface="Times New Roman" panose="02020603050405020304" pitchFamily="18" charset="0"/>
              </a:rPr>
              <a:t>СтройМонтаж</a:t>
            </a:r>
            <a:r>
              <a:rPr lang="ru-RU" dirty="0" smtClean="0">
                <a:solidFill>
                  <a:schemeClr val="tx1"/>
                </a:solidFill>
                <a:latin typeface="Times New Roman" panose="02020603050405020304" pitchFamily="18" charset="0"/>
                <a:cs typeface="Times New Roman" panose="02020603050405020304" pitchFamily="18" charset="0"/>
              </a:rPr>
              <a:t>+» Ген. директор  А.С. Архипов</a:t>
            </a:r>
          </a:p>
          <a:p>
            <a:pPr>
              <a:buFont typeface="Wingdings" pitchFamily="2" charset="2"/>
              <a:buChar char="ü"/>
            </a:pPr>
            <a:r>
              <a:rPr lang="ru-RU" dirty="0">
                <a:solidFill>
                  <a:schemeClr val="tx1"/>
                </a:solidFill>
                <a:latin typeface="Times New Roman" panose="02020603050405020304" pitchFamily="18" charset="0"/>
                <a:cs typeface="Times New Roman" panose="02020603050405020304" pitchFamily="18" charset="0"/>
              </a:rPr>
              <a:t> </a:t>
            </a:r>
            <a:r>
              <a:rPr lang="ru-RU" dirty="0" smtClean="0">
                <a:solidFill>
                  <a:schemeClr val="tx1"/>
                </a:solidFill>
                <a:latin typeface="Times New Roman" panose="02020603050405020304" pitchFamily="18" charset="0"/>
                <a:cs typeface="Times New Roman" panose="02020603050405020304" pitchFamily="18" charset="0"/>
              </a:rPr>
              <a:t> ООО «КНАУФ ГИПС Байкал» Ген. директор В.П. Качур</a:t>
            </a:r>
          </a:p>
          <a:p>
            <a:pPr>
              <a:buFont typeface="Wingdings" pitchFamily="2" charset="2"/>
              <a:buChar char="ü"/>
            </a:pPr>
            <a:r>
              <a:rPr lang="ru-RU" dirty="0">
                <a:solidFill>
                  <a:schemeClr val="tx1"/>
                </a:solidFill>
                <a:latin typeface="Times New Roman" panose="02020603050405020304" pitchFamily="18" charset="0"/>
                <a:cs typeface="Times New Roman" panose="02020603050405020304" pitchFamily="18" charset="0"/>
              </a:rPr>
              <a:t> </a:t>
            </a: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ООО </a:t>
            </a:r>
            <a:r>
              <a:rPr lang="ru-RU" dirty="0" smtClean="0">
                <a:solidFill>
                  <a:schemeClr val="tx1"/>
                </a:solidFill>
                <a:latin typeface="Times New Roman" panose="02020603050405020304" pitchFamily="18" charset="0"/>
                <a:cs typeface="Times New Roman" panose="02020603050405020304" pitchFamily="18" charset="0"/>
              </a:rPr>
              <a:t>« Альянс лес»  Ген</a:t>
            </a:r>
            <a:r>
              <a:rPr lang="ru-RU" dirty="0">
                <a:solidFill>
                  <a:schemeClr val="tx1"/>
                </a:solidFill>
                <a:latin typeface="Times New Roman" panose="02020603050405020304" pitchFamily="18" charset="0"/>
                <a:cs typeface="Times New Roman" panose="02020603050405020304" pitchFamily="18" charset="0"/>
              </a:rPr>
              <a:t>. директор </a:t>
            </a:r>
            <a:r>
              <a:rPr lang="ru-RU" dirty="0" smtClean="0">
                <a:solidFill>
                  <a:schemeClr val="tx1"/>
                </a:solidFill>
                <a:latin typeface="Times New Roman" panose="02020603050405020304" pitchFamily="18" charset="0"/>
                <a:cs typeface="Times New Roman" panose="02020603050405020304" pitchFamily="18" charset="0"/>
              </a:rPr>
              <a:t>Е.П</a:t>
            </a:r>
            <a:r>
              <a:rPr lang="ru-RU" dirty="0">
                <a:solidFill>
                  <a:schemeClr val="tx1"/>
                </a:solidFill>
                <a:latin typeface="Times New Roman" panose="02020603050405020304" pitchFamily="18" charset="0"/>
                <a:cs typeface="Times New Roman" panose="02020603050405020304" pitchFamily="18" charset="0"/>
              </a:rPr>
              <a:t>. </a:t>
            </a:r>
            <a:r>
              <a:rPr lang="ru-RU" dirty="0" smtClean="0">
                <a:solidFill>
                  <a:schemeClr val="tx1"/>
                </a:solidFill>
                <a:latin typeface="Times New Roman" panose="02020603050405020304" pitchFamily="18" charset="0"/>
                <a:cs typeface="Times New Roman" panose="02020603050405020304" pitchFamily="18" charset="0"/>
              </a:rPr>
              <a:t>Саблин</a:t>
            </a:r>
          </a:p>
          <a:p>
            <a:pPr>
              <a:buFont typeface="Wingdings" pitchFamily="2" charset="2"/>
              <a:buChar char="ü"/>
            </a:pPr>
            <a:r>
              <a:rPr lang="ru-RU" dirty="0">
                <a:solidFill>
                  <a:schemeClr val="tx1"/>
                </a:solidFill>
                <a:latin typeface="Times New Roman" panose="02020603050405020304" pitchFamily="18" charset="0"/>
                <a:cs typeface="Times New Roman" panose="02020603050405020304" pitchFamily="18" charset="0"/>
              </a:rPr>
              <a:t> </a:t>
            </a:r>
            <a:r>
              <a:rPr lang="ru-RU" dirty="0" smtClean="0">
                <a:solidFill>
                  <a:schemeClr val="tx1"/>
                </a:solidFill>
                <a:latin typeface="Times New Roman" panose="02020603050405020304" pitchFamily="18" charset="0"/>
                <a:cs typeface="Times New Roman" panose="02020603050405020304" pitchFamily="18" charset="0"/>
              </a:rPr>
              <a:t> ООО «КОМПАНИЯ «БАЙКАЛ ФОРЕСТ</a:t>
            </a:r>
            <a:r>
              <a:rPr lang="ru-RU" dirty="0">
                <a:solidFill>
                  <a:schemeClr val="tx1"/>
                </a:solidFill>
                <a:latin typeface="Times New Roman" panose="02020603050405020304" pitchFamily="18" charset="0"/>
                <a:cs typeface="Times New Roman" panose="02020603050405020304" pitchFamily="18" charset="0"/>
              </a:rPr>
              <a:t>» </a:t>
            </a:r>
            <a:endParaRPr lang="ru-RU" dirty="0" smtClean="0">
              <a:solidFill>
                <a:schemeClr val="tx1"/>
              </a:solidFill>
              <a:latin typeface="Times New Roman" panose="02020603050405020304" pitchFamily="18" charset="0"/>
              <a:cs typeface="Times New Roman" panose="02020603050405020304" pitchFamily="18" charset="0"/>
            </a:endParaRPr>
          </a:p>
          <a:p>
            <a:pPr marL="45720" indent="0">
              <a:buNone/>
            </a:pPr>
            <a:r>
              <a:rPr lang="ru-RU" dirty="0" smtClean="0">
                <a:solidFill>
                  <a:schemeClr val="tx1"/>
                </a:solidFill>
                <a:latin typeface="Times New Roman" panose="02020603050405020304" pitchFamily="18" charset="0"/>
                <a:cs typeface="Times New Roman" panose="02020603050405020304" pitchFamily="18" charset="0"/>
              </a:rPr>
              <a:t>      Ген</a:t>
            </a:r>
            <a:r>
              <a:rPr lang="ru-RU" dirty="0">
                <a:solidFill>
                  <a:schemeClr val="tx1"/>
                </a:solidFill>
                <a:latin typeface="Times New Roman" panose="02020603050405020304" pitchFamily="18" charset="0"/>
                <a:cs typeface="Times New Roman" panose="02020603050405020304" pitchFamily="18" charset="0"/>
              </a:rPr>
              <a:t>. директор </a:t>
            </a:r>
            <a:r>
              <a:rPr lang="ru-RU" dirty="0" err="1" smtClean="0">
                <a:solidFill>
                  <a:schemeClr val="tx1"/>
                </a:solidFill>
                <a:latin typeface="Times New Roman" panose="02020603050405020304" pitchFamily="18" charset="0"/>
                <a:cs typeface="Times New Roman" panose="02020603050405020304" pitchFamily="18" charset="0"/>
              </a:rPr>
              <a:t>М.Г.Шульгин</a:t>
            </a:r>
            <a:endParaRPr lang="ru-RU" dirty="0" smtClean="0">
              <a:solidFill>
                <a:schemeClr val="tx1"/>
              </a:solidFill>
              <a:latin typeface="Times New Roman" panose="02020603050405020304" pitchFamily="18" charset="0"/>
              <a:cs typeface="Times New Roman" panose="02020603050405020304" pitchFamily="18" charset="0"/>
            </a:endParaRPr>
          </a:p>
          <a:p>
            <a:pPr>
              <a:buFont typeface="Wingdings" pitchFamily="2" charset="2"/>
              <a:buChar char="ü"/>
            </a:pPr>
            <a:r>
              <a:rPr lang="ru-RU" dirty="0" smtClean="0">
                <a:solidFill>
                  <a:schemeClr val="tx1"/>
                </a:solidFill>
                <a:latin typeface="Times New Roman" panose="02020603050405020304" pitchFamily="18" charset="0"/>
                <a:cs typeface="Times New Roman" panose="02020603050405020304" pitchFamily="18" charset="0"/>
              </a:rPr>
              <a:t>  ООО « Меридиан» Нарбутов Д.А.</a:t>
            </a:r>
            <a:endParaRPr lang="ru-RU" dirty="0">
              <a:solidFill>
                <a:schemeClr val="tx1"/>
              </a:solidFill>
              <a:latin typeface="Times New Roman" panose="02020603050405020304" pitchFamily="18" charset="0"/>
              <a:cs typeface="Times New Roman" panose="02020603050405020304" pitchFamily="18" charset="0"/>
            </a:endParaRPr>
          </a:p>
          <a:p>
            <a:pPr>
              <a:buFont typeface="Wingdings" pitchFamily="2" charset="2"/>
              <a:buChar char="ü"/>
            </a:pPr>
            <a:r>
              <a:rPr lang="ru-RU" dirty="0" smtClean="0">
                <a:solidFill>
                  <a:schemeClr val="tx1"/>
                </a:solidFill>
                <a:latin typeface="Times New Roman" panose="02020603050405020304" pitchFamily="18" charset="0"/>
                <a:cs typeface="Times New Roman" panose="02020603050405020304" pitchFamily="18" charset="0"/>
              </a:rPr>
              <a:t>  ИП Колесник А.Н, ИП Шаманов А.В.,</a:t>
            </a:r>
          </a:p>
          <a:p>
            <a:pPr marL="45720" indent="0">
              <a:buNone/>
            </a:pPr>
            <a:r>
              <a:rPr lang="ru-RU" dirty="0" smtClean="0">
                <a:solidFill>
                  <a:schemeClr val="tx1"/>
                </a:solidFill>
                <a:latin typeface="Times New Roman" panose="02020603050405020304" pitchFamily="18" charset="0"/>
                <a:cs typeface="Times New Roman" panose="02020603050405020304" pitchFamily="18" charset="0"/>
              </a:rPr>
              <a:t> ИП Овчинников Н.А., ИП </a:t>
            </a:r>
            <a:r>
              <a:rPr lang="ru-RU" dirty="0" err="1" smtClean="0">
                <a:solidFill>
                  <a:schemeClr val="tx1"/>
                </a:solidFill>
                <a:latin typeface="Times New Roman" panose="02020603050405020304" pitchFamily="18" charset="0"/>
                <a:cs typeface="Times New Roman" panose="02020603050405020304" pitchFamily="18" charset="0"/>
              </a:rPr>
              <a:t>Хасуев</a:t>
            </a:r>
            <a:r>
              <a:rPr lang="ru-RU" dirty="0" smtClean="0">
                <a:solidFill>
                  <a:schemeClr val="tx1"/>
                </a:solidFill>
                <a:latin typeface="Times New Roman" panose="02020603050405020304" pitchFamily="18" charset="0"/>
                <a:cs typeface="Times New Roman" panose="02020603050405020304" pitchFamily="18" charset="0"/>
              </a:rPr>
              <a:t> Р.Р.,</a:t>
            </a:r>
          </a:p>
          <a:p>
            <a:pPr marL="45720" indent="0">
              <a:buNone/>
            </a:pPr>
            <a:r>
              <a:rPr lang="ru-RU" dirty="0" smtClean="0">
                <a:solidFill>
                  <a:schemeClr val="tx1"/>
                </a:solidFill>
                <a:latin typeface="Times New Roman" panose="02020603050405020304" pitchFamily="18" charset="0"/>
                <a:cs typeface="Times New Roman" panose="02020603050405020304" pitchFamily="18" charset="0"/>
              </a:rPr>
              <a:t> ИП </a:t>
            </a:r>
            <a:r>
              <a:rPr lang="ru-RU" dirty="0" err="1" smtClean="0">
                <a:solidFill>
                  <a:schemeClr val="tx1"/>
                </a:solidFill>
                <a:latin typeface="Times New Roman" panose="02020603050405020304" pitchFamily="18" charset="0"/>
                <a:cs typeface="Times New Roman" panose="02020603050405020304" pitchFamily="18" charset="0"/>
              </a:rPr>
              <a:t>Коневец</a:t>
            </a:r>
            <a:r>
              <a:rPr lang="ru-RU" dirty="0" smtClean="0">
                <a:solidFill>
                  <a:schemeClr val="tx1"/>
                </a:solidFill>
                <a:latin typeface="Times New Roman" panose="02020603050405020304" pitchFamily="18" charset="0"/>
                <a:cs typeface="Times New Roman" panose="02020603050405020304" pitchFamily="18" charset="0"/>
              </a:rPr>
              <a:t> А.В.   , ПИ </a:t>
            </a:r>
            <a:r>
              <a:rPr lang="ru-RU" dirty="0" err="1" smtClean="0">
                <a:solidFill>
                  <a:schemeClr val="tx1"/>
                </a:solidFill>
                <a:latin typeface="Times New Roman" panose="02020603050405020304" pitchFamily="18" charset="0"/>
                <a:cs typeface="Times New Roman" panose="02020603050405020304" pitchFamily="18" charset="0"/>
              </a:rPr>
              <a:t>Радионов</a:t>
            </a:r>
            <a:r>
              <a:rPr lang="ru-RU" dirty="0" smtClean="0">
                <a:solidFill>
                  <a:schemeClr val="tx1"/>
                </a:solidFill>
                <a:latin typeface="Times New Roman" panose="02020603050405020304" pitchFamily="18" charset="0"/>
                <a:cs typeface="Times New Roman" panose="02020603050405020304" pitchFamily="18" charset="0"/>
              </a:rPr>
              <a:t> А.Ю.,</a:t>
            </a:r>
          </a:p>
          <a:p>
            <a:pPr marL="45720" indent="0">
              <a:buNone/>
            </a:pPr>
            <a:r>
              <a:rPr lang="ru-RU" dirty="0" smtClean="0">
                <a:solidFill>
                  <a:schemeClr val="tx1"/>
                </a:solidFill>
                <a:latin typeface="Times New Roman" panose="02020603050405020304" pitchFamily="18" charset="0"/>
                <a:cs typeface="Times New Roman" panose="02020603050405020304" pitchFamily="18" charset="0"/>
              </a:rPr>
              <a:t> ИП </a:t>
            </a:r>
            <a:r>
              <a:rPr lang="ru-RU" dirty="0" err="1" smtClean="0">
                <a:solidFill>
                  <a:schemeClr val="tx1"/>
                </a:solidFill>
                <a:latin typeface="Times New Roman" panose="02020603050405020304" pitchFamily="18" charset="0"/>
                <a:cs typeface="Times New Roman" panose="02020603050405020304" pitchFamily="18" charset="0"/>
              </a:rPr>
              <a:t>Питунова</a:t>
            </a:r>
            <a:r>
              <a:rPr lang="ru-RU" dirty="0" smtClean="0">
                <a:solidFill>
                  <a:schemeClr val="tx1"/>
                </a:solidFill>
                <a:latin typeface="Times New Roman" panose="02020603050405020304" pitchFamily="18" charset="0"/>
                <a:cs typeface="Times New Roman" panose="02020603050405020304" pitchFamily="18" charset="0"/>
              </a:rPr>
              <a:t> Л.Б.,  ИП Киселев Е.А., </a:t>
            </a:r>
          </a:p>
          <a:p>
            <a:pPr marL="45720" indent="0">
              <a:buNone/>
            </a:pPr>
            <a:r>
              <a:rPr lang="ru-RU" dirty="0" smtClean="0">
                <a:solidFill>
                  <a:schemeClr val="tx1"/>
                </a:solidFill>
                <a:latin typeface="Times New Roman" panose="02020603050405020304" pitchFamily="18" charset="0"/>
                <a:cs typeface="Times New Roman" panose="02020603050405020304" pitchFamily="18" charset="0"/>
              </a:rPr>
              <a:t>ИП </a:t>
            </a:r>
            <a:r>
              <a:rPr lang="ru-RU" dirty="0" err="1" smtClean="0">
                <a:solidFill>
                  <a:schemeClr val="tx1"/>
                </a:solidFill>
                <a:latin typeface="Times New Roman" panose="02020603050405020304" pitchFamily="18" charset="0"/>
                <a:cs typeface="Times New Roman" panose="02020603050405020304" pitchFamily="18" charset="0"/>
              </a:rPr>
              <a:t>Непокрытов</a:t>
            </a:r>
            <a:r>
              <a:rPr lang="ru-RU" dirty="0" smtClean="0">
                <a:solidFill>
                  <a:schemeClr val="tx1"/>
                </a:solidFill>
                <a:latin typeface="Times New Roman" panose="02020603050405020304" pitchFamily="18" charset="0"/>
                <a:cs typeface="Times New Roman" panose="02020603050405020304" pitchFamily="18" charset="0"/>
              </a:rPr>
              <a:t> А.П., ИП </a:t>
            </a:r>
            <a:r>
              <a:rPr lang="ru-RU" dirty="0" err="1" smtClean="0">
                <a:solidFill>
                  <a:schemeClr val="tx1"/>
                </a:solidFill>
                <a:latin typeface="Times New Roman" panose="02020603050405020304" pitchFamily="18" charset="0"/>
                <a:cs typeface="Times New Roman" panose="02020603050405020304" pitchFamily="18" charset="0"/>
              </a:rPr>
              <a:t>Загруш</a:t>
            </a:r>
            <a:r>
              <a:rPr lang="ru-RU" dirty="0" smtClean="0">
                <a:solidFill>
                  <a:schemeClr val="tx1"/>
                </a:solidFill>
                <a:latin typeface="Times New Roman" panose="02020603050405020304" pitchFamily="18" charset="0"/>
                <a:cs typeface="Times New Roman" panose="02020603050405020304" pitchFamily="18" charset="0"/>
              </a:rPr>
              <a:t> С.Г..</a:t>
            </a:r>
          </a:p>
          <a:p>
            <a:pPr>
              <a:buFont typeface="Wingdings" pitchFamily="2" charset="2"/>
              <a:buChar char="ü"/>
            </a:pPr>
            <a:endParaRPr lang="ru-RU" dirty="0" smtClean="0">
              <a:solidFill>
                <a:schemeClr val="tx1"/>
              </a:solidFill>
              <a:latin typeface="Times New Roman" panose="02020603050405020304" pitchFamily="18" charset="0"/>
              <a:cs typeface="Times New Roman" panose="02020603050405020304" pitchFamily="18" charset="0"/>
            </a:endParaRPr>
          </a:p>
          <a:p>
            <a:pPr marL="45720" indent="0">
              <a:buNone/>
            </a:pPr>
            <a:endParaRPr lang="ru-RU" dirty="0" smtClean="0">
              <a:solidFill>
                <a:schemeClr val="tx1"/>
              </a:solidFill>
            </a:endParaRPr>
          </a:p>
          <a:p>
            <a:pPr marL="82296" indent="0">
              <a:buNone/>
            </a:pPr>
            <a:endParaRPr lang="ru-RU"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717032"/>
            <a:ext cx="360040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34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8610160" cy="868958"/>
          </a:xfrm>
        </p:spPr>
        <p:txBody>
          <a:bodyPr/>
          <a:lstStyle/>
          <a:p>
            <a:pPr marL="0" indent="0" algn="ctr">
              <a:buNone/>
            </a:pPr>
            <a:r>
              <a:rPr lang="ru-RU" sz="40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Мероприятия 2018 года</a:t>
            </a:r>
            <a:endParaRPr lang="ru-RU" sz="40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3"/>
          </p:nvPr>
        </p:nvSpPr>
        <p:spPr>
          <a:xfrm>
            <a:off x="323528" y="764704"/>
            <a:ext cx="8712968" cy="5976664"/>
          </a:xfrm>
        </p:spPr>
        <p:txBody>
          <a:bodyPr>
            <a:noAutofit/>
          </a:bodyPr>
          <a:lstStyle/>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Строительство многофункциональной спортивной площадки (МФП) ул. Зеленая 2Г;</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Строительство хоккейного корта ул. Матросова3Л;</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Строительство водопровода </a:t>
            </a:r>
            <a:r>
              <a:rPr lang="ru-RU" sz="1800" dirty="0" err="1" smtClean="0">
                <a:solidFill>
                  <a:schemeClr val="tx1"/>
                </a:solidFill>
                <a:latin typeface="Times New Roman" panose="02020603050405020304" pitchFamily="18" charset="0"/>
                <a:cs typeface="Times New Roman" panose="02020603050405020304" pitchFamily="18" charset="0"/>
              </a:rPr>
              <a:t>мкр</a:t>
            </a:r>
            <a:r>
              <a:rPr lang="ru-RU" sz="1800" dirty="0" smtClean="0">
                <a:solidFill>
                  <a:schemeClr val="tx1"/>
                </a:solidFill>
                <a:latin typeface="Times New Roman" panose="02020603050405020304" pitchFamily="18" charset="0"/>
                <a:cs typeface="Times New Roman" panose="02020603050405020304" pitchFamily="18" charset="0"/>
              </a:rPr>
              <a:t>. Заря;</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Установка фонарей уличного освещения </a:t>
            </a:r>
            <a:r>
              <a:rPr lang="ru-RU" sz="1800" dirty="0" err="1" smtClean="0">
                <a:solidFill>
                  <a:schemeClr val="tx1"/>
                </a:solidFill>
                <a:latin typeface="Times New Roman" panose="02020603050405020304" pitchFamily="18" charset="0"/>
                <a:cs typeface="Times New Roman" panose="02020603050405020304" pitchFamily="18" charset="0"/>
              </a:rPr>
              <a:t>р.п</a:t>
            </a:r>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err="1" smtClean="0">
                <a:solidFill>
                  <a:schemeClr val="tx1"/>
                </a:solidFill>
                <a:latin typeface="Times New Roman" panose="02020603050405020304" pitchFamily="18" charset="0"/>
                <a:cs typeface="Times New Roman" panose="02020603050405020304" pitchFamily="18" charset="0"/>
              </a:rPr>
              <a:t>Залари</a:t>
            </a:r>
            <a:r>
              <a:rPr lang="ru-RU" sz="1800" dirty="0" smtClean="0">
                <a:solidFill>
                  <a:schemeClr val="tx1"/>
                </a:solidFill>
                <a:latin typeface="Times New Roman" panose="02020603050405020304" pitchFamily="18" charset="0"/>
                <a:cs typeface="Times New Roman" panose="02020603050405020304" pitchFamily="18" charset="0"/>
              </a:rPr>
              <a:t> на улицах Нагорная, Рокоссовского, Орджоникидзе, Новая, Горького, Маяковского, Октябрьская, Мичурина, пер. Комсомольский и Коммунальный;</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 Капитальный ремонт котельной РПС (установка 3-х  котлов 1,2 Гкал на щепе и опилках);</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Капитальный ремонт инженерных сетей ДПМК с установкой насосной станции;</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 Капитальный ремонт инженерных сетей водонапорной башни Центральная с заменой емкости и установкой насосной станции;</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 Капитальный ремонт инженерных сетей котельной ЦРБ до терапевтического отделения, и строительство инженерных сетей до Детской консультации; </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Установка водоподготовки водопровода </a:t>
            </a:r>
            <a:r>
              <a:rPr lang="ru-RU" sz="1800" dirty="0" err="1" smtClean="0">
                <a:solidFill>
                  <a:schemeClr val="tx1"/>
                </a:solidFill>
                <a:latin typeface="Times New Roman" panose="02020603050405020304" pitchFamily="18" charset="0"/>
                <a:cs typeface="Times New Roman" panose="02020603050405020304" pitchFamily="18" charset="0"/>
              </a:rPr>
              <a:t>мкр</a:t>
            </a:r>
            <a:r>
              <a:rPr lang="ru-RU" sz="1800" dirty="0" smtClean="0">
                <a:solidFill>
                  <a:schemeClr val="tx1"/>
                </a:solidFill>
                <a:latin typeface="Times New Roman" panose="02020603050405020304" pitchFamily="18" charset="0"/>
                <a:cs typeface="Times New Roman" panose="02020603050405020304" pitchFamily="18" charset="0"/>
              </a:rPr>
              <a:t> Московский и Солнечный;</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ПСД на строительство водопровода </a:t>
            </a:r>
            <a:r>
              <a:rPr lang="ru-RU" sz="1800" dirty="0" err="1" smtClean="0">
                <a:solidFill>
                  <a:schemeClr val="tx1"/>
                </a:solidFill>
                <a:latin typeface="Times New Roman" panose="02020603050405020304" pitchFamily="18" charset="0"/>
                <a:cs typeface="Times New Roman" panose="02020603050405020304" pitchFamily="18" charset="0"/>
              </a:rPr>
              <a:t>мкр</a:t>
            </a:r>
            <a:r>
              <a:rPr lang="ru-RU" sz="1800" dirty="0" smtClean="0">
                <a:solidFill>
                  <a:schemeClr val="tx1"/>
                </a:solidFill>
                <a:latin typeface="Times New Roman" panose="02020603050405020304" pitchFamily="18" charset="0"/>
                <a:cs typeface="Times New Roman" panose="02020603050405020304" pitchFamily="18" charset="0"/>
              </a:rPr>
              <a:t>. ЗМЗ и </a:t>
            </a:r>
            <a:r>
              <a:rPr lang="ru-RU" sz="1800" dirty="0" err="1" smtClean="0">
                <a:solidFill>
                  <a:schemeClr val="tx1"/>
                </a:solidFill>
                <a:latin typeface="Times New Roman" panose="02020603050405020304" pitchFamily="18" charset="0"/>
                <a:cs typeface="Times New Roman" panose="02020603050405020304" pitchFamily="18" charset="0"/>
              </a:rPr>
              <a:t>мкр</a:t>
            </a:r>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err="1" smtClean="0">
                <a:solidFill>
                  <a:schemeClr val="tx1"/>
                </a:solidFill>
                <a:latin typeface="Times New Roman" panose="02020603050405020304" pitchFamily="18" charset="0"/>
                <a:cs typeface="Times New Roman" panose="02020603050405020304" pitchFamily="18" charset="0"/>
              </a:rPr>
              <a:t>Целинстрой</a:t>
            </a:r>
            <a:r>
              <a:rPr lang="ru-RU" sz="1800" dirty="0" smtClean="0">
                <a:solidFill>
                  <a:schemeClr val="tx1"/>
                </a:solidFill>
                <a:latin typeface="Times New Roman" panose="02020603050405020304" pitchFamily="18" charset="0"/>
                <a:cs typeface="Times New Roman" panose="02020603050405020304" pitchFamily="18" charset="0"/>
              </a:rPr>
              <a:t>  находится на стадии сдачи в экспертизу;</a:t>
            </a:r>
          </a:p>
          <a:p>
            <a:pPr>
              <a:buFont typeface="Wingdings" panose="05000000000000000000" pitchFamily="2" charset="2"/>
              <a:buChar char="ü"/>
            </a:pPr>
            <a:r>
              <a:rPr lang="ru-RU" sz="1800" dirty="0">
                <a:solidFill>
                  <a:schemeClr val="tx1"/>
                </a:solidFill>
                <a:latin typeface="Times New Roman" panose="02020603050405020304" pitchFamily="18" charset="0"/>
                <a:cs typeface="Times New Roman" panose="02020603050405020304" pitchFamily="18" charset="0"/>
              </a:rPr>
              <a:t>Завершены проектные работы по строительству МФП по улицам Матросова и Плеханова;</a:t>
            </a:r>
          </a:p>
          <a:p>
            <a:pPr>
              <a:buFont typeface="Wingdings" panose="05000000000000000000" pitchFamily="2" charset="2"/>
              <a:buChar char="ü"/>
            </a:pPr>
            <a:endParaRPr lang="ru-RU" sz="1800" dirty="0" smtClean="0">
              <a:solidFill>
                <a:schemeClr val="tx1"/>
              </a:solidFill>
              <a:latin typeface="Times New Roman" panose="02020603050405020304" pitchFamily="18" charset="0"/>
              <a:cs typeface="Times New Roman" panose="02020603050405020304" pitchFamily="18" charset="0"/>
            </a:endParaRPr>
          </a:p>
          <a:p>
            <a:pPr marL="82296" indent="0">
              <a:buNone/>
            </a:pPr>
            <a:endParaRPr lang="ru-RU" sz="1800" dirty="0" smtClean="0"/>
          </a:p>
        </p:txBody>
      </p:sp>
    </p:spTree>
    <p:extLst>
      <p:ext uri="{BB962C8B-B14F-4D97-AF65-F5344CB8AC3E}">
        <p14:creationId xmlns:p14="http://schemas.microsoft.com/office/powerpoint/2010/main" val="1458479810"/>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07504" y="260648"/>
            <a:ext cx="9000999" cy="5544616"/>
          </a:xfrm>
        </p:spPr>
        <p:txBody>
          <a:bodyPr>
            <a:noAutofit/>
          </a:bodyPr>
          <a:lstStyle/>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Приступили </a:t>
            </a:r>
            <a:r>
              <a:rPr lang="ru-RU" sz="1800" dirty="0">
                <a:solidFill>
                  <a:schemeClr val="tx1"/>
                </a:solidFill>
                <a:latin typeface="Times New Roman" panose="02020603050405020304" pitchFamily="18" charset="0"/>
                <a:cs typeface="Times New Roman" panose="02020603050405020304" pitchFamily="18" charset="0"/>
              </a:rPr>
              <a:t>к проектированию строительства МФП по улицам Луначарского и Пионерская;</a:t>
            </a:r>
          </a:p>
          <a:p>
            <a:pPr>
              <a:buFont typeface="Wingdings" panose="05000000000000000000" pitchFamily="2" charset="2"/>
              <a:buChar char="ü"/>
            </a:pPr>
            <a:r>
              <a:rPr lang="ru-RU" sz="1800" dirty="0">
                <a:solidFill>
                  <a:schemeClr val="tx1"/>
                </a:solidFill>
                <a:latin typeface="Times New Roman" panose="02020603050405020304" pitchFamily="18" charset="0"/>
                <a:cs typeface="Times New Roman" panose="02020603050405020304" pitchFamily="18" charset="0"/>
              </a:rPr>
              <a:t>Приобретение  автомобиля «КАМАЗ» для уборки мусора и вывоза снега в </a:t>
            </a:r>
            <a:r>
              <a:rPr lang="ru-RU" sz="1800" dirty="0" err="1">
                <a:solidFill>
                  <a:schemeClr val="tx1"/>
                </a:solidFill>
                <a:latin typeface="Times New Roman" panose="02020603050405020304" pitchFamily="18" charset="0"/>
                <a:cs typeface="Times New Roman" panose="02020603050405020304" pitchFamily="18" charset="0"/>
              </a:rPr>
              <a:t>р.п</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err="1">
                <a:solidFill>
                  <a:schemeClr val="tx1"/>
                </a:solidFill>
                <a:latin typeface="Times New Roman" panose="02020603050405020304" pitchFamily="18" charset="0"/>
                <a:cs typeface="Times New Roman" panose="02020603050405020304" pitchFamily="18" charset="0"/>
              </a:rPr>
              <a:t>Залари</a:t>
            </a:r>
            <a:r>
              <a:rPr lang="ru-RU" sz="1800" dirty="0">
                <a:solidFill>
                  <a:schemeClr val="tx1"/>
                </a:solidFill>
                <a:latin typeface="Times New Roman" panose="02020603050405020304" pitchFamily="18" charset="0"/>
                <a:cs typeface="Times New Roman" panose="02020603050405020304" pitchFamily="18" charset="0"/>
              </a:rPr>
              <a:t> </a:t>
            </a:r>
          </a:p>
          <a:p>
            <a:pPr>
              <a:buFont typeface="Wingdings" panose="05000000000000000000" pitchFamily="2" charset="2"/>
              <a:buChar char="ü"/>
            </a:pPr>
            <a:r>
              <a:rPr lang="ru-RU" sz="1800" dirty="0">
                <a:solidFill>
                  <a:schemeClr val="tx1"/>
                </a:solidFill>
                <a:latin typeface="Times New Roman" panose="02020603050405020304" pitchFamily="18" charset="0"/>
                <a:cs typeface="Times New Roman" panose="02020603050405020304" pitchFamily="18" charset="0"/>
              </a:rPr>
              <a:t>Ремонт дорожного полотна в гравийном исполнении на улицах Маяковского, Горького, пер. Комсомольский  и завершение работ по ремонту  ул. Дружбы;</a:t>
            </a:r>
          </a:p>
          <a:p>
            <a:pPr>
              <a:buFont typeface="Wingdings" panose="05000000000000000000" pitchFamily="2" charset="2"/>
              <a:buChar char="ü"/>
            </a:pPr>
            <a:r>
              <a:rPr lang="ru-RU" sz="1800" dirty="0">
                <a:solidFill>
                  <a:schemeClr val="tx1"/>
                </a:solidFill>
                <a:latin typeface="Times New Roman" panose="02020603050405020304" pitchFamily="18" charset="0"/>
                <a:cs typeface="Times New Roman" panose="02020603050405020304" pitchFamily="18" charset="0"/>
              </a:rPr>
              <a:t>Приступаем к разработке ПСД на капитальный ремонт канализационных сетей </a:t>
            </a:r>
            <a:r>
              <a:rPr lang="ru-RU" sz="1800" dirty="0" err="1">
                <a:solidFill>
                  <a:schemeClr val="tx1"/>
                </a:solidFill>
                <a:latin typeface="Times New Roman" panose="02020603050405020304" pitchFamily="18" charset="0"/>
                <a:cs typeface="Times New Roman" panose="02020603050405020304" pitchFamily="18" charset="0"/>
              </a:rPr>
              <a:t>мкр</a:t>
            </a:r>
            <a:r>
              <a:rPr lang="ru-RU" sz="1800" dirty="0">
                <a:solidFill>
                  <a:schemeClr val="tx1"/>
                </a:solidFill>
                <a:latin typeface="Times New Roman" panose="02020603050405020304" pitchFamily="18" charset="0"/>
                <a:cs typeface="Times New Roman" panose="02020603050405020304" pitchFamily="18" charset="0"/>
              </a:rPr>
              <a:t> ЗМЗ с подключением Аграрного техникума</a:t>
            </a:r>
            <a:r>
              <a:rPr lang="ru-RU" sz="1800" dirty="0" smtClean="0">
                <a:solidFill>
                  <a:schemeClr val="tx1"/>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Приступаем к разработке ПСД  канализационно-очистных сооружений в </a:t>
            </a:r>
            <a:r>
              <a:rPr lang="ru-RU" sz="1800" dirty="0" err="1" smtClean="0">
                <a:solidFill>
                  <a:schemeClr val="tx1"/>
                </a:solidFill>
                <a:latin typeface="Times New Roman" panose="02020603050405020304" pitchFamily="18" charset="0"/>
                <a:cs typeface="Times New Roman" panose="02020603050405020304" pitchFamily="18" charset="0"/>
              </a:rPr>
              <a:t>мкр</a:t>
            </a:r>
            <a:r>
              <a:rPr lang="ru-RU" sz="1800" dirty="0" smtClean="0">
                <a:solidFill>
                  <a:schemeClr val="tx1"/>
                </a:solidFill>
                <a:latin typeface="Times New Roman" panose="02020603050405020304" pitchFamily="18" charset="0"/>
                <a:cs typeface="Times New Roman" panose="02020603050405020304" pitchFamily="18" charset="0"/>
              </a:rPr>
              <a:t> ЗМЗ;</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Планируем  ПСД на реконструкцию котельной  ДПМК с ручного управления на механизированный;</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Ведутся </a:t>
            </a:r>
            <a:r>
              <a:rPr lang="ru-RU" sz="1800" dirty="0">
                <a:solidFill>
                  <a:schemeClr val="tx1"/>
                </a:solidFill>
                <a:latin typeface="Times New Roman" panose="02020603050405020304" pitchFamily="18" charset="0"/>
                <a:cs typeface="Times New Roman" panose="02020603050405020304" pitchFamily="18" charset="0"/>
              </a:rPr>
              <a:t>работы по проектированию строительства водопровода </a:t>
            </a:r>
            <a:r>
              <a:rPr lang="ru-RU" sz="1800" dirty="0" err="1">
                <a:solidFill>
                  <a:schemeClr val="tx1"/>
                </a:solidFill>
                <a:latin typeface="Times New Roman" panose="02020603050405020304" pitchFamily="18" charset="0"/>
                <a:cs typeface="Times New Roman" panose="02020603050405020304" pitchFamily="18" charset="0"/>
              </a:rPr>
              <a:t>мкр</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smtClean="0">
                <a:solidFill>
                  <a:schemeClr val="tx1"/>
                </a:solidFill>
                <a:latin typeface="Times New Roman" panose="02020603050405020304" pitchFamily="18" charset="0"/>
                <a:cs typeface="Times New Roman" panose="02020603050405020304" pitchFamily="18" charset="0"/>
              </a:rPr>
              <a:t>Центральный;</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Разработка ПСД капитального ремонта дорог ул. Карла Маркса, </a:t>
            </a:r>
            <a:r>
              <a:rPr lang="ru-RU" sz="1800" dirty="0" err="1" smtClean="0">
                <a:solidFill>
                  <a:schemeClr val="tx1"/>
                </a:solidFill>
                <a:latin typeface="Times New Roman" panose="02020603050405020304" pitchFamily="18" charset="0"/>
                <a:cs typeface="Times New Roman" panose="02020603050405020304" pitchFamily="18" charset="0"/>
              </a:rPr>
              <a:t>мкр</a:t>
            </a:r>
            <a:r>
              <a:rPr lang="ru-RU" sz="1800" dirty="0" smtClean="0">
                <a:solidFill>
                  <a:schemeClr val="tx1"/>
                </a:solidFill>
                <a:latin typeface="Times New Roman" panose="02020603050405020304" pitchFamily="18" charset="0"/>
                <a:cs typeface="Times New Roman" panose="02020603050405020304" pitchFamily="18" charset="0"/>
              </a:rPr>
              <a:t>. Московский и Солнечный;</a:t>
            </a:r>
          </a:p>
          <a:p>
            <a:pPr>
              <a:buFont typeface="Wingdings" panose="05000000000000000000" pitchFamily="2" charset="2"/>
              <a:buChar char="ü"/>
            </a:pPr>
            <a:r>
              <a:rPr lang="ru-RU" sz="1800" dirty="0" smtClean="0">
                <a:solidFill>
                  <a:schemeClr val="tx1"/>
                </a:solidFill>
                <a:latin typeface="Times New Roman" panose="02020603050405020304" pitchFamily="18" charset="0"/>
                <a:cs typeface="Times New Roman" panose="02020603050405020304" pitchFamily="18" charset="0"/>
              </a:rPr>
              <a:t>В рамках приоритетного проекта «Комфортная городская среда» при активном участии жителей запланировано благоустроить 2 общественных пространство (центральный парк культуры и отдыха и парк </a:t>
            </a:r>
            <a:r>
              <a:rPr lang="ru-RU" sz="1800" dirty="0" err="1" smtClean="0">
                <a:solidFill>
                  <a:schemeClr val="tx1"/>
                </a:solidFill>
                <a:latin typeface="Times New Roman" panose="02020603050405020304" pitchFamily="18" charset="0"/>
                <a:cs typeface="Times New Roman" panose="02020603050405020304" pitchFamily="18" charset="0"/>
              </a:rPr>
              <a:t>мкр</a:t>
            </a:r>
            <a:r>
              <a:rPr lang="ru-RU" sz="1800" dirty="0" smtClean="0">
                <a:solidFill>
                  <a:schemeClr val="tx1"/>
                </a:solidFill>
                <a:latin typeface="Times New Roman" panose="02020603050405020304" pitchFamily="18" charset="0"/>
                <a:cs typeface="Times New Roman" panose="02020603050405020304" pitchFamily="18" charset="0"/>
              </a:rPr>
              <a:t>. ЗМЗ)  и две придомовые территории (ул. Ленина д.59-59а и  ул. Заводская д 1-3 и ул. Рабочая д.6-8), благоустройство включает в себя – озеленение, освещение, асфальтирование территорий, устройство автостоянок, площадок ТБО, спортивных и детских пространств.</a:t>
            </a:r>
            <a:endParaRPr lang="ru-RU" sz="1800" dirty="0" smtClean="0">
              <a:solidFill>
                <a:schemeClr val="tx1"/>
              </a:solidFill>
            </a:endParaRPr>
          </a:p>
          <a:p>
            <a:pPr marL="82296" indent="0">
              <a:buNone/>
            </a:pPr>
            <a:endParaRPr lang="ru-RU" sz="1700" dirty="0" smtClean="0"/>
          </a:p>
        </p:txBody>
      </p:sp>
    </p:spTree>
    <p:extLst>
      <p:ext uri="{BB962C8B-B14F-4D97-AF65-F5344CB8AC3E}">
        <p14:creationId xmlns:p14="http://schemas.microsoft.com/office/powerpoint/2010/main" val="3540035236"/>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706" y="332656"/>
            <a:ext cx="807720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81531" y="5805264"/>
            <a:ext cx="7999040" cy="830997"/>
          </a:xfrm>
          <a:prstGeom prst="rect">
            <a:avLst/>
          </a:prstGeom>
          <a:noFill/>
        </p:spPr>
        <p:txBody>
          <a:bodyPr wrap="square" rtlCol="0">
            <a:spAutoFit/>
          </a:bodyPr>
          <a:lstStyle/>
          <a:p>
            <a:r>
              <a:rPr lang="ru-RU" sz="1600" dirty="0" smtClean="0"/>
              <a:t>План мероприятий при подготовке к отопительному сезону 2018-2019 гг. ООО «</a:t>
            </a:r>
            <a:r>
              <a:rPr lang="ru-RU" sz="1600" dirty="0" err="1" smtClean="0"/>
              <a:t>СибТеплоСервис</a:t>
            </a:r>
            <a:r>
              <a:rPr lang="ru-RU" sz="1600" dirty="0" smtClean="0"/>
              <a:t>» на сумму 1812,9 тыс. рублей в том числе на материалы 487,5 тыс. рублей и на оборудование 248,7 тыс. рублей.</a:t>
            </a:r>
            <a:endParaRPr lang="ru-RU" sz="1600" dirty="0"/>
          </a:p>
        </p:txBody>
      </p:sp>
    </p:spTree>
    <p:extLst>
      <p:ext uri="{BB962C8B-B14F-4D97-AF65-F5344CB8AC3E}">
        <p14:creationId xmlns:p14="http://schemas.microsoft.com/office/powerpoint/2010/main" val="152854013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04800" y="908720"/>
            <a:ext cx="8686800" cy="5171405"/>
          </a:xfrm>
        </p:spPr>
        <p:txBody>
          <a:bodyPr>
            <a:noAutofit/>
          </a:bodyPr>
          <a:lstStyle/>
          <a:p>
            <a:pPr marL="0" indent="0" algn="ctr">
              <a:buNone/>
            </a:pPr>
            <a:r>
              <a:rPr lang="ru-RU" sz="8800" b="1" i="1" dirty="0" smtClean="0">
                <a:solidFill>
                  <a:srgbClr val="002060"/>
                </a:solidFill>
                <a:latin typeface="Times New Roman" pitchFamily="18" charset="0"/>
                <a:cs typeface="Times New Roman" pitchFamily="18" charset="0"/>
              </a:rPr>
              <a:t>СПАСИБО </a:t>
            </a:r>
          </a:p>
          <a:p>
            <a:pPr marL="0" indent="0" algn="ctr">
              <a:buNone/>
            </a:pPr>
            <a:r>
              <a:rPr lang="ru-RU" sz="8800" b="1" i="1" dirty="0" smtClean="0">
                <a:solidFill>
                  <a:srgbClr val="002060"/>
                </a:solidFill>
                <a:latin typeface="Times New Roman" pitchFamily="18" charset="0"/>
                <a:cs typeface="Times New Roman" pitchFamily="18" charset="0"/>
              </a:rPr>
              <a:t>ЗА </a:t>
            </a:r>
          </a:p>
          <a:p>
            <a:pPr marL="0" indent="0" algn="ctr">
              <a:buNone/>
            </a:pPr>
            <a:r>
              <a:rPr lang="ru-RU" sz="8800" b="1" i="1" dirty="0" smtClean="0">
                <a:solidFill>
                  <a:srgbClr val="002060"/>
                </a:solidFill>
                <a:latin typeface="Times New Roman" pitchFamily="18" charset="0"/>
                <a:cs typeface="Times New Roman" pitchFamily="18" charset="0"/>
              </a:rPr>
              <a:t>ВНИМАНИЕ!</a:t>
            </a:r>
            <a:endParaRPr lang="ru-RU" sz="88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75955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type="subTitle" idx="1"/>
          </p:nvPr>
        </p:nvSpPr>
        <p:spPr>
          <a:xfrm>
            <a:off x="251520" y="260649"/>
            <a:ext cx="8496943" cy="2520279"/>
          </a:xfrm>
        </p:spPr>
        <p:txBody>
          <a:bodyPr>
            <a:normAutofit fontScale="77500" lnSpcReduction="20000"/>
          </a:bodyPr>
          <a:lstStyle/>
          <a:p>
            <a:pPr marL="45720" indent="0">
              <a:buNone/>
            </a:pPr>
            <a:r>
              <a:rPr lang="ru-RU" dirty="0" smtClean="0"/>
              <a:t>в нашем поселке есть предприятия которые  возрождаются и готовы развиваться в дальнейшем. Примером служат СПК ХПП «</a:t>
            </a:r>
            <a:r>
              <a:rPr lang="ru-RU" dirty="0" err="1" smtClean="0"/>
              <a:t>Заларинский</a:t>
            </a:r>
            <a:r>
              <a:rPr lang="ru-RU" dirty="0" smtClean="0"/>
              <a:t>» и Сельскохозяйственный  Заготовительный Снабженческо-перерабатывающий потребительский кооператив «Лидер», которые создали 7 рабочих мест в 2017 году и в 2018 году  планируют около 20 рабочих мест.</a:t>
            </a:r>
          </a:p>
          <a:p>
            <a:pPr marL="45720" indent="0">
              <a:buNone/>
            </a:pPr>
            <a:r>
              <a:rPr lang="ru-RU" dirty="0" smtClean="0"/>
              <a:t>Так же были зарегистрированы два КФХ: 1) Викторов М.А.; 2) </a:t>
            </a:r>
            <a:r>
              <a:rPr lang="ru-RU" dirty="0" err="1" smtClean="0"/>
              <a:t>Смаль</a:t>
            </a:r>
            <a:r>
              <a:rPr lang="ru-RU" dirty="0" smtClean="0"/>
              <a:t> Р.В., в начале 2018 года зарегистрирован Кооператив по закупу мяса «Елена»</a:t>
            </a:r>
          </a:p>
          <a:p>
            <a:pPr marL="45720" indent="0">
              <a:buNone/>
            </a:pPr>
            <a:r>
              <a:rPr lang="ru-RU" dirty="0" smtClean="0"/>
              <a:t>ООО «Арсенал» занимается переработкой отходов лесопиления, изготавливают тарную дощечку и поддоны В будущем планирует создать в пределах 10 рабочих мест</a:t>
            </a:r>
          </a:p>
          <a:p>
            <a:pPr marL="45720" indent="0">
              <a:buNone/>
            </a:pPr>
            <a:endParaRPr lang="ru-RU" dirty="0"/>
          </a:p>
        </p:txBody>
      </p:sp>
      <p:sp>
        <p:nvSpPr>
          <p:cNvPr id="2" name="Номер слайда 1"/>
          <p:cNvSpPr>
            <a:spLocks noGrp="1"/>
          </p:cNvSpPr>
          <p:nvPr>
            <p:ph type="sldNum" sz="quarter" idx="12"/>
          </p:nvPr>
        </p:nvSpPr>
        <p:spPr/>
        <p:txBody>
          <a:bodyPr/>
          <a:lstStyle/>
          <a:p>
            <a:fld id="{FE8304CC-A3E2-433A-85EA-1F4FFD503F96}" type="slidenum">
              <a:rPr lang="ru-RU" smtClean="0"/>
              <a:pPr/>
              <a:t>6</a:t>
            </a:fld>
            <a:endParaRPr lang="ru-RU"/>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36" y="2636912"/>
            <a:ext cx="2664296" cy="211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505" y="2626618"/>
            <a:ext cx="3024335" cy="211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2636912"/>
            <a:ext cx="3096344" cy="211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4797152"/>
            <a:ext cx="3312368" cy="196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4797152"/>
            <a:ext cx="3384376" cy="196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473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488" y="4797152"/>
            <a:ext cx="8759000" cy="2031325"/>
          </a:xfrm>
          <a:prstGeom prst="rect">
            <a:avLst/>
          </a:prstGeom>
          <a:noFill/>
        </p:spPr>
        <p:txBody>
          <a:bodyPr wrap="square" rtlCol="0">
            <a:spAutoFit/>
          </a:bodyPr>
          <a:lstStyle/>
          <a:p>
            <a:pPr algn="just">
              <a:buNone/>
            </a:pPr>
            <a:r>
              <a:rPr lang="ru-RU" sz="140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Основную доходную часть бюджета поселения по </a:t>
            </a:r>
            <a:r>
              <a:rPr lang="ru-RU" sz="1400" b="1" u="sng" dirty="0" smtClean="0">
                <a:latin typeface="Times New Roman" pitchFamily="18" charset="0"/>
                <a:cs typeface="Times New Roman" pitchFamily="18" charset="0"/>
              </a:rPr>
              <a:t>налоговым доходам</a:t>
            </a:r>
            <a:r>
              <a:rPr lang="ru-RU" sz="1400" b="1" dirty="0" smtClean="0">
                <a:latin typeface="Times New Roman" pitchFamily="18" charset="0"/>
                <a:cs typeface="Times New Roman" pitchFamily="18" charset="0"/>
              </a:rPr>
              <a:t> составляют: налог на доходы физических лиц, налог на имущество физических лиц; земельный налог; налоги на товары (акцизы).     </a:t>
            </a:r>
          </a:p>
          <a:p>
            <a:pPr algn="just">
              <a:buNone/>
            </a:pPr>
            <a:r>
              <a:rPr lang="ru-RU" sz="1400" b="1" dirty="0" smtClean="0">
                <a:latin typeface="Times New Roman" pitchFamily="18" charset="0"/>
                <a:cs typeface="Times New Roman" pitchFamily="18" charset="0"/>
              </a:rPr>
              <a:t>  Основная причина роста поступлений собственных доходов в 2017 году по сравнению с 2015 и 2016 годами.  заключается в том, что в бюджет поселения поступление от акцизов на нефтепродукты увеличилось в 2 раза,  увеличились поступления по земельному налогу в связи с отменой льгот по данному налогу бюджетным учреждением . </a:t>
            </a:r>
          </a:p>
          <a:p>
            <a:pPr algn="just">
              <a:buNone/>
            </a:pPr>
            <a:r>
              <a:rPr lang="ru-RU" sz="1400" b="1" dirty="0" smtClean="0">
                <a:latin typeface="Times New Roman" pitchFamily="18" charset="0"/>
                <a:cs typeface="Times New Roman" pitchFamily="18" charset="0"/>
              </a:rPr>
              <a:t>В 2017 году было создано Муниципальное Казенное Учреждение «Благоустройство» доходы от платных услуг которого в полном объеме поступают в бюджет Заларинского МО.</a:t>
            </a:r>
          </a:p>
          <a:p>
            <a:pPr algn="just">
              <a:buNone/>
            </a:pPr>
            <a:r>
              <a:rPr lang="ru-RU" sz="1400" b="1" dirty="0" smtClean="0">
                <a:latin typeface="Times New Roman" pitchFamily="18" charset="0"/>
                <a:cs typeface="Times New Roman" pitchFamily="18" charset="0"/>
              </a:rPr>
              <a:t>  </a:t>
            </a:r>
            <a:endParaRPr lang="ru-RU" sz="1400" b="1" dirty="0">
              <a:latin typeface="Times New Roman" pitchFamily="18" charset="0"/>
              <a:cs typeface="Times New Roman" pitchFamily="18" charset="0"/>
            </a:endParaRPr>
          </a:p>
        </p:txBody>
      </p:sp>
      <p:sp>
        <p:nvSpPr>
          <p:cNvPr id="2" name="Заголовок 1"/>
          <p:cNvSpPr>
            <a:spLocks noGrp="1"/>
          </p:cNvSpPr>
          <p:nvPr>
            <p:ph type="title"/>
          </p:nvPr>
        </p:nvSpPr>
        <p:spPr>
          <a:xfrm>
            <a:off x="611560" y="0"/>
            <a:ext cx="8322128" cy="620688"/>
          </a:xfrm>
        </p:spPr>
        <p:txBody>
          <a:bodyPr>
            <a:normAutofit fontScale="90000"/>
          </a:bodyPr>
          <a:lstStyle/>
          <a:p>
            <a:pPr marL="0" indent="0" algn="ctr">
              <a:buNone/>
            </a:pPr>
            <a:r>
              <a:rPr lang="ru-RU"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Анализ собственных доходов  за период с 2015-2017 гг.</a:t>
            </a:r>
            <a:endParaRPr lang="ru-RU"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graphicFrame>
        <p:nvGraphicFramePr>
          <p:cNvPr id="3" name="Диаграмма 2"/>
          <p:cNvGraphicFramePr/>
          <p:nvPr>
            <p:extLst>
              <p:ext uri="{D42A27DB-BD31-4B8C-83A1-F6EECF244321}">
                <p14:modId xmlns:p14="http://schemas.microsoft.com/office/powerpoint/2010/main" val="1074769857"/>
              </p:ext>
            </p:extLst>
          </p:nvPr>
        </p:nvGraphicFramePr>
        <p:xfrm>
          <a:off x="205488" y="548680"/>
          <a:ext cx="8759000" cy="4896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160697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75456"/>
            <a:ext cx="8754176" cy="1152128"/>
          </a:xfrm>
        </p:spPr>
        <p:txBody>
          <a:bodyPr>
            <a:normAutofit fontScale="90000"/>
          </a:bodyPr>
          <a:lstStyle/>
          <a:p>
            <a:pPr algn="ctr"/>
            <a:r>
              <a:rPr lang="ru-RU" dirty="0" smtClean="0"/>
              <a:t/>
            </a:r>
            <a:br>
              <a:rPr lang="ru-RU" dirty="0" smtClean="0"/>
            </a:br>
            <a:r>
              <a:rPr lang="ru-RU" sz="40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Анализ безвозмездных поступлений за период с 2015-2017 гг</a:t>
            </a:r>
            <a:r>
              <a:rPr lang="ru-RU"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a:t>
            </a:r>
            <a:endParaRPr lang="ru-RU"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graphicFrame>
        <p:nvGraphicFramePr>
          <p:cNvPr id="3" name="Диаграмма 2"/>
          <p:cNvGraphicFramePr/>
          <p:nvPr>
            <p:extLst>
              <p:ext uri="{D42A27DB-BD31-4B8C-83A1-F6EECF244321}">
                <p14:modId xmlns:p14="http://schemas.microsoft.com/office/powerpoint/2010/main" val="1294474879"/>
              </p:ext>
            </p:extLst>
          </p:nvPr>
        </p:nvGraphicFramePr>
        <p:xfrm>
          <a:off x="0" y="620688"/>
          <a:ext cx="6516216" cy="6408712"/>
        </p:xfrm>
        <a:graphic>
          <a:graphicData uri="http://schemas.openxmlformats.org/drawingml/2006/chart">
            <c:chart xmlns:c="http://schemas.openxmlformats.org/drawingml/2006/chart" xmlns:r="http://schemas.openxmlformats.org/officeDocument/2006/relationships" r:id="rId3"/>
          </a:graphicData>
        </a:graphic>
      </p:graphicFrame>
      <p:sp>
        <p:nvSpPr>
          <p:cNvPr id="4" name="Объект 7"/>
          <p:cNvSpPr txBox="1">
            <a:spLocks/>
          </p:cNvSpPr>
          <p:nvPr/>
        </p:nvSpPr>
        <p:spPr>
          <a:xfrm>
            <a:off x="5276088" y="836712"/>
            <a:ext cx="3657600" cy="5616624"/>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ru-RU" sz="2000" dirty="0" smtClean="0"/>
          </a:p>
          <a:p>
            <a:r>
              <a:rPr lang="ru-RU" sz="1600" dirty="0" smtClean="0"/>
              <a:t>Размер дотации на выравнивание бюджетной обеспеченности сократился в 3 раза, в связи с передачей полномочий по распределению дотации на уровень муниципального района, а так же с увеличением доходного потенциала муниципального образования.</a:t>
            </a:r>
          </a:p>
          <a:p>
            <a:r>
              <a:rPr lang="ru-RU" sz="1600" dirty="0" smtClean="0"/>
              <a:t>Большую часть  в структуре безвозмездных поступлений занимают субсидии из областного бюджета. В 2017 году по сравнению периодом  2015-2016 годов объем поступлений увеличился  в 2,7 раза.</a:t>
            </a:r>
          </a:p>
          <a:p>
            <a:r>
              <a:rPr lang="ru-RU" sz="1600" dirty="0" smtClean="0"/>
              <a:t>Объем субвенций в течении трех лет практически не менялся.</a:t>
            </a:r>
            <a:endParaRPr lang="ru-RU" sz="1600" dirty="0"/>
          </a:p>
        </p:txBody>
      </p:sp>
    </p:spTree>
    <p:extLst>
      <p:ext uri="{BB962C8B-B14F-4D97-AF65-F5344CB8AC3E}">
        <p14:creationId xmlns:p14="http://schemas.microsoft.com/office/powerpoint/2010/main" val="28402854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31440"/>
            <a:ext cx="8394136" cy="1152128"/>
          </a:xfrm>
        </p:spPr>
        <p:txBody>
          <a:bodyPr>
            <a:normAutofit fontScale="90000"/>
          </a:bodyPr>
          <a:lstStyle/>
          <a:p>
            <a:pPr algn="ctr"/>
            <a:r>
              <a:rPr lang="ru-RU" dirty="0" smtClean="0"/>
              <a:t/>
            </a:r>
            <a:br>
              <a:rPr lang="ru-RU" dirty="0" smtClean="0"/>
            </a:br>
            <a:r>
              <a:rPr lang="ru-RU" sz="400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Анализ расходов Заларинского МО</a:t>
            </a:r>
            <a:endParaRPr lang="ru-RU" sz="400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graphicFrame>
        <p:nvGraphicFramePr>
          <p:cNvPr id="3" name="Диаграмма 2"/>
          <p:cNvGraphicFramePr/>
          <p:nvPr>
            <p:extLst>
              <p:ext uri="{D42A27DB-BD31-4B8C-83A1-F6EECF244321}">
                <p14:modId xmlns:p14="http://schemas.microsoft.com/office/powerpoint/2010/main" val="1866828906"/>
              </p:ext>
            </p:extLst>
          </p:nvPr>
        </p:nvGraphicFramePr>
        <p:xfrm>
          <a:off x="467544" y="1052736"/>
          <a:ext cx="8856984" cy="57606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97126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_rels/themeOverride2.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Воздушный поток">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Override>
</file>

<file path=ppt/theme/themeOverride2.xml><?xml version="1.0" encoding="utf-8"?>
<a:themeOverride xmlns:a="http://schemas.openxmlformats.org/drawingml/2006/main">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Override>
</file>

<file path=docProps/app.xml><?xml version="1.0" encoding="utf-8"?>
<Properties xmlns="http://schemas.openxmlformats.org/officeDocument/2006/extended-properties" xmlns:vt="http://schemas.openxmlformats.org/officeDocument/2006/docPropsVTypes">
  <Template>Slipstream</Template>
  <TotalTime>10105</TotalTime>
  <Words>2450</Words>
  <Application>Microsoft Office PowerPoint</Application>
  <PresentationFormat>Экран (4:3)</PresentationFormat>
  <Paragraphs>252</Paragraphs>
  <Slides>54</Slides>
  <Notes>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54</vt:i4>
      </vt:variant>
    </vt:vector>
  </HeadingPairs>
  <TitlesOfParts>
    <vt:vector size="56" baseType="lpstr">
      <vt:lpstr>Воздушный поток</vt:lpstr>
      <vt:lpstr>Лист</vt:lpstr>
      <vt:lpstr>Презентация PowerPoint</vt:lpstr>
      <vt:lpstr>Презентация PowerPoint</vt:lpstr>
      <vt:lpstr>Демография</vt:lpstr>
      <vt:lpstr>Презентация PowerPoint</vt:lpstr>
      <vt:lpstr>Занятость населения Заларинского МО</vt:lpstr>
      <vt:lpstr>Презентация PowerPoint</vt:lpstr>
      <vt:lpstr>Анализ собственных доходов  за период с 2015-2017 гг.</vt:lpstr>
      <vt:lpstr> Анализ безвозмездных поступлений за период с 2015-2017 гг.</vt:lpstr>
      <vt:lpstr> Анализ расходов Заларинского МО</vt:lpstr>
      <vt:lpstr>Большую часть расходов бюджета Заларинского МО составляет жилищно-коммунальное хозяйство. В 2017 году Заларинское МО приняло участие:  1. В Государственной Программе Иркутской области «Развитие жилищно- коммунального хозяйства Иркутской области» на 2014-2018 гг. в подпрограмме «Модернизация объектов коммунальной инфраструктуры Иркутской области» на 2014-2018 гг.» в сумме 87578,87 тыс.рублей, на строительство БМК в сумме 54577,4 тыс. рублей</vt:lpstr>
      <vt:lpstr>И Строительство тепловых сетей совместно с трубопроводом холодного водоснабжения в р.п. Залари мкр. «ЗМЗ» протяженностью 736 метра в сумме 43001,4 тыс. рублей</vt:lpstr>
      <vt:lpstr>2. В Государственной Программе Иркутской 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гг.: -на строительство здания дома культуры на 210 мест с библиотекой в сумме 40054,76 тыс.рублей, которое завершилось в марте 2018 года . </vt:lpstr>
      <vt:lpstr>2. В Государственной Программе Иркутской области «Развитие сельского хозяйства и регулирование рынков сельскохозяйственной продукции, сырья и продовольствия» на 2014-2020 гг. подпрограммы «Устойчивое развитие сельских территорий Иркутской области на 2014-2020 гг.: - на строительство хоккейного корта в мкр ЗМЗ р.п. Залари  в сумме 499,94 тыс.рублей, Строительство объекта будет  завершено в ближайшее время</vt:lpstr>
      <vt:lpstr>3. В  Государственной Программе Иркутской области «Экономическое развитие и инновационная экономика» на 2015-2020 гг. подпрограммы «Государственная политика в сфере экономического развития Иркутской области на 2015-2020 гг. на реализацию мероприятий перечня проектов народных инициатив в сумме 2213,44 тыс. рублей. В рамках данной программы приобретено: - Глубинный насос  для водозаборных сооружений в р.п. Залари ул. Заводская 2а - Светодиодные светильники для уличного освещения, замена собственными силами по ул.Чапаева, ул. Молодежная, ул. Калинина, Энгельса  ул. Чайковского  ул. Урицкого, ул. Юбилейная р.п. Залари Заларинского района - Роторная косилка на трактор для скашивания  травы в р.п. Залари - Трактор МТЗ 82.1 для уборки мусора р.п. Залари - Насосная станция для водопровода башни "Центральная" р.п. Залари ул. Российская 4а - Прицеп тракторный самосвальный 2ПТС-4.5 для МТЗ для уборки мусора р.п. Залари</vt:lpstr>
      <vt:lpstr>Мероприятия народных инициатив 2017 года</vt:lpstr>
      <vt:lpstr>Расходы по дорожному хозяйству составляют 24% от общей суммы расходов бюджета Заларинского МО . В 2017 году Заларинское МО приняло участие:  В государственной программе Иркутской области «Развитие дорожного хозяйства на 2014-2020 годы» по  капитальному  ремонту дороги по ул.Первомайская в сумме 48797,44 тыс. рублей</vt:lpstr>
      <vt:lpstr>За период 2017 года за счет собственных средств были проведены капитальные ремонты на общую сумму 462,1 тыс. рублей объектов водоснабжения башни ЦРБ, водокачки по ул. Горького, инженерных сетей.  Проведен ремонт выгребных ям на сумму 73,5 тыс. рублей. Были выполнены пред проектные работы по КОС на сумму 69,9 тыс. рублей. Проведены санитарные исследования воды на сумму 111,1 тыс. рублей.  В 2017 году был проведен ремонт жилья на сумму 142,98 тыс. рублей по ул. Ленина д.17/2, пер. Матросова д.7/2, ул. Космонавтов д.8/2. ООО УК «Гарант» за счет средств от уплаты социального найма отремонтирован дом по ул. Российская д.3 на сумму 5,0 тыс. руб.   </vt:lpstr>
      <vt:lpstr>Капитальный ремонт В соответствии с Жилищным кодексом, законом Иркутской области  от 27.12.2013 года № 167-ОЗ «Об организации проведения капитального ремонта общего имущества  в многоквартирных домах на территории Иркутской области»  регулярно ведется работа по информированию населения, а также устной консультации собственников помещения, постоянная взаимосвязь с Региональным оператором о начислении, оплате  и  задолженности взносов на капитальный ремонт. В рамках этого закона запланировано произвести капитальный ремонт домов ул.пл.Строителей дома 1,3,5; ул.Российская дом 2. Всего жилой и нежилой площади многоквартирных  домов – 39,8 тыс. кв.м. Начислено физическим лицам  – 2274304,00 рублей Оплачено физическими лицами – 1733606,00 рублей Собираемость 2017 составила 76,23  %.  </vt:lpstr>
      <vt:lpstr>Государственная информационная система  ЖКХ       В соответствии с федеральным законом № 209-ФЗ от 21.07.2014 года «О государственной информационной системе жилищно-коммунального хозяйства» в 2015 году Заларинскому МО зарегистрировалось в данной системе.      Информация о жилищном фонде Заларинского МО   размещена в системе ГИС ЖКХ в полном объеме, а именно: -  55 многоквартирных домов -  2178 жилых домов -  674 домов блокированной застройки А так же размещается вся информация по ЖКХ (постановления, решения, программы). </vt:lpstr>
      <vt:lpstr>                                         Тарифы         В соответствии с Федеральным законом от 07.12.2011 г.  № 416-ФЗ «О водоснабжении и водоотведении», постановлением Правительства РФ от 13.05.2013г. № 406 «О государственном регулировании тарифов в сфере водоснабжения и водоотведения» ежегодно проводится рассмотрение, установление и корректировка тарифов в сфере водоснабжения и водоотведения устанавливаемые на территории Заларинского МО.         Регулярно ведется работа со Службой по тарифам Иркутской области по предоставлению шаблонов, отчетов, мониторинга для контроля установленных тарифов.         Динамика роста тарифов ЖКХ для населения Заларинского МО : -Тарифы на услуги теплоснабжения в 2017 году по отношению к 2016 году увеличились на 4%; - Тарифы на услуги водоснабжения  в 2017 году по отношению к 2016 году увеличились на 4%; - Тарифы на услуги водоотведения и очистков сточных вод  в 2017 году по отношению к 2016 году увеличились на 3,7 %.  </vt:lpstr>
      <vt:lpstr>  ПРОВЕДЕНЫ МЕРОПРИЯТИЯ, СВЯЗАННЫЕ С ЗЕМЕЛЬНЫМ ФОНДОМ: -  Осуществление мероприятий по инвентаризации земель в границах Заларинского муниципального образования, в ходе инвентаризации выявлено 4 заброшенных участка; - осуществление мероприятий по актуализации (обновлению) базы данных в Федеральной информационной адресной системы (ФИАС). На конец июля в ФИАС внесено 1959 квартир;  - оформление земельных участков и участков под объектами муниципальной собственности  имущества Заларинского муниципального образования; 23 земельных участка предоставлено многодетным семьям согласно очереди. На 31 декабря 2017 года очередь составила 109 человек. - В настоящее время Администрацией Заларинского МО ведется работа по расширению границ муниципального образования. - проводится претензионная работа с неплательщиками аренды земельных участков; на данный момент задолженность жителей р.п. Залари перед бюджетом Заларинского МО составляет в сумме 4600,00 тыс. рублей.  В 2018 году по истечению срока оговоренного в уведомлениях о задолженности, администрация будет вынуждена подать на неплательщиков аренды за земельные участки иски в суд с последующим изъятием земельных участков. </vt:lpstr>
      <vt:lpstr>Презентация PowerPoint</vt:lpstr>
      <vt:lpstr>В Заларинском МО в мае 2017 года для осуществления функций по благоустройству территории, сбору и вывозу ТКО было создано «МКУ Благоустройство» штатной численностью 12 человек, на содержание которого было израсходовано 2934,4 тыс. рублей.  За период с мая по декабрь 2017 года учреждением было вывезено  ТКО в количестве 2661 М3.  Заключено  договоров  на  сбор и  вывоз  мусора  в количестве 130 в том числе с юридическими лицами 43, с физическими 87.  Силами МКУ «Благоустройство» безвозмездно произведена очистка территорий кладбищ Заларинского МО. В зимний период проводится очистка дорог от снега и отсыпка противогололедными материалами.  Стоимость сбора и вывоза одного контейнера составляет : без утилизации 333,05 рублей с утилизацией 425,16 рублей.       </vt:lpstr>
      <vt:lpstr>                     Уважаемые жители п. Залари!  Для поддержания Нашего поселка в чистоте,  во избежание несанкционированных свалок , просим Всех жителей частного сектора оформить договоры на вывоз твердых коммунальных отходов (мусора) Обращаться по адресу ул. Карла Маркса, 67 При себе иметь  паспорт.  Контактный телефон  89041137511 МКУ «Благоустройство»  Заларинского МО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Дороги</vt:lpstr>
      <vt:lpstr>                   Социальная  работа  За 2017 год администрацией Заларинского МО - совместно со специалистами ОСРЦ по оказанию помощи семье и детям, находящимся в трудной жизненной ситуации, общественными Советами,  проведено более 150 обследований социально - бытовых условий граждан, проживающих на территории Заларинского МО. Подготовлены характеризующие материалы к пакету документов – многодетной семье Кантонист (4 детей) для участия в областном конкурсе «Почетная семья Иркутской области», где семья заняла 1 место (с премией 400 000руб.). </vt:lpstr>
      <vt:lpstr>      - в 2017г.  10 семей поставлены на профилактический учет, на  социальном  обслуживании состоят  22 семьи, из них находящихся в социально опасном положении 14, в тяжелой жизненной ситуации 8 семей.  - 250 детей из малообеспеченных, многодетных и др. социально незащищенных семей на выдачу социальных подарков было включено в сформированные списки;   -  За текущий период было проведено  более 40  профилактических бесед с фигурантами представлений от правоохранительных органов, а также с лицами, состоящими на профилактическом учете, направленные на ведение здорового образа жизни. - Ежегодно пунктом социальной помощи многодетным и малообеспеченным семьям Заларинского МО, выдается от 7000,00 до 10000,00 единиц вещей за счет благотворительной помощи из храма «Александра Невского» </vt:lpstr>
      <vt:lpstr>Развитие культуры, досуга, патриотического воспитания молодежи, физической культуры и спорта на территории Заларинского муниципального образования  В течение 2017г. традиционно  проводились культурно-массовые мероприятия,  мероприятия по пропаганде патриотизма, здорового образа жизни: как в направление культурного, так и спортивного развития, с активным участием граждан.  На  данные мероприятия в  2017г было освоено 446 044 руб.07коп. - на  культурно-массовые мероприятия, (Проводы зимы, День молодежи, День поселка, Фестиваль (выставка муниципальных образований, в том числе с ярмарками)  Поселковая елка, иные концертно-развлекательные программы) – затрачено  168,76 тыс. руб.: - на проведение конкурсов, (Лучший цветовод, Лучшее благоустройство, Лучшее новогоднее оформление территорий) – 55,0 тыс. руб.; </vt:lpstr>
      <vt:lpstr>-  на мероприятия семья и дети (День отца, День защиты детей,  День семьи, День матери, Дети России) – в 2017 году  затрачено 38 ,947 тыс руб.; - на мероприятия, направленные на патриотическое воспитание подрастающего поколения, увековечивание  памяти истории  и героев. (День Защитника Отечества, День Победы, День России) – 34, 8 тыс. руб. (в рамках празднования Дня России был опробован историко-краеведческий, туристический  проект «Сибирский тракт» с участием ЦКМ и ИКЦ «Современник» (в проекте приняли участие более 150 человек) ; - на социальные мероприятия, (День пожилого человека, День инвалида, Социальная елка, профилактическая работа с семьями, чествование Почетных граждан и юбилейных организаций) – 76, 00 тыс. руб.  при проведении  социальной елки  детям из льготных категорий семей  вручено 250 шт.  новогодних подарков (сформированных ИП Непокрытова).  Неоценимую помощь в проведении мероприятий и работе  с неблагополучными семьями  оказывают: специалисты ОСРЦ по оказанию помощи семье и детям, попавшим в трудную жизненную ситуацию,  Советы  Женщин  и Отцов п. Залари.  </vt:lpstr>
      <vt:lpstr>Женсовет: За 2017 годы состоялось 8 заседаний женсовета, на которых велась профилактическая работа с неблагополучными семьями. Так же велась работа по трудоустройству неработающих родителей (или постановка на учет в центр занятости).  Совместно с администрацией планируют, организуют мероприятия, направленные на сохранение ценности семьи, на уважение взрослых и т.д. </vt:lpstr>
      <vt:lpstr>Физическая культура и спорт</vt:lpstr>
      <vt:lpstr>МБМУК « ИКЦ «Современник»»</vt:lpstr>
      <vt:lpstr>Региональный конкурс «В вихре танца» г.Саянск</vt:lpstr>
      <vt:lpstr>Областной фестиваль-конкурс «Поющее Приангарье» г.Ангарск Диплом Лауреата III степени </vt:lpstr>
      <vt:lpstr>Областной конкурс «Лучший клубный работник года» г.Усолье-Сибирское  I место </vt:lpstr>
      <vt:lpstr>Областной этно-фестиваль «Мы разные, мы вместе»</vt:lpstr>
      <vt:lpstr>8 Всероссийский фестиваль-конкурс «Волна Байкала» г.Слюдянка</vt:lpstr>
      <vt:lpstr>Областной конкурс «Хоровод ремесел» п.Тальцы</vt:lpstr>
      <vt:lpstr>IV Международный онлайн – конкурс хореографического искусства «Вдохновение» г. Санкт – Петербург </vt:lpstr>
      <vt:lpstr>Областной съезжий праздник  «Я горжусь, что родился в Сибири» г.Иркутск </vt:lpstr>
      <vt:lpstr>Областная выставка  «Игрушка рождённая сердцем» с.Самара       (II место) </vt:lpstr>
      <vt:lpstr>В 2017г. Сабирова Зульфия Рафиловна награждена премий губернатора Иркутской области в номинации «Произведения декоративно-прикладного и сценографического искусства» за создание авторской коллекции джутовых кукол «Крестьянских кукол хоровод»</vt:lpstr>
      <vt:lpstr>Сравнительная таблица контрольных показателей</vt:lpstr>
      <vt:lpstr>Социально-экономическое партнерство</vt:lpstr>
      <vt:lpstr>Мероприятия 2018 года</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Амир</dc:creator>
  <cp:lastModifiedBy>Татьяна</cp:lastModifiedBy>
  <cp:revision>547</cp:revision>
  <cp:lastPrinted>2018-03-27T05:10:58Z</cp:lastPrinted>
  <dcterms:modified xsi:type="dcterms:W3CDTF">2018-03-28T01:40:36Z</dcterms:modified>
</cp:coreProperties>
</file>