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notesSlides/notesSlide9.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Default Extension="vml" ContentType="application/vnd.openxmlformats-officedocument.vmlDrawing"/>
  <Override PartName="/ppt/notesSlides/notesSlide8.xml" ContentType="application/vnd.openxmlformats-officedocument.presentationml.notesSlide+xml"/>
  <Override PartName="/ppt/charts/chart10.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2" r:id="rId1"/>
  </p:sldMasterIdLst>
  <p:notesMasterIdLst>
    <p:notesMasterId r:id="rId74"/>
  </p:notesMasterIdLst>
  <p:handoutMasterIdLst>
    <p:handoutMasterId r:id="rId75"/>
  </p:handoutMasterIdLst>
  <p:sldIdLst>
    <p:sldId id="782" r:id="rId2"/>
    <p:sldId id="720" r:id="rId3"/>
    <p:sldId id="805" r:id="rId4"/>
    <p:sldId id="887" r:id="rId5"/>
    <p:sldId id="888" r:id="rId6"/>
    <p:sldId id="889" r:id="rId7"/>
    <p:sldId id="757" r:id="rId8"/>
    <p:sldId id="806" r:id="rId9"/>
    <p:sldId id="883" r:id="rId10"/>
    <p:sldId id="758" r:id="rId11"/>
    <p:sldId id="890" r:id="rId12"/>
    <p:sldId id="891" r:id="rId13"/>
    <p:sldId id="763" r:id="rId14"/>
    <p:sldId id="812" r:id="rId15"/>
    <p:sldId id="813" r:id="rId16"/>
    <p:sldId id="836" r:id="rId17"/>
    <p:sldId id="814" r:id="rId18"/>
    <p:sldId id="815" r:id="rId19"/>
    <p:sldId id="816" r:id="rId20"/>
    <p:sldId id="817" r:id="rId21"/>
    <p:sldId id="818" r:id="rId22"/>
    <p:sldId id="880" r:id="rId23"/>
    <p:sldId id="821" r:id="rId24"/>
    <p:sldId id="822" r:id="rId25"/>
    <p:sldId id="823" r:id="rId26"/>
    <p:sldId id="824" r:id="rId27"/>
    <p:sldId id="825" r:id="rId28"/>
    <p:sldId id="828" r:id="rId29"/>
    <p:sldId id="829" r:id="rId30"/>
    <p:sldId id="830" r:id="rId31"/>
    <p:sldId id="832" r:id="rId32"/>
    <p:sldId id="837" r:id="rId33"/>
    <p:sldId id="819" r:id="rId34"/>
    <p:sldId id="884" r:id="rId35"/>
    <p:sldId id="839" r:id="rId36"/>
    <p:sldId id="871" r:id="rId37"/>
    <p:sldId id="872" r:id="rId38"/>
    <p:sldId id="874" r:id="rId39"/>
    <p:sldId id="873" r:id="rId40"/>
    <p:sldId id="875" r:id="rId41"/>
    <p:sldId id="843" r:id="rId42"/>
    <p:sldId id="844" r:id="rId43"/>
    <p:sldId id="845" r:id="rId44"/>
    <p:sldId id="846" r:id="rId45"/>
    <p:sldId id="876" r:id="rId46"/>
    <p:sldId id="849" r:id="rId47"/>
    <p:sldId id="848" r:id="rId48"/>
    <p:sldId id="847" r:id="rId49"/>
    <p:sldId id="878" r:id="rId50"/>
    <p:sldId id="885" r:id="rId51"/>
    <p:sldId id="882" r:id="rId52"/>
    <p:sldId id="791" r:id="rId53"/>
    <p:sldId id="850" r:id="rId54"/>
    <p:sldId id="851" r:id="rId55"/>
    <p:sldId id="852" r:id="rId56"/>
    <p:sldId id="853" r:id="rId57"/>
    <p:sldId id="854" r:id="rId58"/>
    <p:sldId id="855" r:id="rId59"/>
    <p:sldId id="856" r:id="rId60"/>
    <p:sldId id="857" r:id="rId61"/>
    <p:sldId id="858" r:id="rId62"/>
    <p:sldId id="859" r:id="rId63"/>
    <p:sldId id="860" r:id="rId64"/>
    <p:sldId id="861" r:id="rId65"/>
    <p:sldId id="862" r:id="rId66"/>
    <p:sldId id="863" r:id="rId67"/>
    <p:sldId id="864" r:id="rId68"/>
    <p:sldId id="865" r:id="rId69"/>
    <p:sldId id="866" r:id="rId70"/>
    <p:sldId id="867" r:id="rId71"/>
    <p:sldId id="868" r:id="rId72"/>
    <p:sldId id="881" r:id="rId73"/>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 xmlns:p14="http://schemas.microsoft.com/office/powerpoint/2010/main">
        <p14:section name="Раздел по умолчанию" id="{9C640F34-D540-49DB-89B0-504208539FEA}">
          <p14:sldIdLst>
            <p14:sldId id="782"/>
            <p14:sldId id="797"/>
            <p14:sldId id="355"/>
            <p14:sldId id="402"/>
            <p14:sldId id="754"/>
            <p14:sldId id="790"/>
            <p14:sldId id="720"/>
            <p14:sldId id="757"/>
            <p14:sldId id="758"/>
            <p14:sldId id="718"/>
            <p14:sldId id="792"/>
            <p14:sldId id="761"/>
            <p14:sldId id="762"/>
            <p14:sldId id="763"/>
            <p14:sldId id="767"/>
            <p14:sldId id="764"/>
            <p14:sldId id="765"/>
            <p14:sldId id="785"/>
            <p14:sldId id="787"/>
            <p14:sldId id="784"/>
            <p14:sldId id="803"/>
            <p14:sldId id="804"/>
            <p14:sldId id="759"/>
            <p14:sldId id="795"/>
            <p14:sldId id="788"/>
            <p14:sldId id="789"/>
            <p14:sldId id="753"/>
            <p14:sldId id="780"/>
            <p14:sldId id="800"/>
            <p14:sldId id="793"/>
            <p14:sldId id="794"/>
            <p14:sldId id="731"/>
            <p14:sldId id="747"/>
            <p14:sldId id="735"/>
            <p14:sldId id="798"/>
            <p14:sldId id="736"/>
            <p14:sldId id="799"/>
            <p14:sldId id="739"/>
            <p14:sldId id="536"/>
            <p14:sldId id="768"/>
            <p14:sldId id="769"/>
            <p14:sldId id="770"/>
            <p14:sldId id="771"/>
            <p14:sldId id="772"/>
            <p14:sldId id="773"/>
            <p14:sldId id="774"/>
            <p14:sldId id="775"/>
            <p14:sldId id="776"/>
            <p14:sldId id="777"/>
            <p14:sldId id="778"/>
            <p14:sldId id="779"/>
            <p14:sldId id="781"/>
            <p14:sldId id="752"/>
            <p14:sldId id="802"/>
            <p14:sldId id="801"/>
            <p14:sldId id="79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9" autoAdjust="0"/>
    <p:restoredTop sz="94374" autoAdjust="0"/>
  </p:normalViewPr>
  <p:slideViewPr>
    <p:cSldViewPr>
      <p:cViewPr varScale="1">
        <p:scale>
          <a:sx n="109" d="100"/>
          <a:sy n="109" d="100"/>
        </p:scale>
        <p:origin x="-1668" y="-84"/>
      </p:cViewPr>
      <p:guideLst>
        <p:guide orient="horz" pos="2160"/>
        <p:guide pos="2880"/>
      </p:guideLst>
    </p:cSldViewPr>
  </p:slideViewPr>
  <p:outlineViewPr>
    <p:cViewPr>
      <p:scale>
        <a:sx n="33" d="100"/>
        <a:sy n="33" d="100"/>
      </p:scale>
      <p:origin x="0" y="342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3948" y="-78"/>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oleObject" Target="&#1044;&#1080;&#1072;&#1075;&#1088;&#1072;&#1084;&#1084;&#1072;%20&#1074;%20Microsoft%20Office%20PowerPoint"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8.xml.rels><?xml version="1.0" encoding="UTF-8" standalone="yes"?>
<Relationships xmlns="http://schemas.openxmlformats.org/package/2006/relationships"><Relationship Id="rId2" Type="http://schemas.openxmlformats.org/officeDocument/2006/relationships/package" Target="../embeddings/_____Microsoft_Office_Excel7.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2" Type="http://schemas.openxmlformats.org/officeDocument/2006/relationships/oleObject" Target="&#1044;&#1080;&#1072;&#1075;&#1088;&#1072;&#1084;&#1084;&#1072;%20&#1074;%20Microsoft%20Office%20PowerPoint"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ru-RU"/>
  <c:chart>
    <c:view3D>
      <c:depthPercent val="100"/>
      <c:rAngAx val="1"/>
    </c:view3D>
    <c:plotArea>
      <c:layout>
        <c:manualLayout>
          <c:layoutTarget val="inner"/>
          <c:xMode val="edge"/>
          <c:yMode val="edge"/>
          <c:x val="5.0198310309396185E-2"/>
          <c:y val="2.8530326695726648E-2"/>
          <c:w val="0.85546968832058645"/>
          <c:h val="0.85826493134749771"/>
        </c:manualLayout>
      </c:layout>
      <c:bar3DChart>
        <c:barDir val="col"/>
        <c:grouping val="standard"/>
        <c:ser>
          <c:idx val="0"/>
          <c:order val="0"/>
          <c:tx>
            <c:strRef>
              <c:f>Лист1!$B$1</c:f>
              <c:strCache>
                <c:ptCount val="1"/>
                <c:pt idx="0">
                  <c:v>2016</c:v>
                </c:pt>
              </c:strCache>
            </c:strRef>
          </c:tx>
          <c:spPr>
            <a:solidFill>
              <a:srgbClr val="FFC000"/>
            </a:solidFill>
          </c:spPr>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Лист1!$B$2:$B$11</c:f>
              <c:numCache>
                <c:formatCode>General</c:formatCode>
                <c:ptCount val="10"/>
                <c:pt idx="0">
                  <c:v>8.84</c:v>
                </c:pt>
                <c:pt idx="1">
                  <c:v>0</c:v>
                </c:pt>
                <c:pt idx="2">
                  <c:v>297.97999999999951</c:v>
                </c:pt>
                <c:pt idx="3">
                  <c:v>604.55999999999949</c:v>
                </c:pt>
                <c:pt idx="4">
                  <c:v>922.79000000000053</c:v>
                </c:pt>
                <c:pt idx="5">
                  <c:v>2679.48</c:v>
                </c:pt>
                <c:pt idx="6">
                  <c:v>4228.5</c:v>
                </c:pt>
                <c:pt idx="7">
                  <c:v>11297.720000000008</c:v>
                </c:pt>
                <c:pt idx="8">
                  <c:v>9580.7900000000009</c:v>
                </c:pt>
                <c:pt idx="9">
                  <c:v>1059.3799999999999</c:v>
                </c:pt>
              </c:numCache>
            </c:numRef>
          </c:val>
        </c:ser>
        <c:ser>
          <c:idx val="1"/>
          <c:order val="1"/>
          <c:tx>
            <c:strRef>
              <c:f>Лист1!$C$1</c:f>
              <c:strCache>
                <c:ptCount val="1"/>
                <c:pt idx="0">
                  <c:v>2017</c:v>
                </c:pt>
              </c:strCache>
            </c:strRef>
          </c:tx>
          <c:spPr>
            <a:solidFill>
              <a:srgbClr val="00B050"/>
            </a:solidFill>
          </c:spPr>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Лист1!$C$2:$C$11</c:f>
              <c:numCache>
                <c:formatCode>General</c:formatCode>
                <c:ptCount val="10"/>
                <c:pt idx="0">
                  <c:v>379.1</c:v>
                </c:pt>
                <c:pt idx="1">
                  <c:v>488.4</c:v>
                </c:pt>
                <c:pt idx="2">
                  <c:v>164.53</c:v>
                </c:pt>
                <c:pt idx="3">
                  <c:v>7358.5</c:v>
                </c:pt>
                <c:pt idx="4">
                  <c:v>844.48</c:v>
                </c:pt>
                <c:pt idx="5">
                  <c:v>3224.69</c:v>
                </c:pt>
                <c:pt idx="6">
                  <c:v>4830.4699999999993</c:v>
                </c:pt>
                <c:pt idx="7">
                  <c:v>12191.27</c:v>
                </c:pt>
                <c:pt idx="8">
                  <c:v>12705.19</c:v>
                </c:pt>
                <c:pt idx="9">
                  <c:v>833.64</c:v>
                </c:pt>
              </c:numCache>
            </c:numRef>
          </c:val>
        </c:ser>
        <c:ser>
          <c:idx val="2"/>
          <c:order val="2"/>
          <c:tx>
            <c:strRef>
              <c:f>Лист1!$D$1</c:f>
              <c:strCache>
                <c:ptCount val="1"/>
                <c:pt idx="0">
                  <c:v>2018</c:v>
                </c:pt>
              </c:strCache>
            </c:strRef>
          </c:tx>
          <c:spPr>
            <a:solidFill>
              <a:srgbClr val="FF0000"/>
            </a:solidFill>
          </c:spPr>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Лист1!$D$2:$D$11</c:f>
              <c:numCache>
                <c:formatCode>General</c:formatCode>
                <c:ptCount val="10"/>
                <c:pt idx="0">
                  <c:v>133.08000000000001</c:v>
                </c:pt>
                <c:pt idx="1">
                  <c:v>1318.54</c:v>
                </c:pt>
                <c:pt idx="2">
                  <c:v>1133.74</c:v>
                </c:pt>
                <c:pt idx="3">
                  <c:v>219.5</c:v>
                </c:pt>
                <c:pt idx="4">
                  <c:v>2880.7</c:v>
                </c:pt>
                <c:pt idx="5">
                  <c:v>2741.7</c:v>
                </c:pt>
                <c:pt idx="6">
                  <c:v>5081</c:v>
                </c:pt>
                <c:pt idx="7">
                  <c:v>13086.2</c:v>
                </c:pt>
                <c:pt idx="8">
                  <c:v>11703</c:v>
                </c:pt>
                <c:pt idx="9">
                  <c:v>4482.9000000000005</c:v>
                </c:pt>
              </c:numCache>
            </c:numRef>
          </c:val>
        </c:ser>
        <c:shape val="box"/>
        <c:axId val="94014464"/>
        <c:axId val="94020352"/>
        <c:axId val="82254016"/>
      </c:bar3DChart>
      <c:catAx>
        <c:axId val="94014464"/>
        <c:scaling>
          <c:orientation val="minMax"/>
        </c:scaling>
        <c:axPos val="b"/>
        <c:tickLblPos val="nextTo"/>
        <c:crossAx val="94020352"/>
        <c:crosses val="autoZero"/>
        <c:auto val="1"/>
        <c:lblAlgn val="ctr"/>
        <c:lblOffset val="100"/>
      </c:catAx>
      <c:valAx>
        <c:axId val="94020352"/>
        <c:scaling>
          <c:orientation val="minMax"/>
        </c:scaling>
        <c:axPos val="l"/>
        <c:majorGridlines/>
        <c:numFmt formatCode="General" sourceLinked="1"/>
        <c:tickLblPos val="nextTo"/>
        <c:crossAx val="94014464"/>
        <c:crosses val="autoZero"/>
        <c:crossBetween val="between"/>
      </c:valAx>
      <c:serAx>
        <c:axId val="82254016"/>
        <c:scaling>
          <c:orientation val="minMax"/>
        </c:scaling>
        <c:axPos val="b"/>
        <c:tickLblPos val="nextTo"/>
        <c:crossAx val="94020352"/>
        <c:crosses val="autoZero"/>
      </c:serAx>
    </c:plotArea>
    <c:legend>
      <c:legendPos val="r"/>
      <c:layout/>
    </c:legend>
    <c:plotVisOnly val="1"/>
    <c:dispBlanksAs val="gap"/>
  </c:chart>
  <c:spPr>
    <a:noFill/>
  </c:spPr>
  <c:txPr>
    <a:bodyPr/>
    <a:lstStyle/>
    <a:p>
      <a:pPr>
        <a:defRPr sz="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clustered"/>
        <c:ser>
          <c:idx val="0"/>
          <c:order val="0"/>
          <c:tx>
            <c:strRef>
              <c:f>Лист1!$B$1</c:f>
              <c:strCache>
                <c:ptCount val="1"/>
                <c:pt idx="0">
                  <c:v>2017</c:v>
                </c:pt>
              </c:strCache>
            </c:strRef>
          </c:tx>
          <c:cat>
            <c:strRef>
              <c:f>Лист1!$A$2:$A$5</c:f>
              <c:strCache>
                <c:ptCount val="4"/>
                <c:pt idx="0">
                  <c:v>Количество мероприятий</c:v>
                </c:pt>
                <c:pt idx="1">
                  <c:v>количество клубных формирований</c:v>
                </c:pt>
                <c:pt idx="2">
                  <c:v>Количество участников</c:v>
                </c:pt>
                <c:pt idx="3">
                  <c:v>Платные услуги</c:v>
                </c:pt>
              </c:strCache>
            </c:strRef>
          </c:cat>
          <c:val>
            <c:numRef>
              <c:f>Лист1!$B$2:$B$5</c:f>
              <c:numCache>
                <c:formatCode>General</c:formatCode>
                <c:ptCount val="4"/>
                <c:pt idx="0">
                  <c:v>238</c:v>
                </c:pt>
                <c:pt idx="1">
                  <c:v>7</c:v>
                </c:pt>
                <c:pt idx="2">
                  <c:v>74</c:v>
                </c:pt>
                <c:pt idx="3" formatCode="0%">
                  <c:v>91</c:v>
                </c:pt>
              </c:numCache>
            </c:numRef>
          </c:val>
        </c:ser>
        <c:ser>
          <c:idx val="1"/>
          <c:order val="1"/>
          <c:tx>
            <c:strRef>
              <c:f>Лист1!$C$1</c:f>
              <c:strCache>
                <c:ptCount val="1"/>
                <c:pt idx="0">
                  <c:v>2018</c:v>
                </c:pt>
              </c:strCache>
            </c:strRef>
          </c:tx>
          <c:cat>
            <c:strRef>
              <c:f>Лист1!$A$2:$A$5</c:f>
              <c:strCache>
                <c:ptCount val="4"/>
                <c:pt idx="0">
                  <c:v>Количество мероприятий</c:v>
                </c:pt>
                <c:pt idx="1">
                  <c:v>количество клубных формирований</c:v>
                </c:pt>
                <c:pt idx="2">
                  <c:v>Количество участников</c:v>
                </c:pt>
                <c:pt idx="3">
                  <c:v>Платные услуги</c:v>
                </c:pt>
              </c:strCache>
            </c:strRef>
          </c:cat>
          <c:val>
            <c:numRef>
              <c:f>Лист1!$C$2:$C$5</c:f>
              <c:numCache>
                <c:formatCode>General</c:formatCode>
                <c:ptCount val="4"/>
                <c:pt idx="0">
                  <c:v>268</c:v>
                </c:pt>
                <c:pt idx="1">
                  <c:v>10</c:v>
                </c:pt>
                <c:pt idx="2">
                  <c:v>128</c:v>
                </c:pt>
                <c:pt idx="3" formatCode="0%">
                  <c:v>106</c:v>
                </c:pt>
              </c:numCache>
            </c:numRef>
          </c:val>
        </c:ser>
        <c:shape val="box"/>
        <c:axId val="140237056"/>
        <c:axId val="140238848"/>
        <c:axId val="0"/>
      </c:bar3DChart>
      <c:catAx>
        <c:axId val="140237056"/>
        <c:scaling>
          <c:orientation val="minMax"/>
        </c:scaling>
        <c:axPos val="b"/>
        <c:tickLblPos val="nextTo"/>
        <c:crossAx val="140238848"/>
        <c:crosses val="autoZero"/>
        <c:auto val="1"/>
        <c:lblAlgn val="ctr"/>
        <c:lblOffset val="100"/>
      </c:catAx>
      <c:valAx>
        <c:axId val="140238848"/>
        <c:scaling>
          <c:orientation val="minMax"/>
        </c:scaling>
        <c:axPos val="l"/>
        <c:majorGridlines/>
        <c:numFmt formatCode="General" sourceLinked="1"/>
        <c:tickLblPos val="nextTo"/>
        <c:crossAx val="140237056"/>
        <c:crosses val="autoZero"/>
        <c:crossBetween val="between"/>
      </c:valAx>
    </c:plotArea>
    <c:legend>
      <c:legendPos val="r"/>
      <c:layout>
        <c:manualLayout>
          <c:xMode val="edge"/>
          <c:yMode val="edge"/>
          <c:x val="0.84913811760372215"/>
          <c:y val="0.38971913595386026"/>
          <c:w val="0.14208995257171833"/>
          <c:h val="0.19811324089773677"/>
        </c:manualLayout>
      </c:layout>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style val="26"/>
  <c:chart>
    <c:view3D>
      <c:depthPercent val="100"/>
      <c:rAngAx val="1"/>
    </c:view3D>
    <c:plotArea>
      <c:layout>
        <c:manualLayout>
          <c:layoutTarget val="inner"/>
          <c:xMode val="edge"/>
          <c:yMode val="edge"/>
          <c:x val="9.3042567638683668E-2"/>
          <c:y val="5.2910787690256818E-2"/>
          <c:w val="0.63929967211245853"/>
          <c:h val="0.89137271784616456"/>
        </c:manualLayout>
      </c:layout>
      <c:bar3DChart>
        <c:barDir val="col"/>
        <c:grouping val="standard"/>
        <c:ser>
          <c:idx val="0"/>
          <c:order val="0"/>
          <c:tx>
            <c:strRef>
              <c:f>Лист1!$B$1</c:f>
              <c:strCache>
                <c:ptCount val="1"/>
                <c:pt idx="0">
                  <c:v>2016</c:v>
                </c:pt>
              </c:strCache>
            </c:strRef>
          </c:tx>
          <c:spPr>
            <a:solidFill>
              <a:srgbClr val="92D050"/>
            </a:solidFill>
          </c:spPr>
          <c:cat>
            <c:strRef>
              <c:f>Лист1!$A$2:$A$4</c:f>
              <c:strCache>
                <c:ptCount val="3"/>
                <c:pt idx="0">
                  <c:v>субвенции</c:v>
                </c:pt>
                <c:pt idx="1">
                  <c:v>Дотации </c:v>
                </c:pt>
                <c:pt idx="2">
                  <c:v>субсидии</c:v>
                </c:pt>
              </c:strCache>
            </c:strRef>
          </c:cat>
          <c:val>
            <c:numRef>
              <c:f>Лист1!$B$2:$B$4</c:f>
              <c:numCache>
                <c:formatCode>General</c:formatCode>
                <c:ptCount val="3"/>
                <c:pt idx="0">
                  <c:v>600</c:v>
                </c:pt>
                <c:pt idx="1">
                  <c:v>7149</c:v>
                </c:pt>
                <c:pt idx="2">
                  <c:v>47194</c:v>
                </c:pt>
              </c:numCache>
            </c:numRef>
          </c:val>
        </c:ser>
        <c:ser>
          <c:idx val="1"/>
          <c:order val="1"/>
          <c:tx>
            <c:strRef>
              <c:f>Лист1!$C$1</c:f>
              <c:strCache>
                <c:ptCount val="1"/>
                <c:pt idx="0">
                  <c:v>2017</c:v>
                </c:pt>
              </c:strCache>
            </c:strRef>
          </c:tx>
          <c:spPr>
            <a:solidFill>
              <a:srgbClr val="0070C0"/>
            </a:solidFill>
          </c:spPr>
          <c:cat>
            <c:strRef>
              <c:f>Лист1!$A$2:$A$4</c:f>
              <c:strCache>
                <c:ptCount val="3"/>
                <c:pt idx="0">
                  <c:v>субвенции</c:v>
                </c:pt>
                <c:pt idx="1">
                  <c:v>Дотации </c:v>
                </c:pt>
                <c:pt idx="2">
                  <c:v>субсидии</c:v>
                </c:pt>
              </c:strCache>
            </c:strRef>
          </c:cat>
          <c:val>
            <c:numRef>
              <c:f>Лист1!$C$2:$C$4</c:f>
              <c:numCache>
                <c:formatCode>General</c:formatCode>
                <c:ptCount val="3"/>
                <c:pt idx="0">
                  <c:v>590</c:v>
                </c:pt>
                <c:pt idx="1">
                  <c:v>2456</c:v>
                </c:pt>
                <c:pt idx="2">
                  <c:v>171185</c:v>
                </c:pt>
              </c:numCache>
            </c:numRef>
          </c:val>
        </c:ser>
        <c:ser>
          <c:idx val="2"/>
          <c:order val="2"/>
          <c:tx>
            <c:strRef>
              <c:f>Лист1!$D$1</c:f>
              <c:strCache>
                <c:ptCount val="1"/>
                <c:pt idx="0">
                  <c:v>2018</c:v>
                </c:pt>
              </c:strCache>
            </c:strRef>
          </c:tx>
          <c:spPr>
            <a:solidFill>
              <a:srgbClr val="7030A0"/>
            </a:solidFill>
          </c:spPr>
          <c:cat>
            <c:strRef>
              <c:f>Лист1!$A$2:$A$4</c:f>
              <c:strCache>
                <c:ptCount val="3"/>
                <c:pt idx="0">
                  <c:v>субвенции</c:v>
                </c:pt>
                <c:pt idx="1">
                  <c:v>Дотации </c:v>
                </c:pt>
                <c:pt idx="2">
                  <c:v>субсидии</c:v>
                </c:pt>
              </c:strCache>
            </c:strRef>
          </c:cat>
          <c:val>
            <c:numRef>
              <c:f>Лист1!$D$2:$D$4</c:f>
              <c:numCache>
                <c:formatCode>General</c:formatCode>
                <c:ptCount val="3"/>
                <c:pt idx="0">
                  <c:v>596</c:v>
                </c:pt>
                <c:pt idx="1">
                  <c:v>7387</c:v>
                </c:pt>
                <c:pt idx="2">
                  <c:v>53334</c:v>
                </c:pt>
              </c:numCache>
            </c:numRef>
          </c:val>
        </c:ser>
        <c:shape val="cylinder"/>
        <c:axId val="50463872"/>
        <c:axId val="50465408"/>
        <c:axId val="95384448"/>
      </c:bar3DChart>
      <c:catAx>
        <c:axId val="50463872"/>
        <c:scaling>
          <c:orientation val="minMax"/>
        </c:scaling>
        <c:axPos val="b"/>
        <c:majorTickMark val="in"/>
        <c:tickLblPos val="nextTo"/>
        <c:crossAx val="50465408"/>
        <c:crosses val="autoZero"/>
        <c:lblAlgn val="ctr"/>
        <c:lblOffset val="100"/>
      </c:catAx>
      <c:valAx>
        <c:axId val="50465408"/>
        <c:scaling>
          <c:orientation val="minMax"/>
        </c:scaling>
        <c:axPos val="l"/>
        <c:majorGridlines/>
        <c:numFmt formatCode="General" sourceLinked="1"/>
        <c:tickLblPos val="nextTo"/>
        <c:crossAx val="50463872"/>
        <c:crosses val="autoZero"/>
        <c:crossBetween val="between"/>
      </c:valAx>
      <c:serAx>
        <c:axId val="95384448"/>
        <c:scaling>
          <c:orientation val="minMax"/>
        </c:scaling>
        <c:axPos val="b"/>
        <c:tickLblPos val="nextTo"/>
        <c:crossAx val="50465408"/>
        <c:crosses val="autoZero"/>
      </c:serAx>
    </c:plotArea>
    <c:plotVisOnly val="1"/>
    <c:dispBlanksAs val="gap"/>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col"/>
        <c:grouping val="clustered"/>
        <c:ser>
          <c:idx val="0"/>
          <c:order val="0"/>
          <c:tx>
            <c:strRef>
              <c:f>Лист1!$B$1</c:f>
              <c:strCache>
                <c:ptCount val="1"/>
                <c:pt idx="0">
                  <c:v>2016</c:v>
                </c:pt>
              </c:strCache>
            </c:strRef>
          </c:tx>
          <c:spPr>
            <a:solidFill>
              <a:srgbClr val="00B050"/>
            </a:solidFill>
          </c:spPr>
          <c:dLbls>
            <c:txPr>
              <a:bodyPr/>
              <a:lstStyle/>
              <a:p>
                <a:pPr>
                  <a:defRPr sz="1400" b="1"/>
                </a:pPr>
                <a:endParaRPr lang="ru-RU"/>
              </a:p>
            </c:txPr>
            <c:showVal val="1"/>
          </c:dLbls>
          <c:cat>
            <c:strRef>
              <c:f>Лист1!$A$2:$A$3</c:f>
              <c:strCache>
                <c:ptCount val="2"/>
                <c:pt idx="0">
                  <c:v>Залари</c:v>
                </c:pt>
                <c:pt idx="1">
                  <c:v>Тыреть</c:v>
                </c:pt>
              </c:strCache>
            </c:strRef>
          </c:cat>
          <c:val>
            <c:numRef>
              <c:f>Лист1!$B$2:$B$3</c:f>
              <c:numCache>
                <c:formatCode>General</c:formatCode>
                <c:ptCount val="2"/>
                <c:pt idx="0">
                  <c:v>3684</c:v>
                </c:pt>
                <c:pt idx="1">
                  <c:v>218</c:v>
                </c:pt>
              </c:numCache>
            </c:numRef>
          </c:val>
        </c:ser>
        <c:ser>
          <c:idx val="1"/>
          <c:order val="1"/>
          <c:tx>
            <c:strRef>
              <c:f>Лист1!$C$1</c:f>
              <c:strCache>
                <c:ptCount val="1"/>
                <c:pt idx="0">
                  <c:v>2017</c:v>
                </c:pt>
              </c:strCache>
            </c:strRef>
          </c:tx>
          <c:spPr>
            <a:solidFill>
              <a:srgbClr val="7030A0"/>
            </a:solidFill>
          </c:spPr>
          <c:dLbls>
            <c:txPr>
              <a:bodyPr/>
              <a:lstStyle/>
              <a:p>
                <a:pPr>
                  <a:defRPr sz="1400" b="1"/>
                </a:pPr>
                <a:endParaRPr lang="ru-RU"/>
              </a:p>
            </c:txPr>
            <c:showVal val="1"/>
          </c:dLbls>
          <c:cat>
            <c:strRef>
              <c:f>Лист1!$A$2:$A$3</c:f>
              <c:strCache>
                <c:ptCount val="2"/>
                <c:pt idx="0">
                  <c:v>Залари</c:v>
                </c:pt>
                <c:pt idx="1">
                  <c:v>Тыреть</c:v>
                </c:pt>
              </c:strCache>
            </c:strRef>
          </c:cat>
          <c:val>
            <c:numRef>
              <c:f>Лист1!$C$2:$C$3</c:f>
              <c:numCache>
                <c:formatCode>General</c:formatCode>
                <c:ptCount val="2"/>
                <c:pt idx="0">
                  <c:v>3040</c:v>
                </c:pt>
                <c:pt idx="1">
                  <c:v>222</c:v>
                </c:pt>
              </c:numCache>
            </c:numRef>
          </c:val>
        </c:ser>
        <c:ser>
          <c:idx val="2"/>
          <c:order val="2"/>
          <c:tx>
            <c:strRef>
              <c:f>Лист1!$D$1</c:f>
              <c:strCache>
                <c:ptCount val="1"/>
                <c:pt idx="0">
                  <c:v>2018</c:v>
                </c:pt>
              </c:strCache>
            </c:strRef>
          </c:tx>
          <c:spPr>
            <a:solidFill>
              <a:srgbClr val="FF9933"/>
            </a:solidFill>
          </c:spPr>
          <c:dLbls>
            <c:txPr>
              <a:bodyPr/>
              <a:lstStyle/>
              <a:p>
                <a:pPr>
                  <a:defRPr sz="1400" b="1"/>
                </a:pPr>
                <a:endParaRPr lang="ru-RU"/>
              </a:p>
            </c:txPr>
            <c:showVal val="1"/>
          </c:dLbls>
          <c:cat>
            <c:strRef>
              <c:f>Лист1!$A$2:$A$3</c:f>
              <c:strCache>
                <c:ptCount val="2"/>
                <c:pt idx="0">
                  <c:v>Залари</c:v>
                </c:pt>
                <c:pt idx="1">
                  <c:v>Тыреть</c:v>
                </c:pt>
              </c:strCache>
            </c:strRef>
          </c:cat>
          <c:val>
            <c:numRef>
              <c:f>Лист1!$D$2:$D$3</c:f>
              <c:numCache>
                <c:formatCode>General</c:formatCode>
                <c:ptCount val="2"/>
                <c:pt idx="0">
                  <c:v>3339</c:v>
                </c:pt>
                <c:pt idx="1">
                  <c:v>250</c:v>
                </c:pt>
              </c:numCache>
            </c:numRef>
          </c:val>
        </c:ser>
        <c:axId val="82203776"/>
        <c:axId val="82205312"/>
      </c:barChart>
      <c:catAx>
        <c:axId val="82203776"/>
        <c:scaling>
          <c:orientation val="minMax"/>
        </c:scaling>
        <c:axPos val="b"/>
        <c:tickLblPos val="nextTo"/>
        <c:txPr>
          <a:bodyPr/>
          <a:lstStyle/>
          <a:p>
            <a:pPr>
              <a:defRPr b="1"/>
            </a:pPr>
            <a:endParaRPr lang="ru-RU"/>
          </a:p>
        </c:txPr>
        <c:crossAx val="82205312"/>
        <c:crosses val="autoZero"/>
        <c:auto val="1"/>
        <c:lblAlgn val="ctr"/>
        <c:lblOffset val="100"/>
      </c:catAx>
      <c:valAx>
        <c:axId val="82205312"/>
        <c:scaling>
          <c:orientation val="minMax"/>
        </c:scaling>
        <c:axPos val="l"/>
        <c:majorGridlines/>
        <c:numFmt formatCode="General" sourceLinked="1"/>
        <c:tickLblPos val="nextTo"/>
        <c:txPr>
          <a:bodyPr/>
          <a:lstStyle/>
          <a:p>
            <a:pPr>
              <a:defRPr sz="1000"/>
            </a:pPr>
            <a:endParaRPr lang="ru-RU"/>
          </a:p>
        </c:txPr>
        <c:crossAx val="82203776"/>
        <c:crosses val="autoZero"/>
        <c:crossBetween val="between"/>
        <c:majorUnit val="1000"/>
      </c:valAx>
    </c:plotArea>
    <c:legend>
      <c:legendPos val="t"/>
      <c:layout>
        <c:manualLayout>
          <c:xMode val="edge"/>
          <c:yMode val="edge"/>
          <c:x val="0.12820967509417486"/>
          <c:y val="0"/>
          <c:w val="0.86847357358800559"/>
          <c:h val="5.7189810953171182E-2"/>
        </c:manualLayout>
      </c:layout>
    </c:legend>
    <c:plotVisOnly val="1"/>
    <c:dispBlanksAs val="gap"/>
  </c:chart>
  <c:txPr>
    <a:bodyPr/>
    <a:lstStyle/>
    <a:p>
      <a:pPr>
        <a:defRPr sz="1800">
          <a:latin typeface="Times New Roman" pitchFamily="18" charset="0"/>
          <a:cs typeface="Times New Roman" pitchFamily="18" charset="0"/>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2686828671948641"/>
          <c:y val="2.384807156674831E-2"/>
          <c:w val="0.87313171328051553"/>
          <c:h val="0.87422506570596059"/>
        </c:manualLayout>
      </c:layout>
      <c:barChart>
        <c:barDir val="col"/>
        <c:grouping val="clustered"/>
        <c:ser>
          <c:idx val="3"/>
          <c:order val="3"/>
          <c:tx>
            <c:strRef>
              <c:f>'[Диаграмма в Microsoft Office PowerPoint]Лист2'!$B$1</c:f>
            </c:strRef>
          </c:tx>
          <c:spPr>
            <a:solidFill>
              <a:srgbClr val="00B050"/>
            </a:solidFill>
          </c:spPr>
          <c:cat>
            <c:multiLvlStrRef>
              <c:f>'[Диаграмма в Microsoft Office PowerPoint]Лист2'!$A$2:$A$3</c:f>
            </c:multiLvlStrRef>
          </c:cat>
          <c:val>
            <c:numRef>
              <c:f>'[Диаграмма в Microsoft Office PowerPoint]Лист2'!$B$2:$B$3</c:f>
            </c:numRef>
          </c:val>
        </c:ser>
        <c:ser>
          <c:idx val="4"/>
          <c:order val="4"/>
          <c:tx>
            <c:strRef>
              <c:f>'[Диаграмма в Microsoft Office PowerPoint]Лист2'!$C$1</c:f>
            </c:strRef>
          </c:tx>
          <c:spPr>
            <a:solidFill>
              <a:srgbClr val="803B9B"/>
            </a:solidFill>
          </c:spPr>
          <c:cat>
            <c:multiLvlStrRef>
              <c:f>'[Диаграмма в Microsoft Office PowerPoint]Лист2'!$A$2:$A$3</c:f>
            </c:multiLvlStrRef>
          </c:cat>
          <c:val>
            <c:numRef>
              <c:f>'[Диаграмма в Microsoft Office PowerPoint]Лист2'!$C$2:$C$3</c:f>
            </c:numRef>
          </c:val>
        </c:ser>
        <c:ser>
          <c:idx val="5"/>
          <c:order val="5"/>
          <c:tx>
            <c:strRef>
              <c:f>'[Диаграмма в Microsoft Office PowerPoint]Лист2'!$D$1</c:f>
            </c:strRef>
          </c:tx>
          <c:spPr>
            <a:solidFill>
              <a:srgbClr val="FF9933"/>
            </a:solidFill>
          </c:spPr>
          <c:cat>
            <c:multiLvlStrRef>
              <c:f>'[Диаграмма в Microsoft Office PowerPoint]Лист2'!$A$2:$A$3</c:f>
            </c:multiLvlStrRef>
          </c:cat>
          <c:val>
            <c:numRef>
              <c:f>'[Диаграмма в Microsoft Office PowerPoint]Лист2'!$D$2:$D$3</c:f>
            </c:numRef>
          </c:val>
        </c:ser>
        <c:ser>
          <c:idx val="0"/>
          <c:order val="0"/>
          <c:tx>
            <c:strRef>
              <c:f>'[Диаграмма в Microsoft Office PowerPoint]Лист2'!$B$1</c:f>
              <c:strCache>
                <c:ptCount val="1"/>
                <c:pt idx="0">
                  <c:v>2016</c:v>
                </c:pt>
              </c:strCache>
            </c:strRef>
          </c:tx>
          <c:spPr>
            <a:solidFill>
              <a:srgbClr val="00B050"/>
            </a:solidFill>
          </c:spPr>
          <c:dLbls>
            <c:txPr>
              <a:bodyPr/>
              <a:lstStyle/>
              <a:p>
                <a:pPr>
                  <a:defRPr sz="1400" b="1">
                    <a:latin typeface="Times New Roman" pitchFamily="18" charset="0"/>
                    <a:cs typeface="Times New Roman" pitchFamily="18" charset="0"/>
                  </a:defRPr>
                </a:pPr>
                <a:endParaRPr lang="ru-RU"/>
              </a:p>
            </c:txPr>
            <c:showVal val="1"/>
          </c:dLbls>
          <c:cat>
            <c:strRef>
              <c:f>'[Диаграмма в Microsoft Office PowerPoint]Лист2'!$A$2:$A$3</c:f>
              <c:strCache>
                <c:ptCount val="2"/>
                <c:pt idx="0">
                  <c:v>Залари</c:v>
                </c:pt>
                <c:pt idx="1">
                  <c:v>Тыреть</c:v>
                </c:pt>
              </c:strCache>
            </c:strRef>
          </c:cat>
          <c:val>
            <c:numRef>
              <c:f>'[Диаграмма в Microsoft Office PowerPoint]Лист2'!$B$2:$B$3</c:f>
              <c:numCache>
                <c:formatCode>General</c:formatCode>
                <c:ptCount val="2"/>
                <c:pt idx="0">
                  <c:v>5896</c:v>
                </c:pt>
                <c:pt idx="1">
                  <c:v>768</c:v>
                </c:pt>
              </c:numCache>
            </c:numRef>
          </c:val>
        </c:ser>
        <c:ser>
          <c:idx val="1"/>
          <c:order val="1"/>
          <c:tx>
            <c:strRef>
              <c:f>'[Диаграмма в Microsoft Office PowerPoint]Лист2'!$C$1</c:f>
              <c:strCache>
                <c:ptCount val="1"/>
                <c:pt idx="0">
                  <c:v>2017</c:v>
                </c:pt>
              </c:strCache>
            </c:strRef>
          </c:tx>
          <c:spPr>
            <a:solidFill>
              <a:srgbClr val="803B9B"/>
            </a:solidFill>
          </c:spPr>
          <c:dLbls>
            <c:txPr>
              <a:bodyPr/>
              <a:lstStyle/>
              <a:p>
                <a:pPr>
                  <a:defRPr sz="1400" b="1">
                    <a:latin typeface="Times New Roman" pitchFamily="18" charset="0"/>
                    <a:cs typeface="Times New Roman" pitchFamily="18" charset="0"/>
                  </a:defRPr>
                </a:pPr>
                <a:endParaRPr lang="ru-RU"/>
              </a:p>
            </c:txPr>
            <c:showVal val="1"/>
          </c:dLbls>
          <c:cat>
            <c:strRef>
              <c:f>'[Диаграмма в Microsoft Office PowerPoint]Лист2'!$A$2:$A$3</c:f>
              <c:strCache>
                <c:ptCount val="2"/>
                <c:pt idx="0">
                  <c:v>Залари</c:v>
                </c:pt>
                <c:pt idx="1">
                  <c:v>Тыреть</c:v>
                </c:pt>
              </c:strCache>
            </c:strRef>
          </c:cat>
          <c:val>
            <c:numRef>
              <c:f>'[Диаграмма в Microsoft Office PowerPoint]Лист2'!$C$2:$C$3</c:f>
              <c:numCache>
                <c:formatCode>General</c:formatCode>
                <c:ptCount val="2"/>
                <c:pt idx="0">
                  <c:v>9665</c:v>
                </c:pt>
                <c:pt idx="1">
                  <c:v>1457</c:v>
                </c:pt>
              </c:numCache>
            </c:numRef>
          </c:val>
        </c:ser>
        <c:ser>
          <c:idx val="2"/>
          <c:order val="2"/>
          <c:tx>
            <c:strRef>
              <c:f>'[Диаграмма в Microsoft Office PowerPoint]Лист2'!$D$1</c:f>
              <c:strCache>
                <c:ptCount val="1"/>
                <c:pt idx="0">
                  <c:v>2018</c:v>
                </c:pt>
              </c:strCache>
            </c:strRef>
          </c:tx>
          <c:spPr>
            <a:solidFill>
              <a:srgbClr val="FF9933"/>
            </a:solidFill>
          </c:spPr>
          <c:dLbls>
            <c:dLbl>
              <c:idx val="0"/>
              <c:layout>
                <c:manualLayout>
                  <c:x val="2.4999825023096951E-2"/>
                  <c:y val="-2.1680065060680292E-3"/>
                </c:manualLayout>
              </c:layout>
              <c:showVal val="1"/>
            </c:dLbl>
            <c:dLbl>
              <c:idx val="1"/>
              <c:layout>
                <c:manualLayout>
                  <c:x val="1.3888791679498321E-2"/>
                  <c:y val="4.3360130121360583E-3"/>
                </c:manualLayout>
              </c:layout>
              <c:showVal val="1"/>
            </c:dLbl>
            <c:txPr>
              <a:bodyPr/>
              <a:lstStyle/>
              <a:p>
                <a:pPr>
                  <a:defRPr sz="1400" b="1">
                    <a:latin typeface="Times New Roman" pitchFamily="18" charset="0"/>
                    <a:cs typeface="Times New Roman" pitchFamily="18" charset="0"/>
                  </a:defRPr>
                </a:pPr>
                <a:endParaRPr lang="ru-RU"/>
              </a:p>
            </c:txPr>
            <c:showVal val="1"/>
          </c:dLbls>
          <c:cat>
            <c:strRef>
              <c:f>'[Диаграмма в Microsoft Office PowerPoint]Лист2'!$A$2:$A$3</c:f>
              <c:strCache>
                <c:ptCount val="2"/>
                <c:pt idx="0">
                  <c:v>Залари</c:v>
                </c:pt>
                <c:pt idx="1">
                  <c:v>Тыреть</c:v>
                </c:pt>
              </c:strCache>
            </c:strRef>
          </c:cat>
          <c:val>
            <c:numRef>
              <c:f>'[Диаграмма в Microsoft Office PowerPoint]Лист2'!$D$2:$D$3</c:f>
              <c:numCache>
                <c:formatCode>General</c:formatCode>
                <c:ptCount val="2"/>
                <c:pt idx="0">
                  <c:v>8364</c:v>
                </c:pt>
                <c:pt idx="1">
                  <c:v>487</c:v>
                </c:pt>
              </c:numCache>
            </c:numRef>
          </c:val>
        </c:ser>
        <c:axId val="80961920"/>
        <c:axId val="80963456"/>
      </c:barChart>
      <c:catAx>
        <c:axId val="80961920"/>
        <c:scaling>
          <c:orientation val="minMax"/>
        </c:scaling>
        <c:axPos val="b"/>
        <c:tickLblPos val="nextTo"/>
        <c:txPr>
          <a:bodyPr/>
          <a:lstStyle/>
          <a:p>
            <a:pPr>
              <a:defRPr sz="1800" b="1">
                <a:latin typeface="Times New Roman" pitchFamily="18" charset="0"/>
                <a:cs typeface="Times New Roman" pitchFamily="18" charset="0"/>
              </a:defRPr>
            </a:pPr>
            <a:endParaRPr lang="ru-RU"/>
          </a:p>
        </c:txPr>
        <c:crossAx val="80963456"/>
        <c:crosses val="autoZero"/>
        <c:auto val="1"/>
        <c:lblAlgn val="r"/>
        <c:lblOffset val="100"/>
      </c:catAx>
      <c:valAx>
        <c:axId val="80963456"/>
        <c:scaling>
          <c:orientation val="minMax"/>
        </c:scaling>
        <c:axPos val="l"/>
        <c:majorGridlines/>
        <c:numFmt formatCode="General" sourceLinked="1"/>
        <c:tickLblPos val="nextTo"/>
        <c:crossAx val="80961920"/>
        <c:crosses val="autoZero"/>
        <c:crossBetween val="between"/>
        <c:majorUnit val="1000"/>
      </c:valAx>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4480185389722142"/>
          <c:y val="9.3794878335319284E-2"/>
          <c:w val="0.74193729008416065"/>
          <c:h val="0.80301990260742373"/>
        </c:manualLayout>
      </c:layout>
      <c:barChart>
        <c:barDir val="col"/>
        <c:grouping val="clustered"/>
        <c:ser>
          <c:idx val="0"/>
          <c:order val="0"/>
          <c:tx>
            <c:strRef>
              <c:f>Лист1!$B$1</c:f>
              <c:strCache>
                <c:ptCount val="1"/>
                <c:pt idx="0">
                  <c:v>2016г.</c:v>
                </c:pt>
              </c:strCache>
            </c:strRef>
          </c:tx>
          <c:spPr>
            <a:solidFill>
              <a:schemeClr val="accent2"/>
            </a:solidFill>
          </c:spPr>
          <c:dLbls>
            <c:txPr>
              <a:bodyPr/>
              <a:lstStyle/>
              <a:p>
                <a:pPr>
                  <a:defRPr sz="1800" b="1">
                    <a:latin typeface="Times New Roman" pitchFamily="18" charset="0"/>
                    <a:cs typeface="Times New Roman" pitchFamily="18" charset="0"/>
                  </a:defRPr>
                </a:pPr>
                <a:endParaRPr lang="ru-RU"/>
              </a:p>
            </c:txPr>
            <c:showVal val="1"/>
          </c:dLbls>
          <c:cat>
            <c:strRef>
              <c:f>Лист1!$A$2:$A$3</c:f>
              <c:strCache>
                <c:ptCount val="2"/>
                <c:pt idx="0">
                  <c:v>Залари</c:v>
                </c:pt>
                <c:pt idx="1">
                  <c:v>Тыреть</c:v>
                </c:pt>
              </c:strCache>
            </c:strRef>
          </c:cat>
          <c:val>
            <c:numRef>
              <c:f>Лист1!$B$2:$B$3</c:f>
              <c:numCache>
                <c:formatCode>General</c:formatCode>
                <c:ptCount val="2"/>
                <c:pt idx="0">
                  <c:v>2679</c:v>
                </c:pt>
                <c:pt idx="1">
                  <c:v>432</c:v>
                </c:pt>
              </c:numCache>
            </c:numRef>
          </c:val>
        </c:ser>
        <c:ser>
          <c:idx val="1"/>
          <c:order val="1"/>
          <c:tx>
            <c:strRef>
              <c:f>Лист1!$C$1</c:f>
              <c:strCache>
                <c:ptCount val="1"/>
                <c:pt idx="0">
                  <c:v>2017г.</c:v>
                </c:pt>
              </c:strCache>
            </c:strRef>
          </c:tx>
          <c:spPr>
            <a:solidFill>
              <a:srgbClr val="00B050"/>
            </a:solidFill>
          </c:spPr>
          <c:dLbls>
            <c:dLbl>
              <c:idx val="5"/>
              <c:layout>
                <c:manualLayout>
                  <c:x val="4.3010451652639933E-3"/>
                  <c:y val="-1.2403013964947324E-2"/>
                </c:manualLayout>
              </c:layout>
              <c:showVal val="1"/>
            </c:dLbl>
            <c:dLbl>
              <c:idx val="10"/>
              <c:layout>
                <c:manualLayout>
                  <c:x val="-2.8673634435093316E-3"/>
                  <c:y val="2.0671689941578874E-2"/>
                </c:manualLayout>
              </c:layout>
              <c:showVal val="1"/>
            </c:dLbl>
            <c:txPr>
              <a:bodyPr/>
              <a:lstStyle/>
              <a:p>
                <a:pPr>
                  <a:defRPr sz="1800" b="1">
                    <a:latin typeface="Times New Roman" pitchFamily="18" charset="0"/>
                    <a:cs typeface="Times New Roman" pitchFamily="18" charset="0"/>
                  </a:defRPr>
                </a:pPr>
                <a:endParaRPr lang="ru-RU"/>
              </a:p>
            </c:txPr>
            <c:showVal val="1"/>
          </c:dLbls>
          <c:cat>
            <c:strRef>
              <c:f>Лист1!$A$2:$A$3</c:f>
              <c:strCache>
                <c:ptCount val="2"/>
                <c:pt idx="0">
                  <c:v>Залари</c:v>
                </c:pt>
                <c:pt idx="1">
                  <c:v>Тыреть</c:v>
                </c:pt>
              </c:strCache>
            </c:strRef>
          </c:cat>
          <c:val>
            <c:numRef>
              <c:f>Лист1!$C$2:$C$3</c:f>
              <c:numCache>
                <c:formatCode>General</c:formatCode>
                <c:ptCount val="2"/>
                <c:pt idx="0">
                  <c:v>3225</c:v>
                </c:pt>
                <c:pt idx="1">
                  <c:v>602</c:v>
                </c:pt>
              </c:numCache>
            </c:numRef>
          </c:val>
        </c:ser>
        <c:ser>
          <c:idx val="2"/>
          <c:order val="2"/>
          <c:tx>
            <c:strRef>
              <c:f>Лист1!$D$1</c:f>
              <c:strCache>
                <c:ptCount val="1"/>
                <c:pt idx="0">
                  <c:v>2018г.</c:v>
                </c:pt>
              </c:strCache>
            </c:strRef>
          </c:tx>
          <c:spPr>
            <a:solidFill>
              <a:srgbClr val="FFFF00"/>
            </a:solidFill>
          </c:spPr>
          <c:dLbls>
            <c:dLbl>
              <c:idx val="2"/>
              <c:layout>
                <c:manualLayout>
                  <c:x val="1.2903135495791961E-2"/>
                  <c:y val="3.1007534912368316E-2"/>
                </c:manualLayout>
              </c:layout>
              <c:showVal val="1"/>
            </c:dLbl>
            <c:dLbl>
              <c:idx val="3"/>
              <c:layout>
                <c:manualLayout>
                  <c:x val="7.1684086087733193E-3"/>
                  <c:y val="1.8604520947421016E-2"/>
                </c:manualLayout>
              </c:layout>
              <c:showVal val="1"/>
            </c:dLbl>
            <c:dLbl>
              <c:idx val="5"/>
              <c:layout>
                <c:manualLayout>
                  <c:x val="1.1469453774037333E-2"/>
                  <c:y val="6.2015069824736813E-3"/>
                </c:manualLayout>
              </c:layout>
              <c:showVal val="1"/>
            </c:dLbl>
            <c:txPr>
              <a:bodyPr/>
              <a:lstStyle/>
              <a:p>
                <a:pPr>
                  <a:defRPr sz="1800" b="1">
                    <a:latin typeface="Times New Roman" pitchFamily="18" charset="0"/>
                    <a:cs typeface="Times New Roman" pitchFamily="18" charset="0"/>
                  </a:defRPr>
                </a:pPr>
                <a:endParaRPr lang="ru-RU"/>
              </a:p>
            </c:txPr>
            <c:showVal val="1"/>
          </c:dLbls>
          <c:cat>
            <c:strRef>
              <c:f>Лист1!$A$2:$A$3</c:f>
              <c:strCache>
                <c:ptCount val="2"/>
                <c:pt idx="0">
                  <c:v>Залари</c:v>
                </c:pt>
                <c:pt idx="1">
                  <c:v>Тыреть</c:v>
                </c:pt>
              </c:strCache>
            </c:strRef>
          </c:cat>
          <c:val>
            <c:numRef>
              <c:f>Лист1!$D$2:$D$3</c:f>
              <c:numCache>
                <c:formatCode>General</c:formatCode>
                <c:ptCount val="2"/>
                <c:pt idx="0">
                  <c:v>2742</c:v>
                </c:pt>
                <c:pt idx="1">
                  <c:v>561</c:v>
                </c:pt>
              </c:numCache>
            </c:numRef>
          </c:val>
        </c:ser>
        <c:axId val="50546176"/>
        <c:axId val="50547712"/>
      </c:barChart>
      <c:catAx>
        <c:axId val="50546176"/>
        <c:scaling>
          <c:orientation val="minMax"/>
        </c:scaling>
        <c:axPos val="b"/>
        <c:numFmt formatCode="General" sourceLinked="1"/>
        <c:tickLblPos val="nextTo"/>
        <c:txPr>
          <a:bodyPr/>
          <a:lstStyle/>
          <a:p>
            <a:pPr>
              <a:defRPr sz="1800" b="1">
                <a:latin typeface="Times New Roman" pitchFamily="18" charset="0"/>
                <a:cs typeface="Times New Roman" pitchFamily="18" charset="0"/>
              </a:defRPr>
            </a:pPr>
            <a:endParaRPr lang="ru-RU"/>
          </a:p>
        </c:txPr>
        <c:crossAx val="50547712"/>
        <c:crosses val="autoZero"/>
        <c:auto val="1"/>
        <c:lblAlgn val="ctr"/>
        <c:lblOffset val="100"/>
      </c:catAx>
      <c:valAx>
        <c:axId val="50547712"/>
        <c:scaling>
          <c:orientation val="minMax"/>
        </c:scaling>
        <c:delete val="1"/>
        <c:axPos val="l"/>
        <c:majorGridlines/>
        <c:numFmt formatCode="General" sourceLinked="1"/>
        <c:tickLblPos val="none"/>
        <c:crossAx val="50546176"/>
        <c:crosses val="autoZero"/>
        <c:crossBetween val="between"/>
      </c:valAx>
    </c:plotArea>
    <c:legend>
      <c:legendPos val="t"/>
      <c:layout>
        <c:manualLayout>
          <c:xMode val="edge"/>
          <c:yMode val="edge"/>
          <c:x val="0.17821558763487896"/>
          <c:y val="1.6836195965366927E-2"/>
          <c:w val="0.69449475065616795"/>
          <c:h val="7.2701212979425708E-2"/>
        </c:manualLayout>
      </c:layout>
      <c:txPr>
        <a:bodyPr/>
        <a:lstStyle/>
        <a:p>
          <a:pPr>
            <a:defRPr sz="1800" b="1">
              <a:latin typeface="Times New Roman" pitchFamily="18" charset="0"/>
              <a:cs typeface="Times New Roman" pitchFamily="18" charset="0"/>
            </a:defRPr>
          </a:pPr>
          <a:endParaRPr lang="ru-RU"/>
        </a:p>
      </c:txPr>
    </c:legend>
    <c:plotVisOnly val="1"/>
    <c:dispBlanksAs val="gap"/>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col"/>
        <c:grouping val="clustered"/>
        <c:ser>
          <c:idx val="0"/>
          <c:order val="0"/>
          <c:tx>
            <c:strRef>
              <c:f>Лист1!$B$1</c:f>
              <c:strCache>
                <c:ptCount val="1"/>
                <c:pt idx="0">
                  <c:v>2017</c:v>
                </c:pt>
              </c:strCache>
            </c:strRef>
          </c:tx>
          <c:spPr>
            <a:solidFill>
              <a:srgbClr val="00B050"/>
            </a:solidFill>
          </c:spPr>
          <c:dLbls>
            <c:dLbl>
              <c:idx val="0"/>
              <c:layout>
                <c:manualLayout>
                  <c:x val="-1.3888888888888911E-2"/>
                  <c:y val="5.6120653217889274E-3"/>
                </c:manualLayout>
              </c:layout>
              <c:showVal val="1"/>
            </c:dLbl>
            <c:dLbl>
              <c:idx val="1"/>
              <c:layout>
                <c:manualLayout>
                  <c:x val="-7.7160493827160793E-3"/>
                  <c:y val="2.8060326608945396E-3"/>
                </c:manualLayout>
              </c:layout>
              <c:showVal val="1"/>
            </c:dLbl>
            <c:dLbl>
              <c:idx val="2"/>
              <c:layout>
                <c:manualLayout>
                  <c:x val="-1.0802469135802488E-2"/>
                  <c:y val="1.403016330447244E-2"/>
                </c:manualLayout>
              </c:layout>
              <c:showVal val="1"/>
            </c:dLbl>
            <c:dLbl>
              <c:idx val="3"/>
              <c:layout>
                <c:manualLayout>
                  <c:x val="-1.3888888888888911E-2"/>
                  <c:y val="1.1224130643577981E-2"/>
                </c:manualLayout>
              </c:layout>
              <c:showVal val="1"/>
            </c:dLbl>
            <c:dLbl>
              <c:idx val="4"/>
              <c:layout>
                <c:manualLayout>
                  <c:x val="-1.2345679012345692E-2"/>
                  <c:y val="2.2448261287155945E-2"/>
                </c:manualLayout>
              </c:layout>
              <c:showVal val="1"/>
            </c:dLbl>
            <c:dLbl>
              <c:idx val="5"/>
              <c:layout>
                <c:manualLayout>
                  <c:x val="-1.3888888888888911E-2"/>
                  <c:y val="1.9642228626261443E-2"/>
                </c:manualLayout>
              </c:layout>
              <c:showVal val="1"/>
            </c:dLbl>
            <c:dLbl>
              <c:idx val="6"/>
              <c:layout>
                <c:manualLayout>
                  <c:x val="-1.2345679012345692E-2"/>
                  <c:y val="8.4180979826834704E-3"/>
                </c:manualLayout>
              </c:layout>
              <c:showVal val="1"/>
            </c:dLbl>
            <c:dLbl>
              <c:idx val="7"/>
              <c:layout>
                <c:manualLayout>
                  <c:x val="-1.3888888888888852E-2"/>
                  <c:y val="1.6836195965366927E-2"/>
                </c:manualLayout>
              </c:layout>
              <c:showVal val="1"/>
            </c:dLbl>
            <c:dLbl>
              <c:idx val="8"/>
              <c:layout>
                <c:manualLayout>
                  <c:x val="-7.7160493827160637E-3"/>
                  <c:y val="8.4180979826834704E-3"/>
                </c:manualLayout>
              </c:layout>
              <c:showVal val="1"/>
            </c:dLbl>
            <c:dLbl>
              <c:idx val="9"/>
              <c:layout>
                <c:manualLayout>
                  <c:x val="-1.0802469135802488E-2"/>
                  <c:y val="2.806032660894488E-3"/>
                </c:manualLayout>
              </c:layout>
              <c:showVal val="1"/>
            </c:dLbl>
            <c:dLbl>
              <c:idx val="10"/>
              <c:layout>
                <c:manualLayout>
                  <c:x val="-1.2345679012345692E-2"/>
                  <c:y val="1.6836195965366927E-2"/>
                </c:manualLayout>
              </c:layout>
              <c:showVal val="1"/>
            </c:dLbl>
            <c:dLbl>
              <c:idx val="11"/>
              <c:layout>
                <c:manualLayout>
                  <c:x val="-6.1728395061728392E-3"/>
                  <c:y val="1.403016330447244E-2"/>
                </c:manualLayout>
              </c:layout>
              <c:showVal val="1"/>
            </c:dLbl>
            <c:dLbl>
              <c:idx val="12"/>
              <c:layout>
                <c:manualLayout>
                  <c:x val="-9.2592592592593941E-3"/>
                  <c:y val="1.6836195965366927E-2"/>
                </c:manualLayout>
              </c:layout>
              <c:showVal val="1"/>
            </c:dLbl>
            <c:dLbl>
              <c:idx val="13"/>
              <c:layout>
                <c:manualLayout>
                  <c:x val="-1.0802469135802488E-2"/>
                  <c:y val="1.1224130643577981E-2"/>
                </c:manualLayout>
              </c:layout>
              <c:showVal val="1"/>
            </c:dLbl>
            <c:dLbl>
              <c:idx val="14"/>
              <c:layout>
                <c:manualLayout>
                  <c:x val="-9.2592592592592813E-3"/>
                  <c:y val="-5.612065321788976E-3"/>
                </c:manualLayout>
              </c:layout>
              <c:showVal val="1"/>
            </c:dLbl>
            <c:txPr>
              <a:bodyPr/>
              <a:lstStyle/>
              <a:p>
                <a:pPr>
                  <a:defRPr sz="1000" b="1">
                    <a:latin typeface="Times New Roman" pitchFamily="18" charset="0"/>
                    <a:cs typeface="Times New Roman" pitchFamily="18" charset="0"/>
                  </a:defRPr>
                </a:pPr>
                <a:endParaRPr lang="ru-RU"/>
              </a:p>
            </c:txPr>
            <c:showVal val="1"/>
          </c:dLbls>
          <c:cat>
            <c:strRef>
              <c:f>Лист1!$A$2:$A$16</c:f>
              <c:strCache>
                <c:ptCount val="15"/>
                <c:pt idx="0">
                  <c:v>Бабагай</c:v>
                </c:pt>
                <c:pt idx="1">
                  <c:v>Бажир</c:v>
                </c:pt>
                <c:pt idx="2">
                  <c:v>Веренка</c:v>
                </c:pt>
                <c:pt idx="3">
                  <c:v>Владимир</c:v>
                </c:pt>
                <c:pt idx="4">
                  <c:v>Моисеевка</c:v>
                </c:pt>
                <c:pt idx="5">
                  <c:v>Мойган</c:v>
                </c:pt>
                <c:pt idx="6">
                  <c:v>Новочеремхово</c:v>
                </c:pt>
                <c:pt idx="7">
                  <c:v>Семеновск</c:v>
                </c:pt>
                <c:pt idx="8">
                  <c:v>Троицк</c:v>
                </c:pt>
                <c:pt idx="9">
                  <c:v>Ханжиново</c:v>
                </c:pt>
                <c:pt idx="10">
                  <c:v>Холмогой</c:v>
                </c:pt>
                <c:pt idx="11">
                  <c:v>Хор-Тагна</c:v>
                </c:pt>
                <c:pt idx="12">
                  <c:v>Черемшанка</c:v>
                </c:pt>
                <c:pt idx="13">
                  <c:v>Залари</c:v>
                </c:pt>
                <c:pt idx="14">
                  <c:v>Тыреть</c:v>
                </c:pt>
              </c:strCache>
            </c:strRef>
          </c:cat>
          <c:val>
            <c:numRef>
              <c:f>Лист1!$B$2:$B$16</c:f>
              <c:numCache>
                <c:formatCode>General</c:formatCode>
                <c:ptCount val="15"/>
                <c:pt idx="0">
                  <c:v>6406</c:v>
                </c:pt>
                <c:pt idx="1">
                  <c:v>6295</c:v>
                </c:pt>
                <c:pt idx="2">
                  <c:v>6235</c:v>
                </c:pt>
                <c:pt idx="3">
                  <c:v>3912</c:v>
                </c:pt>
                <c:pt idx="4">
                  <c:v>11185</c:v>
                </c:pt>
                <c:pt idx="5">
                  <c:v>10008</c:v>
                </c:pt>
                <c:pt idx="6">
                  <c:v>5709</c:v>
                </c:pt>
                <c:pt idx="7">
                  <c:v>5886</c:v>
                </c:pt>
                <c:pt idx="8">
                  <c:v>7215</c:v>
                </c:pt>
                <c:pt idx="9">
                  <c:v>8157</c:v>
                </c:pt>
                <c:pt idx="10">
                  <c:v>7736</c:v>
                </c:pt>
                <c:pt idx="11">
                  <c:v>6580</c:v>
                </c:pt>
                <c:pt idx="12">
                  <c:v>4474</c:v>
                </c:pt>
                <c:pt idx="13">
                  <c:v>2456</c:v>
                </c:pt>
                <c:pt idx="14">
                  <c:v>12351</c:v>
                </c:pt>
              </c:numCache>
            </c:numRef>
          </c:val>
        </c:ser>
        <c:ser>
          <c:idx val="1"/>
          <c:order val="1"/>
          <c:tx>
            <c:strRef>
              <c:f>Лист1!$C$1</c:f>
              <c:strCache>
                <c:ptCount val="1"/>
                <c:pt idx="0">
                  <c:v>2018</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Лист1!$A$2:$A$16</c:f>
              <c:strCache>
                <c:ptCount val="15"/>
                <c:pt idx="0">
                  <c:v>Бабагай</c:v>
                </c:pt>
                <c:pt idx="1">
                  <c:v>Бажир</c:v>
                </c:pt>
                <c:pt idx="2">
                  <c:v>Веренка</c:v>
                </c:pt>
                <c:pt idx="3">
                  <c:v>Владимир</c:v>
                </c:pt>
                <c:pt idx="4">
                  <c:v>Моисеевка</c:v>
                </c:pt>
                <c:pt idx="5">
                  <c:v>Мойган</c:v>
                </c:pt>
                <c:pt idx="6">
                  <c:v>Новочеремхово</c:v>
                </c:pt>
                <c:pt idx="7">
                  <c:v>Семеновск</c:v>
                </c:pt>
                <c:pt idx="8">
                  <c:v>Троицк</c:v>
                </c:pt>
                <c:pt idx="9">
                  <c:v>Ханжиново</c:v>
                </c:pt>
                <c:pt idx="10">
                  <c:v>Холмогой</c:v>
                </c:pt>
                <c:pt idx="11">
                  <c:v>Хор-Тагна</c:v>
                </c:pt>
                <c:pt idx="12">
                  <c:v>Черемшанка</c:v>
                </c:pt>
                <c:pt idx="13">
                  <c:v>Залари</c:v>
                </c:pt>
                <c:pt idx="14">
                  <c:v>Тыреть</c:v>
                </c:pt>
              </c:strCache>
            </c:strRef>
          </c:cat>
          <c:val>
            <c:numRef>
              <c:f>Лист1!$C$2:$C$16</c:f>
              <c:numCache>
                <c:formatCode>General</c:formatCode>
                <c:ptCount val="15"/>
                <c:pt idx="0">
                  <c:v>8510</c:v>
                </c:pt>
                <c:pt idx="1">
                  <c:v>8842</c:v>
                </c:pt>
                <c:pt idx="2">
                  <c:v>6833</c:v>
                </c:pt>
                <c:pt idx="3">
                  <c:v>5936</c:v>
                </c:pt>
                <c:pt idx="4">
                  <c:v>11359</c:v>
                </c:pt>
                <c:pt idx="5">
                  <c:v>11429</c:v>
                </c:pt>
                <c:pt idx="6">
                  <c:v>6416</c:v>
                </c:pt>
                <c:pt idx="7">
                  <c:v>7130</c:v>
                </c:pt>
                <c:pt idx="8">
                  <c:v>11389</c:v>
                </c:pt>
                <c:pt idx="9">
                  <c:v>10786</c:v>
                </c:pt>
                <c:pt idx="10">
                  <c:v>10162</c:v>
                </c:pt>
                <c:pt idx="11">
                  <c:v>9001</c:v>
                </c:pt>
                <c:pt idx="12">
                  <c:v>5437</c:v>
                </c:pt>
                <c:pt idx="13">
                  <c:v>7307</c:v>
                </c:pt>
                <c:pt idx="14">
                  <c:v>10863</c:v>
                </c:pt>
              </c:numCache>
            </c:numRef>
          </c:val>
        </c:ser>
        <c:axId val="95445376"/>
        <c:axId val="95446912"/>
      </c:barChart>
      <c:catAx>
        <c:axId val="95445376"/>
        <c:scaling>
          <c:orientation val="minMax"/>
        </c:scaling>
        <c:axPos val="b"/>
        <c:tickLblPos val="nextTo"/>
        <c:txPr>
          <a:bodyPr/>
          <a:lstStyle/>
          <a:p>
            <a:pPr>
              <a:defRPr sz="1400" b="1">
                <a:latin typeface="Times New Roman" pitchFamily="18" charset="0"/>
                <a:cs typeface="Times New Roman" pitchFamily="18" charset="0"/>
              </a:defRPr>
            </a:pPr>
            <a:endParaRPr lang="ru-RU"/>
          </a:p>
        </c:txPr>
        <c:crossAx val="95446912"/>
        <c:crosses val="autoZero"/>
        <c:auto val="1"/>
        <c:lblAlgn val="ctr"/>
        <c:lblOffset val="100"/>
      </c:catAx>
      <c:valAx>
        <c:axId val="95446912"/>
        <c:scaling>
          <c:orientation val="minMax"/>
        </c:scaling>
        <c:delete val="1"/>
        <c:axPos val="l"/>
        <c:majorGridlines/>
        <c:numFmt formatCode="General" sourceLinked="1"/>
        <c:tickLblPos val="none"/>
        <c:crossAx val="95445376"/>
        <c:crosses val="autoZero"/>
        <c:crossBetween val="between"/>
      </c:valAx>
    </c:plotArea>
    <c:legend>
      <c:legendPos val="t"/>
      <c:layout>
        <c:manualLayout>
          <c:xMode val="edge"/>
          <c:yMode val="edge"/>
          <c:x val="0.23035530280937125"/>
          <c:y val="1.6836195965366927E-2"/>
          <c:w val="0.36953630796150488"/>
          <c:h val="7.2214907634021844E-2"/>
        </c:manualLayout>
      </c:layout>
      <c:txPr>
        <a:bodyPr/>
        <a:lstStyle/>
        <a:p>
          <a:pPr>
            <a:defRPr>
              <a:latin typeface="Times New Roman" pitchFamily="18" charset="0"/>
              <a:cs typeface="Times New Roman" pitchFamily="18" charset="0"/>
            </a:defRPr>
          </a:pPr>
          <a:endParaRPr lang="ru-RU"/>
        </a:p>
      </c:txPr>
    </c:legend>
    <c:plotVisOnly val="1"/>
    <c:dispBlanksAs val="gap"/>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style val="26"/>
  <c:chart>
    <c:view3D>
      <c:rotX val="50"/>
      <c:rotY val="30"/>
      <c:depthPercent val="100"/>
      <c:rAngAx val="1"/>
    </c:view3D>
    <c:plotArea>
      <c:layout>
        <c:manualLayout>
          <c:layoutTarget val="inner"/>
          <c:xMode val="edge"/>
          <c:yMode val="edge"/>
          <c:x val="9.3042567638683668E-2"/>
          <c:y val="5.2910787690256811E-2"/>
          <c:w val="0.73296170140387695"/>
          <c:h val="0.89137271784616456"/>
        </c:manualLayout>
      </c:layout>
      <c:bar3DChart>
        <c:barDir val="col"/>
        <c:grouping val="standard"/>
        <c:ser>
          <c:idx val="0"/>
          <c:order val="0"/>
          <c:tx>
            <c:strRef>
              <c:f>Лист1!$B$1</c:f>
              <c:strCache>
                <c:ptCount val="1"/>
                <c:pt idx="0">
                  <c:v>2016</c:v>
                </c:pt>
              </c:strCache>
            </c:strRef>
          </c:tx>
          <c:spPr>
            <a:solidFill>
              <a:srgbClr val="FFFF00"/>
            </a:solidFill>
          </c:spPr>
          <c:cat>
            <c:strRef>
              <c:f>Лист1!$A$2:$A$8</c:f>
              <c:strCache>
                <c:ptCount val="7"/>
                <c:pt idx="0">
                  <c:v>Содержание Адм-ции </c:v>
                </c:pt>
                <c:pt idx="1">
                  <c:v>Военно-учетный стол</c:v>
                </c:pt>
                <c:pt idx="2">
                  <c:v>Дорожное хозяйство</c:v>
                </c:pt>
                <c:pt idx="3">
                  <c:v>ЖКХ</c:v>
                </c:pt>
                <c:pt idx="4">
                  <c:v>Кап. строительство</c:v>
                </c:pt>
                <c:pt idx="5">
                  <c:v>Благоустройство</c:v>
                </c:pt>
                <c:pt idx="6">
                  <c:v>Культура</c:v>
                </c:pt>
              </c:strCache>
            </c:strRef>
          </c:cat>
          <c:val>
            <c:numRef>
              <c:f>Лист1!$B$2:$B$8</c:f>
              <c:numCache>
                <c:formatCode>General</c:formatCode>
                <c:ptCount val="7"/>
                <c:pt idx="0">
                  <c:v>15118.9</c:v>
                </c:pt>
                <c:pt idx="1">
                  <c:v>502.8</c:v>
                </c:pt>
                <c:pt idx="2">
                  <c:v>8481</c:v>
                </c:pt>
                <c:pt idx="3">
                  <c:v>18829</c:v>
                </c:pt>
                <c:pt idx="4">
                  <c:v>34645</c:v>
                </c:pt>
                <c:pt idx="5">
                  <c:v>3189</c:v>
                </c:pt>
                <c:pt idx="6">
                  <c:v>4346</c:v>
                </c:pt>
              </c:numCache>
            </c:numRef>
          </c:val>
        </c:ser>
        <c:ser>
          <c:idx val="1"/>
          <c:order val="1"/>
          <c:tx>
            <c:strRef>
              <c:f>Лист1!$C$1</c:f>
              <c:strCache>
                <c:ptCount val="1"/>
                <c:pt idx="0">
                  <c:v>2017</c:v>
                </c:pt>
              </c:strCache>
            </c:strRef>
          </c:tx>
          <c:spPr>
            <a:solidFill>
              <a:schemeClr val="bg2">
                <a:lumMod val="75000"/>
              </a:schemeClr>
            </a:solidFill>
          </c:spPr>
          <c:cat>
            <c:strRef>
              <c:f>Лист1!$A$2:$A$8</c:f>
              <c:strCache>
                <c:ptCount val="7"/>
                <c:pt idx="0">
                  <c:v>Содержание Адм-ции </c:v>
                </c:pt>
                <c:pt idx="1">
                  <c:v>Военно-учетный стол</c:v>
                </c:pt>
                <c:pt idx="2">
                  <c:v>Дорожное хозяйство</c:v>
                </c:pt>
                <c:pt idx="3">
                  <c:v>ЖКХ</c:v>
                </c:pt>
                <c:pt idx="4">
                  <c:v>Кап. строительство</c:v>
                </c:pt>
                <c:pt idx="5">
                  <c:v>Благоустройство</c:v>
                </c:pt>
                <c:pt idx="6">
                  <c:v>Культура</c:v>
                </c:pt>
              </c:strCache>
            </c:strRef>
          </c:cat>
          <c:val>
            <c:numRef>
              <c:f>Лист1!$C$2:$C$8</c:f>
              <c:numCache>
                <c:formatCode>General</c:formatCode>
                <c:ptCount val="7"/>
                <c:pt idx="0">
                  <c:v>13677.7</c:v>
                </c:pt>
                <c:pt idx="1">
                  <c:v>498</c:v>
                </c:pt>
                <c:pt idx="2">
                  <c:v>52573</c:v>
                </c:pt>
                <c:pt idx="3">
                  <c:v>4104.7</c:v>
                </c:pt>
                <c:pt idx="4">
                  <c:v>128133.5</c:v>
                </c:pt>
                <c:pt idx="5">
                  <c:v>9116.4</c:v>
                </c:pt>
                <c:pt idx="6">
                  <c:v>4600</c:v>
                </c:pt>
              </c:numCache>
            </c:numRef>
          </c:val>
        </c:ser>
        <c:ser>
          <c:idx val="2"/>
          <c:order val="2"/>
          <c:tx>
            <c:strRef>
              <c:f>Лист1!$D$1</c:f>
              <c:strCache>
                <c:ptCount val="1"/>
                <c:pt idx="0">
                  <c:v>2018</c:v>
                </c:pt>
              </c:strCache>
            </c:strRef>
          </c:tx>
          <c:spPr>
            <a:solidFill>
              <a:srgbClr val="FF0000"/>
            </a:solidFill>
          </c:spPr>
          <c:cat>
            <c:strRef>
              <c:f>Лист1!$A$2:$A$8</c:f>
              <c:strCache>
                <c:ptCount val="7"/>
                <c:pt idx="0">
                  <c:v>Содержание Адм-ции </c:v>
                </c:pt>
                <c:pt idx="1">
                  <c:v>Военно-учетный стол</c:v>
                </c:pt>
                <c:pt idx="2">
                  <c:v>Дорожное хозяйство</c:v>
                </c:pt>
                <c:pt idx="3">
                  <c:v>ЖКХ</c:v>
                </c:pt>
                <c:pt idx="4">
                  <c:v>Кап. строительство</c:v>
                </c:pt>
                <c:pt idx="5">
                  <c:v>Благоустройство</c:v>
                </c:pt>
                <c:pt idx="6">
                  <c:v>Культура</c:v>
                </c:pt>
              </c:strCache>
            </c:strRef>
          </c:cat>
          <c:val>
            <c:numRef>
              <c:f>Лист1!$D$2:$D$8</c:f>
              <c:numCache>
                <c:formatCode>General</c:formatCode>
                <c:ptCount val="7"/>
                <c:pt idx="0">
                  <c:v>14586.3</c:v>
                </c:pt>
                <c:pt idx="1">
                  <c:v>495</c:v>
                </c:pt>
                <c:pt idx="2">
                  <c:v>5019.8</c:v>
                </c:pt>
                <c:pt idx="3">
                  <c:v>17827.5</c:v>
                </c:pt>
                <c:pt idx="4">
                  <c:v>27288.5</c:v>
                </c:pt>
                <c:pt idx="5">
                  <c:v>21546</c:v>
                </c:pt>
                <c:pt idx="6">
                  <c:v>6017</c:v>
                </c:pt>
              </c:numCache>
            </c:numRef>
          </c:val>
        </c:ser>
        <c:shape val="cylinder"/>
        <c:axId val="95571968"/>
        <c:axId val="95573504"/>
        <c:axId val="95430400"/>
      </c:bar3DChart>
      <c:catAx>
        <c:axId val="95571968"/>
        <c:scaling>
          <c:orientation val="minMax"/>
        </c:scaling>
        <c:axPos val="b"/>
        <c:majorTickMark val="in"/>
        <c:tickLblPos val="nextTo"/>
        <c:txPr>
          <a:bodyPr/>
          <a:lstStyle/>
          <a:p>
            <a:pPr>
              <a:defRPr sz="1200"/>
            </a:pPr>
            <a:endParaRPr lang="ru-RU"/>
          </a:p>
        </c:txPr>
        <c:crossAx val="95573504"/>
        <c:crosses val="autoZero"/>
        <c:lblAlgn val="ctr"/>
        <c:lblOffset val="100"/>
      </c:catAx>
      <c:valAx>
        <c:axId val="95573504"/>
        <c:scaling>
          <c:orientation val="minMax"/>
        </c:scaling>
        <c:axPos val="l"/>
        <c:majorGridlines/>
        <c:numFmt formatCode="General" sourceLinked="1"/>
        <c:tickLblPos val="nextTo"/>
        <c:crossAx val="95571968"/>
        <c:crosses val="autoZero"/>
        <c:crossBetween val="between"/>
      </c:valAx>
      <c:serAx>
        <c:axId val="95430400"/>
        <c:scaling>
          <c:orientation val="minMax"/>
        </c:scaling>
        <c:axPos val="b"/>
        <c:tickLblPos val="nextTo"/>
        <c:crossAx val="95573504"/>
        <c:crosses val="autoZero"/>
      </c:serAx>
    </c:plotArea>
    <c:plotVisOnly val="1"/>
    <c:dispBlanksAs val="gap"/>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style val="26"/>
  <c:clrMapOvr bg1="lt1" tx1="dk1" bg2="lt2" tx2="dk2" accent1="accent1" accent2="accent2" accent3="accent3" accent4="accent4" accent5="accent5" accent6="accent6" hlink="hlink" folHlink="folHlink"/>
  <c:chart>
    <c:title>
      <c:layout/>
    </c:title>
    <c:plotArea>
      <c:layout/>
      <c:pieChart>
        <c:varyColors val="1"/>
        <c:ser>
          <c:idx val="0"/>
          <c:order val="0"/>
          <c:tx>
            <c:strRef>
              <c:f>Лист1!$B$1</c:f>
              <c:strCache>
                <c:ptCount val="1"/>
                <c:pt idx="0">
                  <c:v>2018 год</c:v>
                </c:pt>
              </c:strCache>
            </c:strRef>
          </c:tx>
          <c:dPt>
            <c:idx val="4"/>
            <c:spPr>
              <a:ln w="6350"/>
            </c:spPr>
          </c:dPt>
          <c:dPt>
            <c:idx val="5"/>
            <c:spPr>
              <a:ln>
                <a:gradFill>
                  <a:gsLst>
                    <a:gs pos="0">
                      <a:srgbClr val="629DD1">
                        <a:tint val="66000"/>
                        <a:satMod val="160000"/>
                      </a:srgbClr>
                    </a:gs>
                    <a:gs pos="50000">
                      <a:srgbClr val="629DD1">
                        <a:tint val="44500"/>
                        <a:satMod val="160000"/>
                      </a:srgbClr>
                    </a:gs>
                    <a:gs pos="100000">
                      <a:srgbClr val="629DD1">
                        <a:tint val="23500"/>
                        <a:satMod val="160000"/>
                      </a:srgbClr>
                    </a:gs>
                  </a:gsLst>
                  <a:lin ang="5400000" scaled="0"/>
                </a:gradFill>
              </a:ln>
            </c:spPr>
          </c:dPt>
          <c:cat>
            <c:strRef>
              <c:f>Лист1!$A$2:$A$8</c:f>
              <c:strCache>
                <c:ptCount val="7"/>
                <c:pt idx="0">
                  <c:v>Содержание Администрации Заларинского МО</c:v>
                </c:pt>
                <c:pt idx="1">
                  <c:v>Военно-учетный стол</c:v>
                </c:pt>
                <c:pt idx="2">
                  <c:v>Дорожное хозяйство</c:v>
                </c:pt>
                <c:pt idx="3">
                  <c:v>Жилищно-коммунальное хозяйства</c:v>
                </c:pt>
                <c:pt idx="4">
                  <c:v>Капитальное строительство</c:v>
                </c:pt>
                <c:pt idx="5">
                  <c:v>Благоустройство</c:v>
                </c:pt>
                <c:pt idx="6">
                  <c:v>Культура</c:v>
                </c:pt>
              </c:strCache>
            </c:strRef>
          </c:cat>
          <c:val>
            <c:numRef>
              <c:f>Лист1!$B$2:$B$8</c:f>
              <c:numCache>
                <c:formatCode>General</c:formatCode>
                <c:ptCount val="7"/>
                <c:pt idx="0">
                  <c:v>14586.3</c:v>
                </c:pt>
                <c:pt idx="1">
                  <c:v>495</c:v>
                </c:pt>
                <c:pt idx="2">
                  <c:v>5019.8</c:v>
                </c:pt>
                <c:pt idx="3">
                  <c:v>17827.5</c:v>
                </c:pt>
                <c:pt idx="4">
                  <c:v>27288.5</c:v>
                </c:pt>
                <c:pt idx="5">
                  <c:v>21546</c:v>
                </c:pt>
                <c:pt idx="6">
                  <c:v>6017</c:v>
                </c:pt>
              </c:numCache>
            </c:numRef>
          </c:val>
        </c:ser>
        <c:dLbls>
          <c:showPercent val="1"/>
        </c:dLbls>
        <c:firstSliceAng val="0"/>
      </c:pieChart>
    </c:plotArea>
    <c:legend>
      <c:legendPos val="r"/>
      <c:layout>
        <c:manualLayout>
          <c:xMode val="edge"/>
          <c:yMode val="edge"/>
          <c:x val="0.60071351602306322"/>
          <c:y val="3.7808299077880282E-2"/>
          <c:w val="0.36630686021336561"/>
          <c:h val="0.92518817353627369"/>
        </c:manualLayout>
      </c:layout>
      <c:txPr>
        <a:bodyPr/>
        <a:lstStyle/>
        <a:p>
          <a:pPr>
            <a:defRPr kern="700" baseline="0">
              <a:ln>
                <a:solidFill>
                  <a:schemeClr val="tx1"/>
                </a:solidFill>
              </a:ln>
              <a:solidFill>
                <a:schemeClr val="tx1"/>
              </a:solidFill>
            </a:defRPr>
          </a:pPr>
          <a:endParaRPr lang="ru-RU"/>
        </a:p>
      </c:txPr>
    </c:legend>
    <c:plotVisOnly val="1"/>
    <c:dispBlanksAs val="zero"/>
  </c:chart>
  <c:txPr>
    <a:bodyPr/>
    <a:lstStyle/>
    <a:p>
      <a:pPr>
        <a:defRPr sz="1800"/>
      </a:pPr>
      <a:endParaRPr lang="ru-RU"/>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style val="28"/>
  <c:clrMapOvr bg1="lt1" tx1="dk1" bg2="lt2" tx2="dk2" accent1="accent1" accent2="accent2" accent3="accent3" accent4="accent4" accent5="accent5" accent6="accent6" hlink="hlink" folHlink="folHlink"/>
  <c:chart>
    <c:view3D>
      <c:rAngAx val="1"/>
    </c:view3D>
    <c:plotArea>
      <c:layout/>
      <c:bar3DChart>
        <c:barDir val="col"/>
        <c:grouping val="clustered"/>
        <c:ser>
          <c:idx val="0"/>
          <c:order val="0"/>
          <c:tx>
            <c:strRef>
              <c:f>'[Диаграмма в Microsoft Office PowerPoint]Лист1'!$C$3:$C$5</c:f>
              <c:strCache>
                <c:ptCount val="1"/>
                <c:pt idx="0">
                  <c:v>2017 год</c:v>
                </c:pt>
              </c:strCache>
            </c:strRef>
          </c:tx>
          <c:cat>
            <c:strRef>
              <c:f>'[Диаграмма в Microsoft Office PowerPoint]Лист1'!$B$6:$B$21</c:f>
              <c:strCache>
                <c:ptCount val="16"/>
                <c:pt idx="0">
                  <c:v>(5) Бабагайское МО</c:v>
                </c:pt>
                <c:pt idx="1">
                  <c:v>(6) Бажирское МО</c:v>
                </c:pt>
                <c:pt idx="2">
                  <c:v>(4) Веренское МО</c:v>
                </c:pt>
                <c:pt idx="3">
                  <c:v>(2) Владимирское МО</c:v>
                </c:pt>
                <c:pt idx="4">
                  <c:v>(2)Заларинское МО</c:v>
                </c:pt>
                <c:pt idx="5">
                  <c:v>(9) Моисеевское МО</c:v>
                </c:pt>
                <c:pt idx="6">
                  <c:v>(6) Мойганское МО</c:v>
                </c:pt>
                <c:pt idx="7">
                  <c:v>(5) Новочеремховское МО</c:v>
                </c:pt>
                <c:pt idx="8">
                  <c:v>(5) Семеновское МО</c:v>
                </c:pt>
                <c:pt idx="9">
                  <c:v>(7) Троицкое МО</c:v>
                </c:pt>
                <c:pt idx="10">
                  <c:v>(2) Тыретское МО</c:v>
                </c:pt>
                <c:pt idx="11">
                  <c:v>(3) Ханжиновское МО</c:v>
                </c:pt>
                <c:pt idx="12">
                  <c:v>(5) Холмогойское МО</c:v>
                </c:pt>
                <c:pt idx="13">
                  <c:v>(3) Хор-Тагнинское МО</c:v>
                </c:pt>
                <c:pt idx="14">
                  <c:v>(2) Черемшанское МО</c:v>
                </c:pt>
                <c:pt idx="15">
                  <c:v>ИТОГО</c:v>
                </c:pt>
              </c:strCache>
            </c:strRef>
          </c:cat>
          <c:val>
            <c:numRef>
              <c:f>'[Диаграмма в Microsoft Office PowerPoint]Лист1'!$C$6:$C$21</c:f>
              <c:numCache>
                <c:formatCode>0.000</c:formatCode>
                <c:ptCount val="16"/>
                <c:pt idx="0">
                  <c:v>3648.2758620689697</c:v>
                </c:pt>
                <c:pt idx="1">
                  <c:v>3384.98023715415</c:v>
                </c:pt>
                <c:pt idx="2">
                  <c:v>2893.8650306748555</c:v>
                </c:pt>
                <c:pt idx="3">
                  <c:v>1792.9756097561035</c:v>
                </c:pt>
                <c:pt idx="4">
                  <c:v>435.66214807090705</c:v>
                </c:pt>
                <c:pt idx="5">
                  <c:v>4537.9546652609424</c:v>
                </c:pt>
                <c:pt idx="6">
                  <c:v>4713.1578947368434</c:v>
                </c:pt>
                <c:pt idx="7">
                  <c:v>4299.3366500829234</c:v>
                </c:pt>
                <c:pt idx="8">
                  <c:v>3836.0655737704965</c:v>
                </c:pt>
                <c:pt idx="9">
                  <c:v>2892.0930232558112</c:v>
                </c:pt>
                <c:pt idx="10">
                  <c:v>2467.9950186799565</c:v>
                </c:pt>
                <c:pt idx="11">
                  <c:v>4669.1983122362781</c:v>
                </c:pt>
                <c:pt idx="12">
                  <c:v>5005.2849740932634</c:v>
                </c:pt>
                <c:pt idx="13">
                  <c:v>3436.3730569948275</c:v>
                </c:pt>
                <c:pt idx="14">
                  <c:v>6307.3578595317704</c:v>
                </c:pt>
                <c:pt idx="15">
                  <c:v>2448.98776736533</c:v>
                </c:pt>
              </c:numCache>
            </c:numRef>
          </c:val>
          <c:extLst xmlns:c16r2="http://schemas.microsoft.com/office/drawing/2015/06/chart">
            <c:ext xmlns:c16="http://schemas.microsoft.com/office/drawing/2014/chart" uri="{C3380CC4-5D6E-409C-BE32-E72D297353CC}">
              <c16:uniqueId val="{00000000-0A3E-4414-9E1E-F66820865003}"/>
            </c:ext>
          </c:extLst>
        </c:ser>
        <c:ser>
          <c:idx val="1"/>
          <c:order val="1"/>
          <c:tx>
            <c:strRef>
              <c:f>'[Диаграмма в Microsoft Office PowerPoint]Лист1'!$D$3:$D$5</c:f>
              <c:strCache>
                <c:ptCount val="1"/>
                <c:pt idx="0">
                  <c:v>2018 год</c:v>
                </c:pt>
              </c:strCache>
            </c:strRef>
          </c:tx>
          <c:cat>
            <c:strRef>
              <c:f>'[Диаграмма в Microsoft Office PowerPoint]Лист1'!$B$6:$B$21</c:f>
              <c:strCache>
                <c:ptCount val="16"/>
                <c:pt idx="0">
                  <c:v>(5) Бабагайское МО</c:v>
                </c:pt>
                <c:pt idx="1">
                  <c:v>(6) Бажирское МО</c:v>
                </c:pt>
                <c:pt idx="2">
                  <c:v>(4) Веренское МО</c:v>
                </c:pt>
                <c:pt idx="3">
                  <c:v>(2) Владимирское МО</c:v>
                </c:pt>
                <c:pt idx="4">
                  <c:v>(2)Заларинское МО</c:v>
                </c:pt>
                <c:pt idx="5">
                  <c:v>(9) Моисеевское МО</c:v>
                </c:pt>
                <c:pt idx="6">
                  <c:v>(6) Мойганское МО</c:v>
                </c:pt>
                <c:pt idx="7">
                  <c:v>(5) Новочеремховское МО</c:v>
                </c:pt>
                <c:pt idx="8">
                  <c:v>(5) Семеновское МО</c:v>
                </c:pt>
                <c:pt idx="9">
                  <c:v>(7) Троицкое МО</c:v>
                </c:pt>
                <c:pt idx="10">
                  <c:v>(2) Тыретское МО</c:v>
                </c:pt>
                <c:pt idx="11">
                  <c:v>(3) Ханжиновское МО</c:v>
                </c:pt>
                <c:pt idx="12">
                  <c:v>(5) Холмогойское МО</c:v>
                </c:pt>
                <c:pt idx="13">
                  <c:v>(3) Хор-Тагнинское МО</c:v>
                </c:pt>
                <c:pt idx="14">
                  <c:v>(2) Черемшанское МО</c:v>
                </c:pt>
                <c:pt idx="15">
                  <c:v>ИТОГО</c:v>
                </c:pt>
              </c:strCache>
            </c:strRef>
          </c:cat>
          <c:val>
            <c:numRef>
              <c:f>'[Диаграмма в Microsoft Office PowerPoint]Лист1'!$D$6:$D$21</c:f>
              <c:numCache>
                <c:formatCode>General</c:formatCode>
                <c:ptCount val="16"/>
                <c:pt idx="0">
                  <c:v>4880.0766773162895</c:v>
                </c:pt>
                <c:pt idx="1">
                  <c:v>4080.9078189300412</c:v>
                </c:pt>
                <c:pt idx="2">
                  <c:v>3315.191977077372</c:v>
                </c:pt>
                <c:pt idx="3">
                  <c:v>2408.2088353413637</c:v>
                </c:pt>
                <c:pt idx="4">
                  <c:v>627.1020429435066</c:v>
                </c:pt>
                <c:pt idx="5">
                  <c:v>4555.5171180378129</c:v>
                </c:pt>
                <c:pt idx="6">
                  <c:v>5400.6109243697711</c:v>
                </c:pt>
                <c:pt idx="7">
                  <c:v>5120.5263157894733</c:v>
                </c:pt>
                <c:pt idx="8">
                  <c:v>4728.4605405405409</c:v>
                </c:pt>
                <c:pt idx="9">
                  <c:v>3430.8496138119062</c:v>
                </c:pt>
                <c:pt idx="10">
                  <c:v>3098.414984863774</c:v>
                </c:pt>
                <c:pt idx="11">
                  <c:v>5255.6150696150899</c:v>
                </c:pt>
                <c:pt idx="12">
                  <c:v>5942.5656862745154</c:v>
                </c:pt>
                <c:pt idx="13">
                  <c:v>4228.5553299492394</c:v>
                </c:pt>
                <c:pt idx="14">
                  <c:v>6085.8357348703184</c:v>
                </c:pt>
                <c:pt idx="15">
                  <c:v>2939.7697100577047</c:v>
                </c:pt>
              </c:numCache>
            </c:numRef>
          </c:val>
          <c:extLst xmlns:c16r2="http://schemas.microsoft.com/office/drawing/2015/06/chart">
            <c:ext xmlns:c16="http://schemas.microsoft.com/office/drawing/2014/chart" uri="{C3380CC4-5D6E-409C-BE32-E72D297353CC}">
              <c16:uniqueId val="{00000001-0A3E-4414-9E1E-F66820865003}"/>
            </c:ext>
          </c:extLst>
        </c:ser>
        <c:shape val="box"/>
        <c:axId val="81672064"/>
        <c:axId val="81673600"/>
        <c:axId val="0"/>
      </c:bar3DChart>
      <c:catAx>
        <c:axId val="81672064"/>
        <c:scaling>
          <c:orientation val="minMax"/>
        </c:scaling>
        <c:axPos val="b"/>
        <c:numFmt formatCode="General" sourceLinked="0"/>
        <c:tickLblPos val="nextTo"/>
        <c:crossAx val="81673600"/>
        <c:crosses val="autoZero"/>
        <c:auto val="1"/>
        <c:lblAlgn val="ctr"/>
        <c:lblOffset val="100"/>
      </c:catAx>
      <c:valAx>
        <c:axId val="81673600"/>
        <c:scaling>
          <c:orientation val="minMax"/>
        </c:scaling>
        <c:axPos val="l"/>
        <c:majorGridlines/>
        <c:numFmt formatCode="0.000" sourceLinked="1"/>
        <c:tickLblPos val="nextTo"/>
        <c:crossAx val="81672064"/>
        <c:crosses val="autoZero"/>
        <c:crossBetween val="between"/>
      </c:valAx>
    </c:plotArea>
    <c:legend>
      <c:legendPos val="r"/>
      <c:layout>
        <c:manualLayout>
          <c:xMode val="edge"/>
          <c:yMode val="edge"/>
          <c:x val="0.34983683289588885"/>
          <c:y val="2.478231887680705E-3"/>
          <c:w val="0.25988538932633432"/>
          <c:h val="0.18551972670082942"/>
        </c:manualLayout>
      </c:layout>
    </c:legend>
    <c:plotVisOnly val="1"/>
    <c:dispBlanksAs val="gap"/>
  </c:chart>
  <c:txPr>
    <a:bodyPr/>
    <a:lstStyle/>
    <a:p>
      <a:pPr>
        <a:defRPr sz="1800"/>
      </a:pPr>
      <a:endParaRPr lang="ru-RU"/>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293" cy="496961"/>
          </a:xfrm>
          <a:prstGeom prst="rect">
            <a:avLst/>
          </a:prstGeom>
        </p:spPr>
        <p:txBody>
          <a:bodyPr vert="horz" lIns="90443" tIns="45222" rIns="90443" bIns="45222" rtlCol="0"/>
          <a:lstStyle>
            <a:lvl1pPr algn="l">
              <a:defRPr sz="1200"/>
            </a:lvl1pPr>
          </a:lstStyle>
          <a:p>
            <a:endParaRPr lang="ru-RU"/>
          </a:p>
        </p:txBody>
      </p:sp>
      <p:sp>
        <p:nvSpPr>
          <p:cNvPr id="3" name="Дата 2"/>
          <p:cNvSpPr>
            <a:spLocks noGrp="1"/>
          </p:cNvSpPr>
          <p:nvPr>
            <p:ph type="dt" sz="quarter" idx="1"/>
          </p:nvPr>
        </p:nvSpPr>
        <p:spPr>
          <a:xfrm>
            <a:off x="3850815" y="0"/>
            <a:ext cx="2945293" cy="496961"/>
          </a:xfrm>
          <a:prstGeom prst="rect">
            <a:avLst/>
          </a:prstGeom>
        </p:spPr>
        <p:txBody>
          <a:bodyPr vert="horz" lIns="90443" tIns="45222" rIns="90443" bIns="45222" rtlCol="0"/>
          <a:lstStyle>
            <a:lvl1pPr algn="r">
              <a:defRPr sz="1200"/>
            </a:lvl1pPr>
          </a:lstStyle>
          <a:p>
            <a:fld id="{7B919904-7712-4F99-A980-893D873A020E}" type="datetimeFigureOut">
              <a:rPr lang="ru-RU" smtClean="0"/>
              <a:pPr/>
              <a:t>22.03.2019</a:t>
            </a:fld>
            <a:endParaRPr lang="ru-RU"/>
          </a:p>
        </p:txBody>
      </p:sp>
      <p:sp>
        <p:nvSpPr>
          <p:cNvPr id="4" name="Нижний колонтитул 3"/>
          <p:cNvSpPr>
            <a:spLocks noGrp="1"/>
          </p:cNvSpPr>
          <p:nvPr>
            <p:ph type="ftr" sz="quarter" idx="2"/>
          </p:nvPr>
        </p:nvSpPr>
        <p:spPr>
          <a:xfrm>
            <a:off x="0" y="9428105"/>
            <a:ext cx="2945293" cy="496961"/>
          </a:xfrm>
          <a:prstGeom prst="rect">
            <a:avLst/>
          </a:prstGeom>
        </p:spPr>
        <p:txBody>
          <a:bodyPr vert="horz" lIns="90443" tIns="45222" rIns="90443" bIns="45222" rtlCol="0" anchor="b"/>
          <a:lstStyle>
            <a:lvl1pPr algn="l">
              <a:defRPr sz="1200"/>
            </a:lvl1pPr>
          </a:lstStyle>
          <a:p>
            <a:endParaRPr lang="ru-RU"/>
          </a:p>
        </p:txBody>
      </p:sp>
      <p:sp>
        <p:nvSpPr>
          <p:cNvPr id="5" name="Номер слайда 4"/>
          <p:cNvSpPr>
            <a:spLocks noGrp="1"/>
          </p:cNvSpPr>
          <p:nvPr>
            <p:ph type="sldNum" sz="quarter" idx="3"/>
          </p:nvPr>
        </p:nvSpPr>
        <p:spPr>
          <a:xfrm>
            <a:off x="3850815" y="9428105"/>
            <a:ext cx="2945293" cy="496961"/>
          </a:xfrm>
          <a:prstGeom prst="rect">
            <a:avLst/>
          </a:prstGeom>
        </p:spPr>
        <p:txBody>
          <a:bodyPr vert="horz" lIns="90443" tIns="45222" rIns="90443" bIns="45222" rtlCol="0" anchor="b"/>
          <a:lstStyle>
            <a:lvl1pPr algn="r">
              <a:defRPr sz="1200"/>
            </a:lvl1pPr>
          </a:lstStyle>
          <a:p>
            <a:fld id="{F34C4814-B65B-45B3-88E9-0475BAB9A02C}" type="slidenum">
              <a:rPr lang="ru-RU" smtClean="0"/>
              <a:pPr/>
              <a:t>‹#›</a:t>
            </a:fld>
            <a:endParaRPr lang="ru-RU"/>
          </a:p>
        </p:txBody>
      </p:sp>
    </p:spTree>
    <p:extLst>
      <p:ext uri="{BB962C8B-B14F-4D97-AF65-F5344CB8AC3E}">
        <p14:creationId xmlns="" xmlns:p14="http://schemas.microsoft.com/office/powerpoint/2010/main" val="344581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0"/>
            <a:ext cx="2945659" cy="496332"/>
          </a:xfrm>
          <a:prstGeom prst="rect">
            <a:avLst/>
          </a:prstGeom>
        </p:spPr>
        <p:txBody>
          <a:bodyPr vert="horz" lIns="91606" tIns="45803" rIns="91606" bIns="45803"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606" tIns="45803" rIns="91606" bIns="45803" rtlCol="0"/>
          <a:lstStyle>
            <a:lvl1pPr algn="r">
              <a:defRPr sz="1200"/>
            </a:lvl1pPr>
          </a:lstStyle>
          <a:p>
            <a:fld id="{6D7BDC65-81D7-49C8-B7E7-4D3C78DCBEC4}" type="datetimeFigureOut">
              <a:rPr lang="ru-RU" smtClean="0"/>
              <a:pPr/>
              <a:t>22.03.2019</a:t>
            </a:fld>
            <a:endParaRPr lang="ru-RU"/>
          </a:p>
        </p:txBody>
      </p:sp>
      <p:sp>
        <p:nvSpPr>
          <p:cNvPr id="4" name="Образ слайда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606" tIns="45803" rIns="91606" bIns="45803" rtlCol="0" anchor="ctr"/>
          <a:lstStyle/>
          <a:p>
            <a:endParaRPr lang="ru-RU"/>
          </a:p>
        </p:txBody>
      </p:sp>
      <p:sp>
        <p:nvSpPr>
          <p:cNvPr id="5" name="Заметки 4"/>
          <p:cNvSpPr>
            <a:spLocks noGrp="1"/>
          </p:cNvSpPr>
          <p:nvPr>
            <p:ph type="body" sz="quarter" idx="3"/>
          </p:nvPr>
        </p:nvSpPr>
        <p:spPr>
          <a:xfrm>
            <a:off x="679768" y="4715156"/>
            <a:ext cx="5438140" cy="4466987"/>
          </a:xfrm>
          <a:prstGeom prst="rect">
            <a:avLst/>
          </a:prstGeom>
        </p:spPr>
        <p:txBody>
          <a:bodyPr vert="horz" lIns="91606" tIns="45803" rIns="91606" bIns="45803"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3" y="9428586"/>
            <a:ext cx="2945659" cy="496332"/>
          </a:xfrm>
          <a:prstGeom prst="rect">
            <a:avLst/>
          </a:prstGeom>
        </p:spPr>
        <p:txBody>
          <a:bodyPr vert="horz" lIns="91606" tIns="45803" rIns="91606" bIns="45803"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6"/>
            <a:ext cx="2945659" cy="496332"/>
          </a:xfrm>
          <a:prstGeom prst="rect">
            <a:avLst/>
          </a:prstGeom>
        </p:spPr>
        <p:txBody>
          <a:bodyPr vert="horz" lIns="91606" tIns="45803" rIns="91606" bIns="45803" rtlCol="0" anchor="b"/>
          <a:lstStyle>
            <a:lvl1pPr algn="r">
              <a:defRPr sz="1200"/>
            </a:lvl1pPr>
          </a:lstStyle>
          <a:p>
            <a:fld id="{BCBAAC51-4C1B-4EF3-98F5-3A89303AE18D}" type="slidenum">
              <a:rPr lang="ru-RU" smtClean="0"/>
              <a:pPr/>
              <a:t>‹#›</a:t>
            </a:fld>
            <a:endParaRPr lang="ru-RU"/>
          </a:p>
        </p:txBody>
      </p:sp>
    </p:spTree>
    <p:extLst>
      <p:ext uri="{BB962C8B-B14F-4D97-AF65-F5344CB8AC3E}">
        <p14:creationId xmlns="" xmlns:p14="http://schemas.microsoft.com/office/powerpoint/2010/main" val="417392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BAAC51-4C1B-4EF3-98F5-3A89303AE18D}" type="slidenum">
              <a:rPr lang="ru-RU" smtClean="0"/>
              <a:pPr/>
              <a:t>1</a:t>
            </a:fld>
            <a:endParaRPr lang="ru-RU"/>
          </a:p>
        </p:txBody>
      </p:sp>
    </p:spTree>
    <p:extLst>
      <p:ext uri="{BB962C8B-B14F-4D97-AF65-F5344CB8AC3E}">
        <p14:creationId xmlns="" xmlns:p14="http://schemas.microsoft.com/office/powerpoint/2010/main" val="52196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2</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3</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7</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8</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9</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10</a:t>
            </a:fld>
            <a:endParaRPr lang="ru-RU" dirty="0"/>
          </a:p>
        </p:txBody>
      </p:sp>
    </p:spTree>
    <p:extLst>
      <p:ext uri="{BB962C8B-B14F-4D97-AF65-F5344CB8AC3E}">
        <p14:creationId xmlns="" xmlns:p14="http://schemas.microsoft.com/office/powerpoint/2010/main" val="41119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BAAC51-4C1B-4EF3-98F5-3A89303AE18D}" type="slidenum">
              <a:rPr lang="ru-RU" smtClean="0"/>
              <a:pPr/>
              <a:t>35</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BAAC51-4C1B-4EF3-98F5-3A89303AE18D}" type="slidenum">
              <a:rPr lang="ru-RU" smtClean="0"/>
              <a:pPr/>
              <a:t>49</a:t>
            </a:fld>
            <a:endParaRPr lang="ru-RU"/>
          </a:p>
        </p:txBody>
      </p:sp>
    </p:spTree>
    <p:extLst>
      <p:ext uri="{BB962C8B-B14F-4D97-AF65-F5344CB8AC3E}">
        <p14:creationId xmlns:p14="http://schemas.microsoft.com/office/powerpoint/2010/main" xmlns="" val="4016910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4AB02A5-4FE5-49D9-9E24-09F23B90C450}" type="datetimeFigureOut">
              <a:rPr lang="en-US" smtClean="0"/>
              <a:pPr/>
              <a:t>3/22/2019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AB02A5-4FE5-49D9-9E24-09F23B90C450}" type="datetimeFigureOut">
              <a:rPr lang="en-US" smtClean="0"/>
              <a:pPr/>
              <a:t>3/22/2019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AB02A5-4FE5-49D9-9E24-09F23B90C450}" type="datetimeFigureOut">
              <a:rPr lang="en-US" smtClean="0"/>
              <a:pPr/>
              <a:t>3/22/2019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2"/>
          <p:cNvSpPr>
            <a:spLocks noGrp="1" noChangeArrowheads="1"/>
          </p:cNvSpPr>
          <p:nvPr>
            <p:ph type="dt" sz="half" idx="10"/>
          </p:nvPr>
        </p:nvSpPr>
        <p:spPr>
          <a:ln/>
        </p:spPr>
        <p:txBody>
          <a:bodyPr/>
          <a:lstStyle>
            <a:lvl1pPr>
              <a:defRPr/>
            </a:lvl1pPr>
          </a:lstStyle>
          <a:p>
            <a:pPr>
              <a:defRPr/>
            </a:pPr>
            <a:endParaRPr lang="ru-RU"/>
          </a:p>
        </p:txBody>
      </p:sp>
      <p:sp>
        <p:nvSpPr>
          <p:cNvPr id="6" name="Rectangle 13"/>
          <p:cNvSpPr>
            <a:spLocks noGrp="1" noChangeArrowheads="1"/>
          </p:cNvSpPr>
          <p:nvPr>
            <p:ph type="ftr" sz="quarter" idx="11"/>
          </p:nvPr>
        </p:nvSpPr>
        <p:spPr>
          <a:ln/>
        </p:spPr>
        <p:txBody>
          <a:bodyPr/>
          <a:lstStyle>
            <a:lvl1pPr>
              <a:defRPr/>
            </a:lvl1pPr>
          </a:lstStyle>
          <a:p>
            <a:pPr>
              <a:defRPr/>
            </a:pPr>
            <a:endParaRPr lang="ru-RU"/>
          </a:p>
        </p:txBody>
      </p:sp>
      <p:sp>
        <p:nvSpPr>
          <p:cNvPr id="7" name="Rectangle 14"/>
          <p:cNvSpPr>
            <a:spLocks noGrp="1" noChangeArrowheads="1"/>
          </p:cNvSpPr>
          <p:nvPr>
            <p:ph type="sldNum" sz="quarter" idx="12"/>
          </p:nvPr>
        </p:nvSpPr>
        <p:spPr>
          <a:ln/>
        </p:spPr>
        <p:txBody>
          <a:bodyPr/>
          <a:lstStyle>
            <a:lvl1pPr>
              <a:defRPr/>
            </a:lvl1pPr>
          </a:lstStyle>
          <a:p>
            <a:pPr>
              <a:defRPr/>
            </a:pPr>
            <a:fld id="{B046CB68-CE7E-4532-A9D6-687755E07B66}" type="slidenum">
              <a:rPr lang="ru-RU"/>
              <a:pPr>
                <a:defRPr/>
              </a:pPr>
              <a:t>‹#›</a:t>
            </a:fld>
            <a:endParaRPr lang="ru-RU"/>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AB02A5-4FE5-49D9-9E24-09F23B90C450}" type="datetimeFigureOut">
              <a:rPr lang="en-US" smtClean="0"/>
              <a:pPr/>
              <a:t>3/22/2019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4AB02A5-4FE5-49D9-9E24-09F23B90C450}" type="datetimeFigureOut">
              <a:rPr lang="en-US" smtClean="0"/>
              <a:pPr/>
              <a:t>3/22/2019</a:t>
            </a:fld>
            <a:endParaRPr lang="en-US"/>
          </a:p>
        </p:txBody>
      </p:sp>
      <p:sp>
        <p:nvSpPr>
          <p:cNvPr id="5" name="Нижний колонтитул 4"/>
          <p:cNvSpPr>
            <a:spLocks noGrp="1"/>
          </p:cNvSpPr>
          <p:nvPr>
            <p:ph type="ftr" sz="quarter" idx="11"/>
          </p:nvPr>
        </p:nvSpPr>
        <p:spPr/>
        <p:txBody>
          <a:bodyPr/>
          <a:lstStyle/>
          <a:p>
            <a:endParaRPr kumimoji="0" lang="en-US"/>
          </a:p>
        </p:txBody>
      </p:sp>
      <p:sp>
        <p:nvSpPr>
          <p:cNvPr id="6" name="Номер слайда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95818A2-05A4-4203-B731-B03E967C2CE4}" type="datetime1">
              <a:rPr lang="ru-RU" smtClean="0"/>
              <a:pPr/>
              <a:t>22.03.2019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8304CC-A3E2-433A-85EA-1F4FFD503F96}" type="slidenum">
              <a:rPr lang="ru-RU" smtClean="0"/>
              <a:pPr/>
              <a:t>‹#›</a:t>
            </a:fld>
            <a:endParaRPr lang="ru-RU"/>
          </a:p>
        </p:txBody>
      </p:sp>
    </p:spTree>
  </p:cSld>
  <p:clrMapOvr>
    <a:masterClrMapping/>
  </p:clrMapOvr>
  <p:transition spd="slow">
    <p:wedg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4AB02A5-4FE5-49D9-9E24-09F23B90C450}" type="datetimeFigureOut">
              <a:rPr lang="en-US" smtClean="0"/>
              <a:pPr/>
              <a:t>3/22/2019</a:t>
            </a:fld>
            <a:endParaRPr lang="en-US"/>
          </a:p>
        </p:txBody>
      </p:sp>
      <p:sp>
        <p:nvSpPr>
          <p:cNvPr id="8" name="Нижний колонтитул 7"/>
          <p:cNvSpPr>
            <a:spLocks noGrp="1"/>
          </p:cNvSpPr>
          <p:nvPr>
            <p:ph type="ftr" sz="quarter" idx="11"/>
          </p:nvPr>
        </p:nvSpPr>
        <p:spPr/>
        <p:txBody>
          <a:bodyPr/>
          <a:lstStyle/>
          <a:p>
            <a:endParaRPr kumimoji="0" lang="en-US"/>
          </a:p>
        </p:txBody>
      </p:sp>
      <p:sp>
        <p:nvSpPr>
          <p:cNvPr id="9" name="Номер слайда 8"/>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4AB02A5-4FE5-49D9-9E24-09F23B90C450}" type="datetimeFigureOut">
              <a:rPr lang="en-US" smtClean="0"/>
              <a:pPr/>
              <a:t>3/22/2019</a:t>
            </a:fld>
            <a:endParaRPr lang="en-US"/>
          </a:p>
        </p:txBody>
      </p:sp>
      <p:sp>
        <p:nvSpPr>
          <p:cNvPr id="4" name="Нижний колонтитул 3"/>
          <p:cNvSpPr>
            <a:spLocks noGrp="1"/>
          </p:cNvSpPr>
          <p:nvPr>
            <p:ph type="ftr" sz="quarter" idx="11"/>
          </p:nvPr>
        </p:nvSpPr>
        <p:spPr/>
        <p:txBody>
          <a:bodyPr/>
          <a:lstStyle/>
          <a:p>
            <a:endParaRPr kumimoji="0" lang="en-US"/>
          </a:p>
        </p:txBody>
      </p:sp>
      <p:sp>
        <p:nvSpPr>
          <p:cNvPr id="5" name="Номер слайда 4"/>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B1E07EA0-F828-4EF2-A469-868A763DD0EA}" type="datetime1">
              <a:rPr lang="ru-RU" smtClean="0"/>
              <a:pPr>
                <a:defRPr/>
              </a:pPr>
              <a:t>22.03.2019</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526D0C9A-35E4-437F-85A4-31A1CDC32940}" type="slidenum">
              <a:rPr lang="ru-RU" smtClean="0"/>
              <a:pPr>
                <a:defRPr/>
              </a:pPr>
              <a:t>‹#›</a:t>
            </a:fld>
            <a:endParaRPr lang="ru-RU"/>
          </a:p>
        </p:txBody>
      </p:sp>
    </p:spTree>
  </p:cSld>
  <p:clrMapOvr>
    <a:masterClrMapping/>
  </p:clrMapOvr>
  <p:transition spd="slow">
    <p:wedg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AB02A5-4FE5-49D9-9E24-09F23B90C450}" type="datetimeFigureOut">
              <a:rPr lang="en-US" smtClean="0"/>
              <a:pPr/>
              <a:t>3/22/2019</a:t>
            </a:fld>
            <a:endParaRPr lang="en-US"/>
          </a:p>
        </p:txBody>
      </p:sp>
      <p:sp>
        <p:nvSpPr>
          <p:cNvPr id="6" name="Нижний колонтитул 5"/>
          <p:cNvSpPr>
            <a:spLocks noGrp="1"/>
          </p:cNvSpPr>
          <p:nvPr>
            <p:ph type="ftr" sz="quarter" idx="11"/>
          </p:nvPr>
        </p:nvSpPr>
        <p:spPr/>
        <p:txBody>
          <a:bodyPr/>
          <a:lstStyle/>
          <a:p>
            <a:endParaRPr kumimoji="0" lang="en-US"/>
          </a:p>
        </p:txBody>
      </p:sp>
      <p:sp>
        <p:nvSpPr>
          <p:cNvPr id="7" name="Номер слайда 6"/>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AB02A5-4FE5-49D9-9E24-09F23B90C450}" type="datetimeFigureOut">
              <a:rPr lang="en-US" smtClean="0"/>
              <a:pPr/>
              <a:t>3/22/2019</a:t>
            </a:fld>
            <a:endParaRPr lang="en-US"/>
          </a:p>
        </p:txBody>
      </p:sp>
      <p:sp>
        <p:nvSpPr>
          <p:cNvPr id="6" name="Нижний колонтитул 5"/>
          <p:cNvSpPr>
            <a:spLocks noGrp="1"/>
          </p:cNvSpPr>
          <p:nvPr>
            <p:ph type="ftr" sz="quarter" idx="11"/>
          </p:nvPr>
        </p:nvSpPr>
        <p:spPr/>
        <p:txBody>
          <a:bodyPr/>
          <a:lstStyle/>
          <a:p>
            <a:endParaRPr kumimoji="0" lang="en-US"/>
          </a:p>
        </p:txBody>
      </p:sp>
      <p:sp>
        <p:nvSpPr>
          <p:cNvPr id="7" name="Номер слайда 6"/>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ransition spd="slow">
    <p:wedge/>
  </p:transition>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54AB02A5-4FE5-49D9-9E24-09F23B90C450}" type="datetimeFigureOut">
              <a:rPr lang="en-US" smtClean="0"/>
              <a:pPr algn="r" eaLnBrk="1" latinLnBrk="0" hangingPunct="1"/>
              <a:t>3/22/2019</a:t>
            </a:fld>
            <a:endParaRPr lang="en-US" sz="1200">
              <a:solidFill>
                <a:schemeClr val="bg2">
                  <a:shade val="50000"/>
                </a:scheme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sz="1200">
              <a:solidFill>
                <a:schemeClr val="bg2">
                  <a:shade val="50000"/>
                </a:schemeClr>
              </a:solidFill>
              <a:effectLst/>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6294C92D-0306-4E69-9CD3-20855E849650}" type="slidenum">
              <a:rPr kumimoji="0" lang="en-US" smtClean="0"/>
              <a:pPr algn="ctr" eaLnBrk="1" latinLnBrk="0" hangingPunct="1"/>
              <a:t>‹#›</a:t>
            </a:fld>
            <a:endParaRPr kumimoji="0" lang="en-US" sz="1200">
              <a:solidFill>
                <a:schemeClr val="bg2">
                  <a:shade val="50000"/>
                </a:schemeClr>
              </a:solidFill>
              <a:effectLst/>
            </a:endParaRP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ransition spd="slow">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_____Microsoft_Office_Excel_97-20031.xls"/><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_____Microsoft_Office_Excel_97-20032.xls"/><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oleObject" Target="../embeddings/_____Microsoft_Office_Excel_97-20033.xl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jpeg"/><Relationship Id="rId1" Type="http://schemas.openxmlformats.org/officeDocument/2006/relationships/slideLayout" Target="../slideLayouts/slideLayout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96.jpeg"/></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6.jpeg"/><Relationship Id="rId1" Type="http://schemas.openxmlformats.org/officeDocument/2006/relationships/slideLayout" Target="../slideLayouts/slideLayout5.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76.jpeg"/><Relationship Id="rId1" Type="http://schemas.openxmlformats.org/officeDocument/2006/relationships/slideLayout" Target="../slideLayouts/slideLayout5.xml"/><Relationship Id="rId5" Type="http://schemas.openxmlformats.org/officeDocument/2006/relationships/image" Target="../media/image103.jpeg"/><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76.jpeg"/><Relationship Id="rId1" Type="http://schemas.openxmlformats.org/officeDocument/2006/relationships/slideLayout" Target="../slideLayouts/slideLayout8.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Shape"/>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12700"/>
            <a:ext cx="1816100" cy="2344730"/>
          </a:xfrm>
          <a:prstGeom prst="rect">
            <a:avLst/>
          </a:prstGeom>
          <a:noFill/>
          <a:ln w="9525">
            <a:noFill/>
            <a:miter lim="800000"/>
            <a:headEnd/>
            <a:tailEnd/>
          </a:ln>
        </p:spPr>
      </p:pic>
      <p:pic>
        <p:nvPicPr>
          <p:cNvPr id="3075" name="Picture 9" descr="image006"/>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0" y="4572007"/>
            <a:ext cx="1835150" cy="2285993"/>
          </a:xfrm>
          <a:prstGeom prst="rect">
            <a:avLst/>
          </a:prstGeom>
          <a:noFill/>
          <a:ln w="9525">
            <a:noFill/>
            <a:miter lim="800000"/>
            <a:headEnd/>
            <a:tailEnd/>
          </a:ln>
        </p:spPr>
      </p:pic>
      <p:pic>
        <p:nvPicPr>
          <p:cNvPr id="3076" name="Picture 10" descr="100px-Coat_of_arms_of_Irkutsk_Oblast"/>
          <p:cNvPicPr>
            <a:picLocks noChangeAspect="1" noChangeArrowheads="1"/>
          </p:cNvPicPr>
          <p:nvPr/>
        </p:nvPicPr>
        <p:blipFill>
          <a:blip r:embed="rId5" cstate="print"/>
          <a:srcRect/>
          <a:stretch>
            <a:fillRect/>
          </a:stretch>
        </p:blipFill>
        <p:spPr bwMode="auto">
          <a:xfrm>
            <a:off x="0" y="2276475"/>
            <a:ext cx="1816100" cy="2295533"/>
          </a:xfrm>
          <a:prstGeom prst="rect">
            <a:avLst/>
          </a:prstGeom>
          <a:noFill/>
          <a:ln w="9525">
            <a:noFill/>
            <a:miter lim="800000"/>
            <a:headEnd/>
            <a:tailEnd/>
          </a:ln>
        </p:spPr>
      </p:pic>
      <p:sp>
        <p:nvSpPr>
          <p:cNvPr id="7" name="Прямоугольник 6"/>
          <p:cNvSpPr/>
          <p:nvPr/>
        </p:nvSpPr>
        <p:spPr>
          <a:xfrm>
            <a:off x="1979712" y="116632"/>
            <a:ext cx="6840760" cy="3600986"/>
          </a:xfrm>
          <a:prstGeom prst="rect">
            <a:avLst/>
          </a:prstGeom>
        </p:spPr>
        <p:txBody>
          <a:bodyPr wrap="square">
            <a:spAutoFit/>
          </a:bodyPr>
          <a:lstStyle/>
          <a:p>
            <a:pPr algn="ctr"/>
            <a:r>
              <a:rPr lang="ru-RU" sz="4800" b="1"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Отчет </a:t>
            </a:r>
          </a:p>
          <a:p>
            <a:pPr algn="ctr"/>
            <a:r>
              <a:rPr lang="ru-RU" sz="4800" b="1"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Главы</a:t>
            </a:r>
          </a:p>
          <a:p>
            <a:pPr algn="ctr"/>
            <a:r>
              <a:rPr lang="ru-RU" sz="4800" b="1"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Администрации </a:t>
            </a:r>
            <a:r>
              <a:rPr lang="ru-RU" sz="4800" b="1" i="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Заларинского</a:t>
            </a:r>
            <a:r>
              <a:rPr lang="ru-RU" sz="4800" b="1" i="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МО</a:t>
            </a:r>
          </a:p>
          <a:p>
            <a:pPr algn="ctr"/>
            <a:endParaRPr lang="ru-RU" sz="36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Прямоугольник 7"/>
          <p:cNvSpPr/>
          <p:nvPr/>
        </p:nvSpPr>
        <p:spPr>
          <a:xfrm>
            <a:off x="4211960" y="6093296"/>
            <a:ext cx="4788023" cy="923330"/>
          </a:xfrm>
          <a:prstGeom prst="rect">
            <a:avLst/>
          </a:prstGeom>
        </p:spPr>
        <p:txBody>
          <a:bodyPr wrap="square">
            <a:spAutoFit/>
          </a:bodyPr>
          <a:lstStyle/>
          <a:p>
            <a:pPr algn="ctr">
              <a:defRPr/>
            </a:pPr>
            <a:r>
              <a:rPr lang="ru-RU" b="1" i="1" dirty="0" smtClean="0">
                <a:solidFill>
                  <a:srgbClr val="002060"/>
                </a:solidFill>
                <a:effectLst>
                  <a:outerShdw blurRad="38100" dist="38100" dir="2700000" algn="tl">
                    <a:srgbClr val="000000">
                      <a:alpha val="43137"/>
                    </a:srgbClr>
                  </a:outerShdw>
                </a:effectLst>
                <a:cs typeface="Arial" charset="0"/>
              </a:rPr>
              <a:t>«Жить и работать по совести!»</a:t>
            </a:r>
          </a:p>
          <a:p>
            <a:pPr algn="ctr">
              <a:defRPr/>
            </a:pPr>
            <a:r>
              <a:rPr lang="ru-RU" b="1" i="1" dirty="0" smtClean="0">
                <a:solidFill>
                  <a:srgbClr val="002060"/>
                </a:solidFill>
                <a:effectLst>
                  <a:outerShdw blurRad="38100" dist="38100" dir="2700000" algn="tl">
                    <a:srgbClr val="000000">
                      <a:alpha val="43137"/>
                    </a:srgbClr>
                  </a:outerShdw>
                </a:effectLst>
                <a:cs typeface="Arial" charset="0"/>
              </a:rPr>
              <a:t>                                       В.С. </a:t>
            </a:r>
            <a:r>
              <a:rPr lang="ru-RU" b="1" i="1" dirty="0" err="1" smtClean="0">
                <a:solidFill>
                  <a:srgbClr val="002060"/>
                </a:solidFill>
                <a:effectLst>
                  <a:outerShdw blurRad="38100" dist="38100" dir="2700000" algn="tl">
                    <a:srgbClr val="000000">
                      <a:alpha val="43137"/>
                    </a:srgbClr>
                  </a:outerShdw>
                </a:effectLst>
                <a:cs typeface="Arial" charset="0"/>
              </a:rPr>
              <a:t>Орноев</a:t>
            </a:r>
            <a:r>
              <a:rPr lang="ru-RU" b="1" i="1" dirty="0" smtClean="0">
                <a:solidFill>
                  <a:srgbClr val="002060"/>
                </a:solidFill>
                <a:effectLst>
                  <a:outerShdw blurRad="38100" dist="38100" dir="2700000" algn="tl">
                    <a:srgbClr val="000000">
                      <a:alpha val="43137"/>
                    </a:srgbClr>
                  </a:outerShdw>
                </a:effectLst>
                <a:cs typeface="Arial" charset="0"/>
              </a:rPr>
              <a:t> </a:t>
            </a:r>
          </a:p>
          <a:p>
            <a:pPr algn="ctr">
              <a:defRPr/>
            </a:pPr>
            <a:endParaRPr lang="ru-RU" b="1" i="1" dirty="0">
              <a:solidFill>
                <a:srgbClr val="002060"/>
              </a:solidFill>
              <a:effectLst>
                <a:outerShdw blurRad="38100" dist="38100" dir="2700000" algn="tl">
                  <a:srgbClr val="000000">
                    <a:alpha val="43137"/>
                  </a:srgbClr>
                </a:outerShdw>
              </a:effectLst>
              <a:cs typeface="Arial" charset="0"/>
            </a:endParaRPr>
          </a:p>
        </p:txBody>
      </p:sp>
      <p:pic>
        <p:nvPicPr>
          <p:cNvPr id="9" name="Picture 2" descr="\\server\Общая 2\Блюмская\2016-04-15-112608651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27784" y="3212976"/>
            <a:ext cx="5832648" cy="27363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4222504172"/>
      </p:ext>
    </p:extLst>
  </p:cSld>
  <p:clrMapOvr>
    <a:overrideClrMapping bg1="lt1" tx1="dk1" bg2="lt2" tx2="dk2" accent1="accent1" accent2="accent2" accent3="accent3" accent4="accent4" accent5="accent5" accent6="accent6" hlink="hlink" folHlink="folHlink"/>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31440"/>
            <a:ext cx="8394136" cy="1152128"/>
          </a:xfrm>
        </p:spPr>
        <p:txBody>
          <a:bodyPr>
            <a:normAutofit fontScale="90000"/>
          </a:bodyPr>
          <a:lstStyle/>
          <a:p>
            <a:pPr algn="ctr"/>
            <a:r>
              <a:rPr lang="ru-RU" dirty="0" smtClean="0"/>
              <a:t/>
            </a:r>
            <a:br>
              <a:rPr lang="ru-RU" dirty="0" smtClean="0"/>
            </a:br>
            <a:r>
              <a:rPr lang="ru-RU" sz="4000" dirty="0" smtClean="0">
                <a:ln w="12700">
                  <a:solidFill>
                    <a:schemeClr val="tx2">
                      <a:satMod val="155000"/>
                    </a:schemeClr>
                  </a:solidFill>
                  <a:prstDash val="solid"/>
                </a:ln>
                <a:effectLst>
                  <a:outerShdw blurRad="41275" dist="20320" dir="1800000" algn="tl" rotWithShape="0">
                    <a:srgbClr val="000000">
                      <a:alpha val="40000"/>
                    </a:srgbClr>
                  </a:outerShdw>
                </a:effectLst>
              </a:rPr>
              <a:t>Анализ расходов Заларинского МО</a:t>
            </a:r>
            <a:endParaRPr lang="ru-RU" sz="400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graphicFrame>
        <p:nvGraphicFramePr>
          <p:cNvPr id="3" name="Диаграмма 2"/>
          <p:cNvGraphicFramePr/>
          <p:nvPr>
            <p:extLst>
              <p:ext uri="{D42A27DB-BD31-4B8C-83A1-F6EECF244321}">
                <p14:modId xmlns="" xmlns:p14="http://schemas.microsoft.com/office/powerpoint/2010/main" val="1866828906"/>
              </p:ext>
            </p:extLst>
          </p:nvPr>
        </p:nvGraphicFramePr>
        <p:xfrm>
          <a:off x="467544" y="1052736"/>
          <a:ext cx="8856984" cy="5760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579712681"/>
      </p:ext>
    </p:extLst>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Диаграмма 3"/>
          <p:cNvGraphicFramePr>
            <a:graphicFrameLocks/>
          </p:cNvGraphicFramePr>
          <p:nvPr/>
        </p:nvGraphicFramePr>
        <p:xfrm>
          <a:off x="-684213" y="-747713"/>
          <a:ext cx="10645776" cy="8318501"/>
        </p:xfrm>
        <a:graphic>
          <a:graphicData uri="http://schemas.openxmlformats.org/presentationml/2006/ole">
            <p:oleObj spid="_x0000_s68610" name="Диаграмма" r:id="rId3" imgW="10656732" imgH="8321761" progId="Excel.Sheet.8">
              <p:embed/>
            </p:oleObj>
          </a:graphicData>
        </a:graphic>
      </p:graphicFrame>
    </p:spTree>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Диаграмма 3"/>
          <p:cNvGraphicFramePr>
            <a:graphicFrameLocks/>
          </p:cNvGraphicFramePr>
          <p:nvPr/>
        </p:nvGraphicFramePr>
        <p:xfrm>
          <a:off x="-684213" y="-747713"/>
          <a:ext cx="10645776" cy="8318501"/>
        </p:xfrm>
        <a:graphic>
          <a:graphicData uri="http://schemas.openxmlformats.org/presentationml/2006/ole">
            <p:oleObj spid="_x0000_s69634" r:id="rId3" imgW="10644539" imgH="8321761" progId="Excel.Sheet.8">
              <p:embed/>
            </p:oleObj>
          </a:graphicData>
        </a:graphic>
      </p:graphicFrame>
      <p:graphicFrame>
        <p:nvGraphicFramePr>
          <p:cNvPr id="4" name="Диаграмма 3"/>
          <p:cNvGraphicFramePr/>
          <p:nvPr/>
        </p:nvGraphicFramePr>
        <p:xfrm>
          <a:off x="0" y="1052736"/>
          <a:ext cx="9144000" cy="580526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352928" cy="6669360"/>
          </a:xfrm>
        </p:spPr>
        <p:txBody>
          <a:bodyPr>
            <a:normAutofit/>
          </a:bodyPr>
          <a:lstStyle/>
          <a:p>
            <a:pPr algn="l"/>
            <a:r>
              <a:rPr lang="ru-RU" sz="1900" b="1" dirty="0" err="1" smtClean="0">
                <a:ln>
                  <a:solidFill>
                    <a:schemeClr val="tx1"/>
                  </a:solidFill>
                </a:ln>
              </a:rPr>
              <a:t>Заларинское</a:t>
            </a:r>
            <a:r>
              <a:rPr lang="ru-RU" sz="1900" b="1" dirty="0" smtClean="0">
                <a:ln>
                  <a:solidFill>
                    <a:schemeClr val="tx1"/>
                  </a:solidFill>
                </a:ln>
              </a:rPr>
              <a:t> МО в 2018 году принимало участие в 5 программах с участием федерального и областного  финансирования в сумме 53333,7 тыс. рублей</a:t>
            </a:r>
            <a:r>
              <a:rPr lang="ru-RU" sz="1900" dirty="0" smtClean="0">
                <a:ln>
                  <a:solidFill>
                    <a:schemeClr val="tx1"/>
                  </a:solidFill>
                </a:ln>
              </a:rPr>
              <a:t>:</a:t>
            </a:r>
            <a:br>
              <a:rPr lang="ru-RU" sz="1900" dirty="0" smtClean="0">
                <a:ln>
                  <a:solidFill>
                    <a:schemeClr val="tx1"/>
                  </a:solidFill>
                </a:ln>
              </a:rPr>
            </a:br>
            <a:r>
              <a:rPr lang="ru-RU" sz="1900" dirty="0" smtClean="0">
                <a:ln>
                  <a:solidFill>
                    <a:schemeClr val="tx1"/>
                  </a:solidFill>
                </a:ln>
              </a:rPr>
              <a:t/>
            </a:r>
            <a:br>
              <a:rPr lang="ru-RU" sz="1900" dirty="0" smtClean="0">
                <a:ln>
                  <a:solidFill>
                    <a:schemeClr val="tx1"/>
                  </a:solidFill>
                </a:ln>
              </a:rPr>
            </a:br>
            <a:r>
              <a:rPr lang="ru-RU" sz="1900" b="0" dirty="0" smtClean="0">
                <a:ln>
                  <a:solidFill>
                    <a:schemeClr val="tx1"/>
                  </a:solidFill>
                </a:ln>
              </a:rPr>
              <a:t>1. ГП Иркутской области «Развитие </a:t>
            </a:r>
            <a:r>
              <a:rPr lang="ru-RU" sz="1900" b="0" dirty="0" err="1" smtClean="0">
                <a:ln>
                  <a:solidFill>
                    <a:schemeClr val="tx1"/>
                  </a:solidFill>
                </a:ln>
              </a:rPr>
              <a:t>жилищно</a:t>
            </a:r>
            <a:r>
              <a:rPr lang="ru-RU" sz="1900" b="0" dirty="0" smtClean="0">
                <a:ln>
                  <a:solidFill>
                    <a:schemeClr val="tx1"/>
                  </a:solidFill>
                </a:ln>
              </a:rPr>
              <a:t>- коммунального хозяйства Иркутской области» на 2014-2018 гг. подпрограммы «Модернизация объектов коммунальной инфраструктуры Иркутской области» на 2014-2018 гг.» ;</a:t>
            </a:r>
            <a:r>
              <a:rPr lang="ru-RU" sz="1900" dirty="0" smtClean="0">
                <a:ln>
                  <a:solidFill>
                    <a:schemeClr val="tx1"/>
                  </a:solidFill>
                </a:ln>
              </a:rPr>
              <a:t/>
            </a:r>
            <a:br>
              <a:rPr lang="ru-RU" sz="1900" dirty="0" smtClean="0">
                <a:ln>
                  <a:solidFill>
                    <a:schemeClr val="tx1"/>
                  </a:solidFill>
                </a:ln>
              </a:rPr>
            </a:br>
            <a:r>
              <a:rPr lang="ru-RU" sz="1900" b="0" dirty="0" smtClean="0">
                <a:ln>
                  <a:solidFill>
                    <a:schemeClr val="tx1"/>
                  </a:solidFill>
                </a:ln>
              </a:rPr>
              <a:t>2. ГП Иркутской 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гг.:</a:t>
            </a:r>
            <a:r>
              <a:rPr lang="ru-RU" sz="1900" dirty="0" smtClean="0">
                <a:ln>
                  <a:solidFill>
                    <a:schemeClr val="tx1"/>
                  </a:solidFill>
                </a:ln>
              </a:rPr>
              <a:t/>
            </a:r>
            <a:br>
              <a:rPr lang="ru-RU" sz="1900" dirty="0" smtClean="0">
                <a:ln>
                  <a:solidFill>
                    <a:schemeClr val="tx1"/>
                  </a:solidFill>
                </a:ln>
              </a:rPr>
            </a:br>
            <a:r>
              <a:rPr lang="ru-RU" sz="1900" b="0" dirty="0" smtClean="0">
                <a:ln>
                  <a:solidFill>
                    <a:schemeClr val="tx1"/>
                  </a:solidFill>
                </a:ln>
              </a:rPr>
              <a:t>3. ГП Иркутской области «Экономическое развитие и инновационная экономика» на 2015-2020 гг. подпрограммы «Государственная политика в сфере экономического развития Иркутской области на 2015-2020 гг. на реализацию мероприятий перечня проектов </a:t>
            </a:r>
            <a:r>
              <a:rPr lang="ru-RU" sz="1900" b="0" dirty="0" smtClean="0">
                <a:ln>
                  <a:solidFill>
                    <a:schemeClr val="tx1"/>
                  </a:solidFill>
                </a:ln>
              </a:rPr>
              <a:t>«народных инициатив» </a:t>
            </a:r>
            <a:r>
              <a:rPr lang="ru-RU" sz="1900" dirty="0" smtClean="0">
                <a:ln>
                  <a:solidFill>
                    <a:schemeClr val="tx1"/>
                  </a:solidFill>
                </a:ln>
              </a:rPr>
              <a:t/>
            </a:r>
            <a:br>
              <a:rPr lang="ru-RU" sz="1900" dirty="0" smtClean="0">
                <a:ln>
                  <a:solidFill>
                    <a:schemeClr val="tx1"/>
                  </a:solidFill>
                </a:ln>
              </a:rPr>
            </a:br>
            <a:r>
              <a:rPr lang="ru-RU" sz="1900" b="0" dirty="0" smtClean="0">
                <a:ln>
                  <a:solidFill>
                    <a:schemeClr val="tx1"/>
                  </a:solidFill>
                </a:ln>
              </a:rPr>
              <a:t>4. ГП Иркутской области «Развитие жилищно-коммунального хозяйства Иркутской области» на 2014-2020 годы, подпрограммы «Чистая вода» на 2014-2020 годы ;</a:t>
            </a:r>
            <a:r>
              <a:rPr lang="ru-RU" sz="1900" dirty="0" smtClean="0">
                <a:ln>
                  <a:solidFill>
                    <a:schemeClr val="tx1"/>
                  </a:solidFill>
                </a:ln>
              </a:rPr>
              <a:t/>
            </a:r>
            <a:br>
              <a:rPr lang="ru-RU" sz="1900" dirty="0" smtClean="0">
                <a:ln>
                  <a:solidFill>
                    <a:schemeClr val="tx1"/>
                  </a:solidFill>
                </a:ln>
              </a:rPr>
            </a:br>
            <a:r>
              <a:rPr lang="ru-RU" sz="1900" b="0" dirty="0" smtClean="0">
                <a:ln>
                  <a:solidFill>
                    <a:schemeClr val="tx1"/>
                  </a:solidFill>
                </a:ln>
              </a:rPr>
              <a:t>5. Приоритетный проект «Формирование комфортной городской среды Иркутской области» на благоустройство дворовых и общественных территорий </a:t>
            </a:r>
            <a:r>
              <a:rPr lang="ru-RU" sz="2000" dirty="0" smtClean="0"/>
              <a:t/>
            </a:r>
            <a:br>
              <a:rPr lang="ru-RU" sz="2000" dirty="0" smtClean="0"/>
            </a:br>
            <a:r>
              <a:rPr lang="ru-RU" sz="2000" dirty="0" smtClean="0"/>
              <a:t/>
            </a:r>
            <a:br>
              <a:rPr lang="ru-RU" sz="2000" dirty="0" smtClean="0"/>
            </a:br>
            <a:endParaRPr lang="ru-RU" sz="2000" dirty="0"/>
          </a:p>
        </p:txBody>
      </p:sp>
    </p:spTree>
    <p:extLst>
      <p:ext uri="{BB962C8B-B14F-4D97-AF65-F5344CB8AC3E}">
        <p14:creationId xmlns="" xmlns:p14="http://schemas.microsoft.com/office/powerpoint/2010/main" val="3293958388"/>
      </p:ext>
    </p:extLst>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2938338"/>
          </a:xfrm>
        </p:spPr>
        <p:txBody>
          <a:bodyPr>
            <a:normAutofit fontScale="90000"/>
          </a:bodyPr>
          <a:lstStyle/>
          <a:p>
            <a:pPr algn="l"/>
            <a:r>
              <a:rPr lang="ru-RU" sz="1700" dirty="0" smtClean="0">
                <a:solidFill>
                  <a:schemeClr val="tx1"/>
                </a:solidFill>
                <a:effectLst/>
                <a:latin typeface="Times New Roman" pitchFamily="18" charset="0"/>
                <a:cs typeface="Times New Roman" pitchFamily="18" charset="0"/>
              </a:rPr>
              <a:t>	</a:t>
            </a:r>
            <a:r>
              <a:rPr lang="ru-RU" sz="1700" dirty="0" smtClean="0">
                <a:ln>
                  <a:solidFill>
                    <a:schemeClr val="tx1"/>
                  </a:solidFill>
                </a:ln>
                <a:effectLst/>
                <a:latin typeface="Times New Roman" pitchFamily="18" charset="0"/>
                <a:cs typeface="Times New Roman" pitchFamily="18" charset="0"/>
              </a:rPr>
              <a:t>В 2018 году  в рамках </a:t>
            </a:r>
            <a:r>
              <a:rPr lang="ru-RU" sz="1700" dirty="0" smtClean="0">
                <a:ln>
                  <a:solidFill>
                    <a:schemeClr val="tx1"/>
                  </a:solidFill>
                </a:ln>
                <a:latin typeface="Times New Roman" pitchFamily="18" charset="0"/>
                <a:cs typeface="Times New Roman" pitchFamily="18" charset="0"/>
              </a:rPr>
              <a:t>ГП Иркутской области «Развитие </a:t>
            </a:r>
            <a:r>
              <a:rPr lang="ru-RU" sz="1700" dirty="0" err="1" smtClean="0">
                <a:ln>
                  <a:solidFill>
                    <a:schemeClr val="tx1"/>
                  </a:solidFill>
                </a:ln>
                <a:latin typeface="Times New Roman" pitchFamily="18" charset="0"/>
                <a:cs typeface="Times New Roman" pitchFamily="18" charset="0"/>
              </a:rPr>
              <a:t>жилищно</a:t>
            </a:r>
            <a:r>
              <a:rPr lang="ru-RU" sz="1700" dirty="0" smtClean="0">
                <a:ln>
                  <a:solidFill>
                    <a:schemeClr val="tx1"/>
                  </a:solidFill>
                </a:ln>
                <a:latin typeface="Times New Roman" pitchFamily="18" charset="0"/>
                <a:cs typeface="Times New Roman" pitchFamily="18" charset="0"/>
              </a:rPr>
              <a:t>- коммунального хозяйства Иркутской области» на 2014-2020 гг. подпрограммы «Модернизация объектов коммунальной инфраструктуры Иркутской области» на 2014-2020 гг.»</a:t>
            </a:r>
            <a:r>
              <a:rPr lang="ru-RU" sz="1700" dirty="0" smtClean="0">
                <a:ln>
                  <a:solidFill>
                    <a:schemeClr val="tx1"/>
                  </a:solidFill>
                </a:ln>
                <a:effectLst/>
                <a:latin typeface="Times New Roman" pitchFamily="18" charset="0"/>
                <a:cs typeface="Times New Roman" pitchFamily="18" charset="0"/>
              </a:rPr>
              <a:t> проведен капитальный ремонт140 </a:t>
            </a:r>
            <a:r>
              <a:rPr lang="ru-RU" sz="1700" dirty="0">
                <a:ln>
                  <a:solidFill>
                    <a:schemeClr val="tx1"/>
                  </a:solidFill>
                </a:ln>
                <a:effectLst/>
                <a:latin typeface="Times New Roman" pitchFamily="18" charset="0"/>
                <a:cs typeface="Times New Roman" pitchFamily="18" charset="0"/>
              </a:rPr>
              <a:t>метров инженерных сетей </a:t>
            </a:r>
            <a:r>
              <a:rPr lang="ru-RU" sz="1700" dirty="0" smtClean="0">
                <a:ln>
                  <a:solidFill>
                    <a:schemeClr val="tx1"/>
                  </a:solidFill>
                </a:ln>
                <a:effectLst/>
                <a:latin typeface="Times New Roman" pitchFamily="18" charset="0"/>
                <a:cs typeface="Times New Roman" pitchFamily="18" charset="0"/>
              </a:rPr>
              <a:t>на территории </a:t>
            </a:r>
            <a:r>
              <a:rPr lang="ru-RU" sz="1700" dirty="0" err="1" smtClean="0">
                <a:ln>
                  <a:solidFill>
                    <a:schemeClr val="tx1"/>
                  </a:solidFill>
                </a:ln>
                <a:effectLst/>
                <a:latin typeface="Times New Roman" pitchFamily="18" charset="0"/>
                <a:cs typeface="Times New Roman" pitchFamily="18" charset="0"/>
              </a:rPr>
              <a:t>Заларинской</a:t>
            </a:r>
            <a:r>
              <a:rPr lang="ru-RU" sz="1700" dirty="0" smtClean="0">
                <a:ln>
                  <a:solidFill>
                    <a:schemeClr val="tx1"/>
                  </a:solidFill>
                </a:ln>
                <a:effectLst/>
                <a:latin typeface="Times New Roman" pitchFamily="18" charset="0"/>
                <a:cs typeface="Times New Roman" pitchFamily="18" charset="0"/>
              </a:rPr>
              <a:t> районной </a:t>
            </a:r>
            <a:r>
              <a:rPr lang="ru-RU" sz="1700" dirty="0">
                <a:ln>
                  <a:solidFill>
                    <a:schemeClr val="tx1"/>
                  </a:solidFill>
                </a:ln>
                <a:effectLst/>
                <a:latin typeface="Times New Roman" pitchFamily="18" charset="0"/>
                <a:cs typeface="Times New Roman" pitchFamily="18" charset="0"/>
              </a:rPr>
              <a:t>больницы на сумму 890 тыс. </a:t>
            </a:r>
            <a:r>
              <a:rPr lang="ru-RU" sz="1700" dirty="0" err="1">
                <a:ln>
                  <a:solidFill>
                    <a:schemeClr val="tx1"/>
                  </a:solidFill>
                </a:ln>
                <a:effectLst/>
                <a:latin typeface="Times New Roman" pitchFamily="18" charset="0"/>
                <a:cs typeface="Times New Roman" pitchFamily="18" charset="0"/>
              </a:rPr>
              <a:t>руб</a:t>
            </a:r>
            <a:r>
              <a:rPr lang="ru-RU" sz="1700" dirty="0">
                <a:ln>
                  <a:solidFill>
                    <a:schemeClr val="tx1"/>
                  </a:solidFill>
                </a:ln>
                <a:effectLst/>
                <a:latin typeface="Times New Roman" pitchFamily="18" charset="0"/>
                <a:cs typeface="Times New Roman" pitchFamily="18" charset="0"/>
              </a:rPr>
              <a:t>, </a:t>
            </a:r>
            <a:r>
              <a:rPr lang="ru-RU" sz="1700" dirty="0" smtClean="0">
                <a:ln>
                  <a:solidFill>
                    <a:schemeClr val="tx1"/>
                  </a:solidFill>
                </a:ln>
                <a:effectLst/>
                <a:latin typeface="Times New Roman" pitchFamily="18" charset="0"/>
                <a:cs typeface="Times New Roman" pitchFamily="18" charset="0"/>
              </a:rPr>
              <a:t> из них областной бюджет 801,0 тыс. руб., местный бюджет 89,0 тыс. руб. </a:t>
            </a:r>
            <a:r>
              <a:rPr lang="ru-RU" sz="1700" dirty="0" smtClean="0">
                <a:ln>
                  <a:solidFill>
                    <a:schemeClr val="tx1"/>
                  </a:solidFill>
                </a:ln>
                <a:latin typeface="Times New Roman" pitchFamily="18" charset="0"/>
                <a:cs typeface="Times New Roman" pitchFamily="18" charset="0"/>
              </a:rPr>
              <a:t> Проложена новая теплотрасса  до  </a:t>
            </a:r>
            <a:r>
              <a:rPr lang="ru-RU" sz="1700" dirty="0" smtClean="0">
                <a:ln>
                  <a:solidFill>
                    <a:schemeClr val="tx1"/>
                  </a:solidFill>
                </a:ln>
                <a:latin typeface="Times New Roman" pitchFamily="18" charset="0"/>
                <a:cs typeface="Times New Roman" pitchFamily="18" charset="0"/>
              </a:rPr>
              <a:t>здания </a:t>
            </a:r>
            <a:r>
              <a:rPr lang="ru-RU" sz="1700" dirty="0" smtClean="0">
                <a:ln>
                  <a:solidFill>
                    <a:schemeClr val="tx1"/>
                  </a:solidFill>
                </a:ln>
                <a:latin typeface="Times New Roman" pitchFamily="18" charset="0"/>
                <a:cs typeface="Times New Roman" pitchFamily="18" charset="0"/>
              </a:rPr>
              <a:t>детской консультации и здания аптеки №14, произведен капитальный ремонт  теплотрассы до </a:t>
            </a:r>
            <a:r>
              <a:rPr lang="ru-RU" sz="1700" dirty="0" smtClean="0">
                <a:ln>
                  <a:solidFill>
                    <a:schemeClr val="tx1"/>
                  </a:solidFill>
                </a:ln>
                <a:latin typeface="Times New Roman" pitchFamily="18" charset="0"/>
                <a:cs typeface="Times New Roman" pitchFamily="18" charset="0"/>
              </a:rPr>
              <a:t>здания </a:t>
            </a:r>
            <a:r>
              <a:rPr lang="ru-RU" sz="1700" dirty="0" smtClean="0">
                <a:ln>
                  <a:solidFill>
                    <a:schemeClr val="tx1"/>
                  </a:solidFill>
                </a:ln>
                <a:latin typeface="Times New Roman" pitchFamily="18" charset="0"/>
                <a:cs typeface="Times New Roman" pitchFamily="18" charset="0"/>
              </a:rPr>
              <a:t>терапевтического отделения.</a:t>
            </a:r>
            <a:r>
              <a:rPr lang="ru-RU" sz="1700" dirty="0" smtClean="0">
                <a:ln>
                  <a:solidFill>
                    <a:schemeClr val="tx1"/>
                  </a:solidFill>
                </a:ln>
                <a:effectLst/>
                <a:latin typeface="Times New Roman" pitchFamily="18" charset="0"/>
                <a:cs typeface="Times New Roman" pitchFamily="18" charset="0"/>
              </a:rPr>
              <a:t/>
            </a:r>
            <a:br>
              <a:rPr lang="ru-RU" sz="1700" dirty="0" smtClean="0">
                <a:ln>
                  <a:solidFill>
                    <a:schemeClr val="tx1"/>
                  </a:solidFill>
                </a:ln>
                <a:effectLst/>
                <a:latin typeface="Times New Roman" pitchFamily="18" charset="0"/>
                <a:cs typeface="Times New Roman" pitchFamily="18" charset="0"/>
              </a:rPr>
            </a:br>
            <a:r>
              <a:rPr lang="ru-RU" sz="1700" dirty="0" smtClean="0">
                <a:ln>
                  <a:solidFill>
                    <a:schemeClr val="tx1"/>
                  </a:solidFill>
                </a:ln>
                <a:effectLst/>
                <a:latin typeface="Times New Roman" pitchFamily="18" charset="0"/>
                <a:cs typeface="Times New Roman" pitchFamily="18" charset="0"/>
              </a:rPr>
              <a:t> На  приобретение  материалов для капитального ремонта инженерных сетей  затрачено 3388,53  тыс. руб., из них  областного бюджета 3049,68  </a:t>
            </a:r>
            <a:r>
              <a:rPr lang="ru-RU" sz="1700" dirty="0">
                <a:ln>
                  <a:solidFill>
                    <a:schemeClr val="tx1"/>
                  </a:solidFill>
                </a:ln>
                <a:effectLst/>
                <a:latin typeface="Times New Roman" pitchFamily="18" charset="0"/>
                <a:cs typeface="Times New Roman" pitchFamily="18" charset="0"/>
              </a:rPr>
              <a:t>тыс. руб</a:t>
            </a:r>
            <a:r>
              <a:rPr lang="ru-RU" sz="1700" dirty="0" smtClean="0">
                <a:ln>
                  <a:solidFill>
                    <a:schemeClr val="tx1"/>
                  </a:solidFill>
                </a:ln>
                <a:effectLst/>
                <a:latin typeface="Times New Roman" pitchFamily="18" charset="0"/>
                <a:cs typeface="Times New Roman" pitchFamily="18" charset="0"/>
              </a:rPr>
              <a:t>., местный бюджет 338,85 тыс. руб. Отремонтирован водовод по ул. Аверченко, ул. Российская, ул. </a:t>
            </a:r>
            <a:r>
              <a:rPr lang="ru-RU" sz="1700" dirty="0" err="1" smtClean="0">
                <a:ln>
                  <a:solidFill>
                    <a:schemeClr val="tx1"/>
                  </a:solidFill>
                </a:ln>
                <a:effectLst/>
                <a:latin typeface="Times New Roman" pitchFamily="18" charset="0"/>
                <a:cs typeface="Times New Roman" pitchFamily="18" charset="0"/>
              </a:rPr>
              <a:t>Мызгина</a:t>
            </a:r>
            <a:r>
              <a:rPr lang="ru-RU" sz="1700" dirty="0" smtClean="0">
                <a:ln>
                  <a:solidFill>
                    <a:schemeClr val="tx1"/>
                  </a:solidFill>
                </a:ln>
                <a:effectLst/>
                <a:latin typeface="Times New Roman" pitchFamily="18" charset="0"/>
                <a:cs typeface="Times New Roman" pitchFamily="18" charset="0"/>
              </a:rPr>
              <a:t>, ул.Чкалова. Оставшиеся материалы в 2019 году планируется использовать  для капитального ремонта инженерных сетей по пер. Матросова</a:t>
            </a:r>
            <a:r>
              <a:rPr lang="ru-RU" sz="1700" dirty="0" smtClean="0">
                <a:ln>
                  <a:solidFill>
                    <a:schemeClr val="tx1"/>
                  </a:solidFill>
                </a:ln>
                <a:latin typeface="Times New Roman" pitchFamily="18" charset="0"/>
                <a:cs typeface="Times New Roman" pitchFamily="18" charset="0"/>
              </a:rPr>
              <a:t> и присоединения </a:t>
            </a:r>
            <a:r>
              <a:rPr lang="ru-RU" sz="1700" dirty="0" err="1" smtClean="0">
                <a:ln>
                  <a:solidFill>
                    <a:schemeClr val="tx1"/>
                  </a:solidFill>
                </a:ln>
                <a:latin typeface="Times New Roman" pitchFamily="18" charset="0"/>
                <a:cs typeface="Times New Roman" pitchFamily="18" charset="0"/>
              </a:rPr>
              <a:t>д</a:t>
            </a:r>
            <a:r>
              <a:rPr lang="ru-RU" sz="1700" dirty="0" smtClean="0">
                <a:ln>
                  <a:solidFill>
                    <a:schemeClr val="tx1"/>
                  </a:solidFill>
                </a:ln>
                <a:latin typeface="Times New Roman" pitchFamily="18" charset="0"/>
                <a:cs typeface="Times New Roman" pitchFamily="18" charset="0"/>
              </a:rPr>
              <a:t>/с «Малыш».</a:t>
            </a:r>
            <a:r>
              <a:rPr lang="ru-RU" sz="1700" dirty="0" smtClean="0">
                <a:ln>
                  <a:solidFill>
                    <a:schemeClr val="tx1"/>
                  </a:solidFill>
                </a:ln>
                <a:effectLst/>
                <a:latin typeface="Times New Roman" pitchFamily="18" charset="0"/>
                <a:cs typeface="Times New Roman" pitchFamily="18" charset="0"/>
              </a:rPr>
              <a:t/>
            </a:r>
            <a:br>
              <a:rPr lang="ru-RU" sz="1700" dirty="0" smtClean="0">
                <a:ln>
                  <a:solidFill>
                    <a:schemeClr val="tx1"/>
                  </a:solidFill>
                </a:ln>
                <a:effectLst/>
                <a:latin typeface="Times New Roman" pitchFamily="18" charset="0"/>
                <a:cs typeface="Times New Roman" pitchFamily="18" charset="0"/>
              </a:rPr>
            </a:br>
            <a:r>
              <a:rPr lang="ru-RU" sz="1700" dirty="0" smtClean="0">
                <a:ln>
                  <a:solidFill>
                    <a:schemeClr val="tx1"/>
                  </a:solidFill>
                </a:ln>
                <a:effectLst/>
                <a:latin typeface="Times New Roman" pitchFamily="18" charset="0"/>
                <a:cs typeface="Times New Roman" pitchFamily="18" charset="0"/>
              </a:rPr>
              <a:t>На капитальный ремонт  котельную  </a:t>
            </a:r>
            <a:r>
              <a:rPr lang="ru-RU" sz="1700" dirty="0">
                <a:ln>
                  <a:solidFill>
                    <a:schemeClr val="tx1"/>
                  </a:solidFill>
                </a:ln>
                <a:effectLst/>
                <a:latin typeface="Times New Roman" pitchFamily="18" charset="0"/>
                <a:cs typeface="Times New Roman" pitchFamily="18" charset="0"/>
              </a:rPr>
              <a:t>РПС </a:t>
            </a:r>
            <a:r>
              <a:rPr lang="ru-RU" sz="1700" dirty="0" smtClean="0">
                <a:ln>
                  <a:solidFill>
                    <a:schemeClr val="tx1"/>
                  </a:solidFill>
                </a:ln>
                <a:effectLst/>
                <a:latin typeface="Times New Roman" pitchFamily="18" charset="0"/>
                <a:cs typeface="Times New Roman" pitchFamily="18" charset="0"/>
              </a:rPr>
              <a:t> затрачено 5128,57  </a:t>
            </a:r>
            <a:r>
              <a:rPr lang="ru-RU" sz="1700" dirty="0">
                <a:ln>
                  <a:solidFill>
                    <a:schemeClr val="tx1"/>
                  </a:solidFill>
                </a:ln>
                <a:effectLst/>
                <a:latin typeface="Times New Roman" pitchFamily="18" charset="0"/>
                <a:cs typeface="Times New Roman" pitchFamily="18" charset="0"/>
              </a:rPr>
              <a:t>тыс. </a:t>
            </a:r>
            <a:r>
              <a:rPr lang="ru-RU" sz="1700" dirty="0" smtClean="0">
                <a:ln>
                  <a:solidFill>
                    <a:schemeClr val="tx1"/>
                  </a:solidFill>
                </a:ln>
                <a:effectLst/>
                <a:latin typeface="Times New Roman" pitchFamily="18" charset="0"/>
                <a:cs typeface="Times New Roman" pitchFamily="18" charset="0"/>
              </a:rPr>
              <a:t>руб.,  из них областной бюджет 4615,71 тыс. руб., местный бюджет 512,85 тыс. руб.</a:t>
            </a:r>
            <a:r>
              <a:rPr lang="ru-RU" sz="1700" dirty="0">
                <a:ln>
                  <a:solidFill>
                    <a:schemeClr val="tx1"/>
                  </a:solidFill>
                </a:ln>
                <a:effectLst/>
                <a:latin typeface="Times New Roman" pitchFamily="18" charset="0"/>
                <a:cs typeface="Times New Roman" pitchFamily="18" charset="0"/>
              </a:rPr>
              <a:t/>
            </a:r>
            <a:br>
              <a:rPr lang="ru-RU" sz="1700" dirty="0">
                <a:ln>
                  <a:solidFill>
                    <a:schemeClr val="tx1"/>
                  </a:solidFill>
                </a:ln>
                <a:effectLst/>
                <a:latin typeface="Times New Roman" pitchFamily="18" charset="0"/>
                <a:cs typeface="Times New Roman" pitchFamily="18" charset="0"/>
              </a:rPr>
            </a:br>
            <a:endParaRPr lang="ru-RU" sz="1700" dirty="0">
              <a:ln>
                <a:solidFill>
                  <a:schemeClr val="tx1"/>
                </a:solidFill>
              </a:ln>
              <a:effectLst/>
              <a:latin typeface="Times New Roman" pitchFamily="18" charset="0"/>
              <a:cs typeface="Times New Roman"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611560" y="3284984"/>
            <a:ext cx="3672407" cy="3168352"/>
          </a:xfrm>
          <a:solidFill>
            <a:srgbClr val="00B0F0"/>
          </a:solidFill>
          <a:ln>
            <a:solidFill>
              <a:srgbClr val="00B0F0"/>
            </a:solidFill>
          </a:ln>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716016" y="3212976"/>
            <a:ext cx="3888431" cy="3240360"/>
          </a:xfrm>
        </p:spPr>
      </p:pic>
    </p:spTree>
    <p:extLst>
      <p:ext uri="{BB962C8B-B14F-4D97-AF65-F5344CB8AC3E}">
        <p14:creationId xmlns:p14="http://schemas.microsoft.com/office/powerpoint/2010/main" xmlns="" val="1719380393"/>
      </p:ext>
    </p:extLst>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10"/>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67544" y="260648"/>
            <a:ext cx="4032448" cy="5760640"/>
          </a:xfrm>
        </p:spPr>
      </p:pic>
      <p:pic>
        <p:nvPicPr>
          <p:cNvPr id="12" name="Объект 11"/>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716016" y="260648"/>
            <a:ext cx="4104456" cy="5746452"/>
          </a:xfrm>
        </p:spPr>
      </p:pic>
    </p:spTree>
    <p:extLst>
      <p:ext uri="{BB962C8B-B14F-4D97-AF65-F5344CB8AC3E}">
        <p14:creationId xmlns:p14="http://schemas.microsoft.com/office/powerpoint/2010/main" xmlns="" val="2497142093"/>
      </p:ext>
    </p:extLst>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l"/>
            <a:r>
              <a:rPr lang="ru-RU" sz="2000" dirty="0" smtClean="0"/>
              <a:t>	</a:t>
            </a:r>
            <a:r>
              <a:rPr lang="ru-RU" sz="2000" dirty="0" smtClean="0">
                <a:ln>
                  <a:solidFill>
                    <a:schemeClr val="tx1"/>
                  </a:solidFill>
                </a:ln>
                <a:latin typeface="Times New Roman" pitchFamily="18" charset="0"/>
                <a:cs typeface="Times New Roman" pitchFamily="18" charset="0"/>
              </a:rPr>
              <a:t>В результате капитального ремонта котельной РПС был установлен котел марки АКМ1,2 мВт, который работает на древесном топливе. </a:t>
            </a:r>
            <a:endParaRPr lang="ru-RU" sz="2000" dirty="0">
              <a:ln>
                <a:solidFill>
                  <a:schemeClr val="tx1"/>
                </a:solidFill>
              </a:ln>
              <a:latin typeface="Times New Roman" pitchFamily="18" charset="0"/>
              <a:cs typeface="Times New Roman" pitchFamily="18" charset="0"/>
            </a:endParaRPr>
          </a:p>
        </p:txBody>
      </p:sp>
      <p:pic>
        <p:nvPicPr>
          <p:cNvPr id="1027" name="Picture 3" descr="C:\Users\Татьяна\Desktop\Отчет 2018\котельная\DSCN1754.JPG"/>
          <p:cNvPicPr>
            <a:picLocks noGrp="1" noChangeAspect="1" noChangeArrowheads="1"/>
          </p:cNvPicPr>
          <p:nvPr>
            <p:ph sz="half" idx="1"/>
          </p:nvPr>
        </p:nvPicPr>
        <p:blipFill>
          <a:blip r:embed="rId2" cstate="print"/>
          <a:stretch>
            <a:fillRect/>
          </a:stretch>
        </p:blipFill>
        <p:spPr bwMode="auto">
          <a:xfrm>
            <a:off x="460352" y="1600200"/>
            <a:ext cx="4032296" cy="4525963"/>
          </a:xfrm>
          <a:prstGeom prst="rect">
            <a:avLst/>
          </a:prstGeom>
          <a:noFill/>
        </p:spPr>
      </p:pic>
      <p:sp>
        <p:nvSpPr>
          <p:cNvPr id="4" name="Содержимое 3"/>
          <p:cNvSpPr>
            <a:spLocks noGrp="1"/>
          </p:cNvSpPr>
          <p:nvPr>
            <p:ph sz="half" idx="2"/>
          </p:nvPr>
        </p:nvSpPr>
        <p:spPr/>
        <p:txBody>
          <a:bodyPr/>
          <a:lstStyle/>
          <a:p>
            <a:endParaRPr lang="ru-RU"/>
          </a:p>
        </p:txBody>
      </p:sp>
      <p:sp>
        <p:nvSpPr>
          <p:cNvPr id="5" name="Номер слайда 4"/>
          <p:cNvSpPr>
            <a:spLocks noGrp="1"/>
          </p:cNvSpPr>
          <p:nvPr>
            <p:ph type="sldNum" sz="quarter" idx="12"/>
          </p:nvPr>
        </p:nvSpPr>
        <p:spPr/>
        <p:txBody>
          <a:bodyPr/>
          <a:lstStyle/>
          <a:p>
            <a:fld id="{FE8304CC-A3E2-433A-85EA-1F4FFD503F96}" type="slidenum">
              <a:rPr lang="ru-RU" smtClean="0"/>
              <a:pPr/>
              <a:t>16</a:t>
            </a:fld>
            <a:endParaRPr lang="ru-RU"/>
          </a:p>
        </p:txBody>
      </p:sp>
      <p:pic>
        <p:nvPicPr>
          <p:cNvPr id="1026" name="Picture 2" descr="C:\Users\Татьяна\Desktop\Отчет 2018\котельная\DSCN1756.JPG"/>
          <p:cNvPicPr>
            <a:picLocks noChangeAspect="1" noChangeArrowheads="1"/>
          </p:cNvPicPr>
          <p:nvPr/>
        </p:nvPicPr>
        <p:blipFill>
          <a:blip r:embed="rId3" cstate="print"/>
          <a:srcRect/>
          <a:stretch>
            <a:fillRect/>
          </a:stretch>
        </p:blipFill>
        <p:spPr bwMode="auto">
          <a:xfrm>
            <a:off x="4644008" y="1628800"/>
            <a:ext cx="4084712" cy="4536504"/>
          </a:xfrm>
          <a:prstGeom prst="rect">
            <a:avLst/>
          </a:prstGeom>
          <a:noFill/>
        </p:spPr>
      </p:pic>
    </p:spTree>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just"/>
            <a:r>
              <a:rPr lang="ru-RU" sz="1800" dirty="0" smtClean="0">
                <a:solidFill>
                  <a:schemeClr val="tx1"/>
                </a:solidFill>
                <a:effectLst/>
                <a:latin typeface="Times New Roman" pitchFamily="18" charset="0"/>
                <a:cs typeface="Times New Roman" pitchFamily="18" charset="0"/>
              </a:rPr>
              <a:t> </a:t>
            </a:r>
            <a:r>
              <a:rPr lang="ru-RU" sz="1800" dirty="0" smtClean="0">
                <a:ln>
                  <a:solidFill>
                    <a:schemeClr val="tx1"/>
                  </a:solidFill>
                </a:ln>
                <a:solidFill>
                  <a:schemeClr val="tx1"/>
                </a:solidFill>
                <a:latin typeface="Times New Roman" pitchFamily="18" charset="0"/>
                <a:cs typeface="Times New Roman" pitchFamily="18" charset="0"/>
              </a:rPr>
              <a:t>По ГП Ирк</a:t>
            </a:r>
            <a:r>
              <a:rPr lang="ru-RU" sz="1800" dirty="0" smtClean="0">
                <a:ln>
                  <a:solidFill>
                    <a:schemeClr val="tx1"/>
                  </a:solidFill>
                </a:ln>
                <a:latin typeface="Times New Roman" pitchFamily="18" charset="0"/>
                <a:cs typeface="Times New Roman" pitchFamily="18" charset="0"/>
              </a:rPr>
              <a:t>утской области «Развитие жилищно-коммунального хозяйства Иркутской области» на 2014-2020 годы, подпрограммы «Чистая вода» на 2014-2020 годы </a:t>
            </a:r>
            <a:r>
              <a:rPr lang="ru-RU" sz="1800" dirty="0" smtClean="0">
                <a:ln>
                  <a:solidFill>
                    <a:schemeClr val="tx1"/>
                  </a:solidFill>
                </a:ln>
                <a:solidFill>
                  <a:schemeClr val="tx1"/>
                </a:solidFill>
                <a:effectLst/>
                <a:latin typeface="Times New Roman" pitchFamily="18" charset="0"/>
                <a:cs typeface="Times New Roman" pitchFamily="18" charset="0"/>
              </a:rPr>
              <a:t>выполнено устройство  </a:t>
            </a:r>
            <a:r>
              <a:rPr lang="ru-RU" sz="1800" dirty="0">
                <a:ln>
                  <a:solidFill>
                    <a:schemeClr val="tx1"/>
                  </a:solidFill>
                </a:ln>
                <a:solidFill>
                  <a:schemeClr val="tx1"/>
                </a:solidFill>
                <a:effectLst/>
                <a:latin typeface="Times New Roman" pitchFamily="18" charset="0"/>
                <a:cs typeface="Times New Roman" pitchFamily="18" charset="0"/>
              </a:rPr>
              <a:t>водоподготовки </a:t>
            </a:r>
            <a:r>
              <a:rPr lang="ru-RU" sz="1800" dirty="0" smtClean="0">
                <a:ln>
                  <a:solidFill>
                    <a:schemeClr val="tx1"/>
                  </a:solidFill>
                </a:ln>
                <a:solidFill>
                  <a:schemeClr val="tx1"/>
                </a:solidFill>
                <a:effectLst/>
                <a:latin typeface="Times New Roman" pitchFamily="18" charset="0"/>
                <a:cs typeface="Times New Roman" pitchFamily="18" charset="0"/>
              </a:rPr>
              <a:t>на водозаборе мкр</a:t>
            </a:r>
            <a:r>
              <a:rPr lang="ru-RU" sz="1800" dirty="0">
                <a:ln>
                  <a:solidFill>
                    <a:schemeClr val="tx1"/>
                  </a:solidFill>
                </a:ln>
                <a:solidFill>
                  <a:schemeClr val="tx1"/>
                </a:solidFill>
                <a:effectLst/>
                <a:latin typeface="Times New Roman" pitchFamily="18" charset="0"/>
                <a:cs typeface="Times New Roman" pitchFamily="18" charset="0"/>
              </a:rPr>
              <a:t>. </a:t>
            </a:r>
            <a:r>
              <a:rPr lang="ru-RU" sz="1800" dirty="0" smtClean="0">
                <a:ln>
                  <a:solidFill>
                    <a:schemeClr val="tx1"/>
                  </a:solidFill>
                </a:ln>
                <a:solidFill>
                  <a:schemeClr val="tx1"/>
                </a:solidFill>
                <a:effectLst/>
                <a:latin typeface="Times New Roman" pitchFamily="18" charset="0"/>
                <a:cs typeface="Times New Roman" pitchFamily="18" charset="0"/>
              </a:rPr>
              <a:t>Солнечный, Московский и Заря на </a:t>
            </a:r>
            <a:r>
              <a:rPr lang="ru-RU" sz="1800" dirty="0">
                <a:ln>
                  <a:solidFill>
                    <a:schemeClr val="tx1"/>
                  </a:solidFill>
                </a:ln>
                <a:solidFill>
                  <a:schemeClr val="tx1"/>
                </a:solidFill>
                <a:effectLst/>
                <a:latin typeface="Times New Roman" pitchFamily="18" charset="0"/>
                <a:cs typeface="Times New Roman" pitchFamily="18" charset="0"/>
              </a:rPr>
              <a:t>сумму </a:t>
            </a:r>
            <a:r>
              <a:rPr lang="ru-RU" sz="1800" dirty="0" smtClean="0">
                <a:ln>
                  <a:solidFill>
                    <a:schemeClr val="tx1"/>
                  </a:solidFill>
                </a:ln>
                <a:solidFill>
                  <a:schemeClr val="tx1"/>
                </a:solidFill>
                <a:effectLst/>
                <a:latin typeface="Times New Roman" pitchFamily="18" charset="0"/>
                <a:cs typeface="Times New Roman" pitchFamily="18" charset="0"/>
              </a:rPr>
              <a:t>1038,42 тыс</a:t>
            </a:r>
            <a:r>
              <a:rPr lang="ru-RU" sz="1800" dirty="0">
                <a:ln>
                  <a:solidFill>
                    <a:schemeClr val="tx1"/>
                  </a:solidFill>
                </a:ln>
                <a:solidFill>
                  <a:schemeClr val="tx1"/>
                </a:solidFill>
                <a:effectLst/>
                <a:latin typeface="Times New Roman" pitchFamily="18" charset="0"/>
                <a:cs typeface="Times New Roman" pitchFamily="18" charset="0"/>
              </a:rPr>
              <a:t>. руб</a:t>
            </a:r>
            <a:r>
              <a:rPr lang="ru-RU" sz="1800" dirty="0" smtClean="0">
                <a:ln>
                  <a:solidFill>
                    <a:schemeClr val="tx1"/>
                  </a:solidFill>
                </a:ln>
                <a:solidFill>
                  <a:schemeClr val="tx1"/>
                </a:solidFill>
                <a:effectLst/>
                <a:latin typeface="Times New Roman" pitchFamily="18" charset="0"/>
                <a:cs typeface="Times New Roman" pitchFamily="18" charset="0"/>
              </a:rPr>
              <a:t>., из них областной бюджет 934,55 тыс. руб., местный бюджет 103,87 тыс. руб., что </a:t>
            </a:r>
            <a:r>
              <a:rPr lang="ru-RU" sz="1800" dirty="0" smtClean="0">
                <a:ln>
                  <a:solidFill>
                    <a:schemeClr val="tx1"/>
                  </a:solidFill>
                </a:ln>
                <a:solidFill>
                  <a:schemeClr val="tx1"/>
                </a:solidFill>
                <a:effectLst/>
                <a:latin typeface="Times New Roman" pitchFamily="18" charset="0"/>
                <a:cs typeface="Times New Roman" pitchFamily="18" charset="0"/>
              </a:rPr>
              <a:t>улучшило </a:t>
            </a:r>
            <a:r>
              <a:rPr lang="ru-RU" sz="1800" dirty="0" smtClean="0">
                <a:ln>
                  <a:solidFill>
                    <a:schemeClr val="tx1"/>
                  </a:solidFill>
                </a:ln>
                <a:solidFill>
                  <a:schemeClr val="tx1"/>
                </a:solidFill>
                <a:effectLst/>
                <a:latin typeface="Times New Roman" pitchFamily="18" charset="0"/>
                <a:cs typeface="Times New Roman" pitchFamily="18" charset="0"/>
              </a:rPr>
              <a:t>качество вводы.</a:t>
            </a:r>
            <a:endParaRPr lang="ru-RU" sz="1800" dirty="0">
              <a:ln>
                <a:solidFill>
                  <a:schemeClr val="tx1"/>
                </a:solidFill>
              </a:ln>
              <a:solidFill>
                <a:schemeClr val="tx1"/>
              </a:solidFill>
              <a:effectLst/>
              <a:latin typeface="Times New Roman" pitchFamily="18" charset="0"/>
              <a:cs typeface="Times New Roman" pitchFamily="18" charset="0"/>
            </a:endParaRPr>
          </a:p>
        </p:txBody>
      </p:sp>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1628800"/>
            <a:ext cx="4038600" cy="4320480"/>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1628800"/>
            <a:ext cx="4038600" cy="4320480"/>
          </a:xfrm>
        </p:spPr>
      </p:pic>
    </p:spTree>
    <p:extLst>
      <p:ext uri="{BB962C8B-B14F-4D97-AF65-F5344CB8AC3E}">
        <p14:creationId xmlns:p14="http://schemas.microsoft.com/office/powerpoint/2010/main" xmlns="" val="2100146252"/>
      </p:ext>
    </p:extLst>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539552" y="908720"/>
            <a:ext cx="4038600" cy="4968551"/>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908720"/>
            <a:ext cx="4038600" cy="4968552"/>
          </a:xfrm>
        </p:spPr>
      </p:pic>
    </p:spTree>
    <p:extLst>
      <p:ext uri="{BB962C8B-B14F-4D97-AF65-F5344CB8AC3E}">
        <p14:creationId xmlns:p14="http://schemas.microsoft.com/office/powerpoint/2010/main" xmlns="" val="3749218790"/>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2074242"/>
          </a:xfrm>
        </p:spPr>
        <p:txBody>
          <a:bodyPr>
            <a:normAutofit fontScale="90000"/>
          </a:bodyPr>
          <a:lstStyle/>
          <a:p>
            <a:pPr algn="l"/>
            <a:r>
              <a:rPr lang="ru-RU" sz="2000" dirty="0" smtClean="0">
                <a:solidFill>
                  <a:schemeClr val="tx1"/>
                </a:solidFill>
                <a:latin typeface="Times New Roman" pitchFamily="18" charset="0"/>
                <a:cs typeface="Times New Roman" pitchFamily="18" charset="0"/>
              </a:rPr>
              <a:t>	</a:t>
            </a:r>
            <a:r>
              <a:rPr lang="ru-RU" sz="2000" dirty="0" smtClean="0">
                <a:ln>
                  <a:solidFill>
                    <a:schemeClr val="tx1"/>
                  </a:solidFill>
                </a:ln>
                <a:latin typeface="Times New Roman" pitchFamily="18" charset="0"/>
                <a:cs typeface="Times New Roman" pitchFamily="18" charset="0"/>
              </a:rPr>
              <a:t>По ГП Иркутской 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a:t>
            </a:r>
            <a:r>
              <a:rPr lang="ru-RU" sz="2000" dirty="0" err="1" smtClean="0">
                <a:ln>
                  <a:solidFill>
                    <a:schemeClr val="tx1"/>
                  </a:solidFill>
                </a:ln>
                <a:latin typeface="Times New Roman" pitchFamily="18" charset="0"/>
                <a:cs typeface="Times New Roman" pitchFamily="18" charset="0"/>
              </a:rPr>
              <a:t>гг</a:t>
            </a:r>
            <a:r>
              <a:rPr lang="ru-RU" sz="2000" dirty="0" smtClean="0">
                <a:ln>
                  <a:solidFill>
                    <a:schemeClr val="tx1"/>
                  </a:solidFill>
                </a:ln>
                <a:latin typeface="Times New Roman" pitchFamily="18" charset="0"/>
                <a:cs typeface="Times New Roman" pitchFamily="18" charset="0"/>
              </a:rPr>
              <a:t>» </a:t>
            </a:r>
            <a:r>
              <a:rPr lang="ru-RU" sz="2000" dirty="0">
                <a:ln>
                  <a:solidFill>
                    <a:schemeClr val="tx1"/>
                  </a:solidFill>
                </a:ln>
                <a:latin typeface="Times New Roman" pitchFamily="18" charset="0"/>
                <a:cs typeface="Times New Roman" pitchFamily="18" charset="0"/>
              </a:rPr>
              <a:t>выполнено строительство локального водопровода </a:t>
            </a:r>
            <a:r>
              <a:rPr lang="ru-RU" sz="2000" dirty="0" err="1">
                <a:ln>
                  <a:solidFill>
                    <a:schemeClr val="tx1"/>
                  </a:solidFill>
                </a:ln>
                <a:latin typeface="Times New Roman" pitchFamily="18" charset="0"/>
                <a:cs typeface="Times New Roman" pitchFamily="18" charset="0"/>
              </a:rPr>
              <a:t>мкр</a:t>
            </a:r>
            <a:r>
              <a:rPr lang="ru-RU" sz="2000" dirty="0">
                <a:ln>
                  <a:solidFill>
                    <a:schemeClr val="tx1"/>
                  </a:solidFill>
                </a:ln>
                <a:latin typeface="Times New Roman" pitchFamily="18" charset="0"/>
                <a:cs typeface="Times New Roman" pitchFamily="18" charset="0"/>
              </a:rPr>
              <a:t>. Заря в </a:t>
            </a:r>
            <a:r>
              <a:rPr lang="ru-RU" sz="2000" dirty="0" err="1" smtClean="0">
                <a:ln>
                  <a:solidFill>
                    <a:schemeClr val="tx1"/>
                  </a:solidFill>
                </a:ln>
                <a:latin typeface="Times New Roman" pitchFamily="18" charset="0"/>
                <a:cs typeface="Times New Roman" pitchFamily="18" charset="0"/>
              </a:rPr>
              <a:t>рп</a:t>
            </a:r>
            <a:r>
              <a:rPr lang="ru-RU" sz="2000" dirty="0">
                <a:ln>
                  <a:solidFill>
                    <a:schemeClr val="tx1"/>
                  </a:solidFill>
                </a:ln>
                <a:latin typeface="Times New Roman" pitchFamily="18" charset="0"/>
                <a:cs typeface="Times New Roman" pitchFamily="18" charset="0"/>
              </a:rPr>
              <a:t>. </a:t>
            </a:r>
            <a:r>
              <a:rPr lang="ru-RU" sz="2000" dirty="0" err="1">
                <a:ln>
                  <a:solidFill>
                    <a:schemeClr val="tx1"/>
                  </a:solidFill>
                </a:ln>
                <a:latin typeface="Times New Roman" pitchFamily="18" charset="0"/>
                <a:cs typeface="Times New Roman" pitchFamily="18" charset="0"/>
              </a:rPr>
              <a:t>Залари</a:t>
            </a:r>
            <a:r>
              <a:rPr lang="ru-RU" sz="2000" dirty="0">
                <a:ln>
                  <a:solidFill>
                    <a:schemeClr val="tx1"/>
                  </a:solidFill>
                </a:ln>
                <a:latin typeface="Times New Roman" pitchFamily="18" charset="0"/>
                <a:cs typeface="Times New Roman" pitchFamily="18" charset="0"/>
              </a:rPr>
              <a:t> </a:t>
            </a:r>
            <a:r>
              <a:rPr lang="ru-RU" sz="2000" dirty="0" smtClean="0">
                <a:ln>
                  <a:solidFill>
                    <a:schemeClr val="tx1"/>
                  </a:solidFill>
                </a:ln>
                <a:latin typeface="Times New Roman" pitchFamily="18" charset="0"/>
                <a:cs typeface="Times New Roman" pitchFamily="18" charset="0"/>
              </a:rPr>
              <a:t> протяженностью 5,78 км. на </a:t>
            </a:r>
            <a:r>
              <a:rPr lang="ru-RU" sz="2000" dirty="0">
                <a:ln>
                  <a:solidFill>
                    <a:schemeClr val="tx1"/>
                  </a:solidFill>
                </a:ln>
                <a:latin typeface="Times New Roman" pitchFamily="18" charset="0"/>
                <a:cs typeface="Times New Roman" pitchFamily="18" charset="0"/>
              </a:rPr>
              <a:t>сумму 25713,5 тыс. руб., их них федерального бюджета 18282,3 тыс. руб., областного бюджета 4859,8 тыс. руб., местного бюджета 2571,4 тыс. руб</a:t>
            </a:r>
            <a:r>
              <a:rPr lang="ru-RU" sz="2000" dirty="0" smtClean="0">
                <a:ln>
                  <a:solidFill>
                    <a:schemeClr val="tx1"/>
                  </a:solidFill>
                </a:ln>
                <a:latin typeface="Times New Roman" pitchFamily="18" charset="0"/>
                <a:cs typeface="Times New Roman" pitchFamily="18" charset="0"/>
              </a:rPr>
              <a:t>. </a:t>
            </a:r>
            <a:endParaRPr lang="ru-RU" sz="2000" dirty="0">
              <a:ln>
                <a:solidFill>
                  <a:schemeClr val="tx1"/>
                </a:solidFill>
              </a:ln>
              <a:effectLst/>
              <a:latin typeface="Times New Roman" pitchFamily="18" charset="0"/>
              <a:cs typeface="Times New Roman" pitchFamily="18" charset="0"/>
            </a:endParaRPr>
          </a:p>
        </p:txBody>
      </p:sp>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571472" y="2348880"/>
            <a:ext cx="3744416" cy="3685518"/>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9585" y="2420888"/>
            <a:ext cx="4035829" cy="3564117"/>
          </a:xfrm>
        </p:spPr>
      </p:pic>
    </p:spTree>
    <p:extLst>
      <p:ext uri="{BB962C8B-B14F-4D97-AF65-F5344CB8AC3E}">
        <p14:creationId xmlns:p14="http://schemas.microsoft.com/office/powerpoint/2010/main" xmlns="" val="2325858081"/>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488" y="4797152"/>
            <a:ext cx="8759000" cy="1600438"/>
          </a:xfrm>
          <a:prstGeom prst="rect">
            <a:avLst/>
          </a:prstGeom>
          <a:noFill/>
        </p:spPr>
        <p:txBody>
          <a:bodyPr wrap="square" rtlCol="0">
            <a:spAutoFit/>
          </a:bodyPr>
          <a:lstStyle/>
          <a:p>
            <a:pPr algn="just">
              <a:buNone/>
            </a:pPr>
            <a:r>
              <a:rPr lang="ru-RU" sz="1400" dirty="0" smtClean="0">
                <a:latin typeface="Times New Roman" pitchFamily="18" charset="0"/>
                <a:cs typeface="Times New Roman" pitchFamily="18" charset="0"/>
              </a:rPr>
              <a:t>  </a:t>
            </a:r>
            <a:r>
              <a:rPr lang="ru-RU" sz="1400" b="1" dirty="0" smtClean="0">
                <a:ln>
                  <a:solidFill>
                    <a:schemeClr val="tx1"/>
                  </a:solidFill>
                </a:ln>
                <a:latin typeface="Times New Roman" pitchFamily="18" charset="0"/>
                <a:cs typeface="Times New Roman" pitchFamily="18" charset="0"/>
              </a:rPr>
              <a:t>Основную доходную часть бюджета поселения по </a:t>
            </a:r>
            <a:r>
              <a:rPr lang="ru-RU" sz="1400" b="1" u="sng" dirty="0" smtClean="0">
                <a:ln>
                  <a:solidFill>
                    <a:schemeClr val="tx1"/>
                  </a:solidFill>
                </a:ln>
                <a:latin typeface="Times New Roman" pitchFamily="18" charset="0"/>
                <a:cs typeface="Times New Roman" pitchFamily="18" charset="0"/>
              </a:rPr>
              <a:t>налоговым доходам</a:t>
            </a:r>
            <a:r>
              <a:rPr lang="ru-RU" sz="1400" b="1" dirty="0" smtClean="0">
                <a:ln>
                  <a:solidFill>
                    <a:schemeClr val="tx1"/>
                  </a:solidFill>
                </a:ln>
                <a:latin typeface="Times New Roman" pitchFamily="18" charset="0"/>
                <a:cs typeface="Times New Roman" pitchFamily="18" charset="0"/>
              </a:rPr>
              <a:t> составляют: налог на доходы физических лиц, налог на имущество физических лиц; земельный налог; налоги на товары (акцизы).     </a:t>
            </a:r>
          </a:p>
          <a:p>
            <a:pPr algn="just">
              <a:buNone/>
            </a:pPr>
            <a:r>
              <a:rPr lang="ru-RU" sz="1400" b="1" dirty="0" smtClean="0">
                <a:ln>
                  <a:solidFill>
                    <a:schemeClr val="tx1"/>
                  </a:solidFill>
                </a:ln>
                <a:latin typeface="Times New Roman" pitchFamily="18" charset="0"/>
                <a:cs typeface="Times New Roman" pitchFamily="18" charset="0"/>
              </a:rPr>
              <a:t>  Основная причина роста поступлений собственных доходов в 2018 году по сравнению с 2016 и 2017 годами.  заключается в том, что в бюджет поселения увеличилось поступление от оказания платных услуг, аренды имущества и земли, продажа земли, НДФЛ ( за счет увеличения </a:t>
            </a:r>
            <a:r>
              <a:rPr lang="ru-RU" sz="1400" b="1" dirty="0" err="1" smtClean="0">
                <a:ln>
                  <a:solidFill>
                    <a:schemeClr val="tx1"/>
                  </a:solidFill>
                </a:ln>
                <a:latin typeface="Times New Roman" pitchFamily="18" charset="0"/>
                <a:cs typeface="Times New Roman" pitchFamily="18" charset="0"/>
              </a:rPr>
              <a:t>з</a:t>
            </a:r>
            <a:r>
              <a:rPr lang="ru-RU" sz="1400" b="1" dirty="0" smtClean="0">
                <a:ln>
                  <a:solidFill>
                    <a:schemeClr val="tx1"/>
                  </a:solidFill>
                </a:ln>
                <a:latin typeface="Times New Roman" pitchFamily="18" charset="0"/>
                <a:cs typeface="Times New Roman" pitchFamily="18" charset="0"/>
              </a:rPr>
              <a:t>/</a:t>
            </a:r>
            <a:r>
              <a:rPr lang="ru-RU" sz="1400" b="1" dirty="0" err="1" smtClean="0">
                <a:ln>
                  <a:solidFill>
                    <a:schemeClr val="tx1"/>
                  </a:solidFill>
                </a:ln>
                <a:latin typeface="Times New Roman" pitchFamily="18" charset="0"/>
                <a:cs typeface="Times New Roman" pitchFamily="18" charset="0"/>
              </a:rPr>
              <a:t>п</a:t>
            </a:r>
            <a:r>
              <a:rPr lang="ru-RU" sz="1400" b="1" dirty="0" smtClean="0">
                <a:ln>
                  <a:solidFill>
                    <a:schemeClr val="tx1"/>
                  </a:solidFill>
                </a:ln>
                <a:latin typeface="Times New Roman" pitchFamily="18" charset="0"/>
                <a:cs typeface="Times New Roman" pitchFamily="18" charset="0"/>
              </a:rPr>
              <a:t> до минимального размера оплаты труда)</a:t>
            </a:r>
          </a:p>
          <a:p>
            <a:pPr algn="just">
              <a:buNone/>
            </a:pPr>
            <a:r>
              <a:rPr lang="ru-RU" sz="1400" b="1" dirty="0" smtClean="0">
                <a:latin typeface="Times New Roman" pitchFamily="18" charset="0"/>
                <a:cs typeface="Times New Roman" pitchFamily="18" charset="0"/>
              </a:rPr>
              <a:t>  </a:t>
            </a:r>
            <a:endParaRPr lang="ru-RU" sz="1400" b="1" dirty="0">
              <a:latin typeface="Times New Roman" pitchFamily="18" charset="0"/>
              <a:cs typeface="Times New Roman" pitchFamily="18" charset="0"/>
            </a:endParaRPr>
          </a:p>
        </p:txBody>
      </p:sp>
      <p:sp>
        <p:nvSpPr>
          <p:cNvPr id="2" name="Заголовок 1"/>
          <p:cNvSpPr>
            <a:spLocks noGrp="1"/>
          </p:cNvSpPr>
          <p:nvPr>
            <p:ph type="title"/>
          </p:nvPr>
        </p:nvSpPr>
        <p:spPr>
          <a:xfrm>
            <a:off x="611560" y="0"/>
            <a:ext cx="8322128" cy="1268760"/>
          </a:xfrm>
        </p:spPr>
        <p:txBody>
          <a:bodyPr>
            <a:normAutofit fontScale="90000"/>
          </a:bodyPr>
          <a:lstStyle/>
          <a:p>
            <a:pPr marL="0" indent="0" algn="ctr">
              <a:buNone/>
            </a:pPr>
            <a:r>
              <a:rPr lang="ru-RU" dirty="0" smtClean="0">
                <a:ln w="12700">
                  <a:solidFill>
                    <a:schemeClr val="tx1"/>
                  </a:solidFill>
                  <a:prstDash val="solid"/>
                </a:ln>
                <a:solidFill>
                  <a:srgbClr val="002060"/>
                </a:solidFill>
                <a:effectLst>
                  <a:outerShdw blurRad="41275" dist="20320" dir="1800000" algn="tl" rotWithShape="0">
                    <a:srgbClr val="000000">
                      <a:alpha val="40000"/>
                    </a:srgbClr>
                  </a:outerShdw>
                </a:effectLst>
              </a:rPr>
              <a:t>Анализ собственных доходов  за период с 2016-2018 гг.</a:t>
            </a:r>
            <a:endParaRPr lang="ru-RU" dirty="0">
              <a:ln w="12700">
                <a:solidFill>
                  <a:schemeClr val="tx1"/>
                </a:solidFill>
                <a:prstDash val="solid"/>
              </a:ln>
              <a:solidFill>
                <a:srgbClr val="002060"/>
              </a:solidFill>
              <a:effectLst>
                <a:outerShdw blurRad="41275" dist="20320" dir="1800000" algn="tl" rotWithShape="0">
                  <a:srgbClr val="000000">
                    <a:alpha val="40000"/>
                  </a:srgbClr>
                </a:outerShdw>
              </a:effectLst>
            </a:endParaRPr>
          </a:p>
        </p:txBody>
      </p:sp>
      <p:graphicFrame>
        <p:nvGraphicFramePr>
          <p:cNvPr id="3" name="Диаграмма 2"/>
          <p:cNvGraphicFramePr/>
          <p:nvPr>
            <p:extLst>
              <p:ext uri="{D42A27DB-BD31-4B8C-83A1-F6EECF244321}">
                <p14:modId xmlns="" xmlns:p14="http://schemas.microsoft.com/office/powerpoint/2010/main" val="1074769857"/>
              </p:ext>
            </p:extLst>
          </p:nvPr>
        </p:nvGraphicFramePr>
        <p:xfrm>
          <a:off x="205488" y="548680"/>
          <a:ext cx="8759000" cy="4896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051606977"/>
      </p:ext>
    </p:extLst>
  </p:cSld>
  <p:clrMapOvr>
    <a:masterClrMapping/>
  </p:clrMapOvr>
  <p:transition spd="slow">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er\Рабочий стол\Водовод Заря\20180625_142336.jpg"/>
          <p:cNvPicPr>
            <a:picLocks noGrp="1" noChangeAspect="1" noChangeArrowheads="1"/>
          </p:cNvPicPr>
          <p:nvPr>
            <p:ph sz="half" idx="1"/>
          </p:nvPr>
        </p:nvPicPr>
        <p:blipFill>
          <a:blip r:embed="rId2" cstate="print"/>
          <a:srcRect/>
          <a:stretch>
            <a:fillRect/>
          </a:stretch>
        </p:blipFill>
        <p:spPr bwMode="auto">
          <a:xfrm>
            <a:off x="457200" y="785794"/>
            <a:ext cx="4038600" cy="4472800"/>
          </a:xfrm>
          <a:prstGeom prst="rect">
            <a:avLst/>
          </a:prstGeom>
          <a:noFill/>
        </p:spPr>
      </p:pic>
      <p:pic>
        <p:nvPicPr>
          <p:cNvPr id="3075" name="Picture 3" descr="C:\Documents and Settings\User\Рабочий стол\Водовод Заря\20180625_142630.jpg"/>
          <p:cNvPicPr>
            <a:picLocks noGrp="1" noChangeAspect="1" noChangeArrowheads="1"/>
          </p:cNvPicPr>
          <p:nvPr>
            <p:ph sz="half" idx="2"/>
          </p:nvPr>
        </p:nvPicPr>
        <p:blipFill>
          <a:blip r:embed="rId3" cstate="print"/>
          <a:srcRect/>
          <a:stretch>
            <a:fillRect/>
          </a:stretch>
        </p:blipFill>
        <p:spPr bwMode="auto">
          <a:xfrm>
            <a:off x="4648200" y="785794"/>
            <a:ext cx="4038600" cy="4472800"/>
          </a:xfrm>
          <a:prstGeom prst="rect">
            <a:avLst/>
          </a:prstGeom>
          <a:noFill/>
        </p:spPr>
      </p:pic>
    </p:spTree>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User\Рабочий стол\Водовод Заря\20180625_143057.jpg"/>
          <p:cNvPicPr>
            <a:picLocks noGrp="1" noChangeAspect="1" noChangeArrowheads="1"/>
          </p:cNvPicPr>
          <p:nvPr>
            <p:ph sz="half" idx="1"/>
          </p:nvPr>
        </p:nvPicPr>
        <p:blipFill>
          <a:blip r:embed="rId2" cstate="print"/>
          <a:srcRect/>
          <a:stretch>
            <a:fillRect/>
          </a:stretch>
        </p:blipFill>
        <p:spPr bwMode="auto">
          <a:xfrm>
            <a:off x="457200" y="785794"/>
            <a:ext cx="4038600" cy="4472800"/>
          </a:xfrm>
          <a:prstGeom prst="rect">
            <a:avLst/>
          </a:prstGeom>
          <a:noFill/>
        </p:spPr>
      </p:pic>
      <p:pic>
        <p:nvPicPr>
          <p:cNvPr id="4099" name="Picture 3" descr="C:\Documents and Settings\User\Рабочий стол\Водовод Заря\DSCN1219.JPG"/>
          <p:cNvPicPr>
            <a:picLocks noGrp="1" noChangeAspect="1" noChangeArrowheads="1"/>
          </p:cNvPicPr>
          <p:nvPr>
            <p:ph sz="half" idx="2"/>
          </p:nvPr>
        </p:nvPicPr>
        <p:blipFill>
          <a:blip r:embed="rId3" cstate="print"/>
          <a:srcRect/>
          <a:stretch>
            <a:fillRect/>
          </a:stretch>
        </p:blipFill>
        <p:spPr bwMode="auto">
          <a:xfrm>
            <a:off x="4648200" y="785794"/>
            <a:ext cx="4038600" cy="4472800"/>
          </a:xfrm>
          <a:prstGeom prst="rect">
            <a:avLst/>
          </a:prstGeom>
          <a:noFill/>
        </p:spPr>
      </p:pic>
    </p:spTree>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512168"/>
          </a:xfrm>
        </p:spPr>
        <p:txBody>
          <a:bodyPr>
            <a:noAutofit/>
          </a:bodyPr>
          <a:lstStyle/>
          <a:p>
            <a:r>
              <a:rPr lang="ru-RU" sz="2000" dirty="0" smtClean="0">
                <a:ln>
                  <a:solidFill>
                    <a:schemeClr val="tx1"/>
                  </a:solidFill>
                </a:ln>
                <a:latin typeface="Times New Roman" pitchFamily="18" charset="0"/>
                <a:cs typeface="Times New Roman" pitchFamily="18" charset="0"/>
              </a:rPr>
              <a:t>В рамках ГП Иркутской области «Экономическое развитие и инновационная экономика» на 2015-2020 гг. подпрограммы «Государственная политика в сфере экономического развития Иркутской области на 2015-2020 гг</a:t>
            </a:r>
            <a:r>
              <a:rPr lang="ru-RU" sz="2000" dirty="0" smtClean="0">
                <a:ln>
                  <a:solidFill>
                    <a:schemeClr val="tx1"/>
                  </a:solidFill>
                </a:ln>
                <a:latin typeface="Times New Roman" pitchFamily="18" charset="0"/>
                <a:cs typeface="Times New Roman" pitchFamily="18" charset="0"/>
              </a:rPr>
              <a:t>.» </a:t>
            </a:r>
            <a:r>
              <a:rPr lang="ru-RU" sz="2000" dirty="0" smtClean="0">
                <a:ln>
                  <a:solidFill>
                    <a:schemeClr val="tx1"/>
                  </a:solidFill>
                </a:ln>
                <a:latin typeface="Times New Roman" pitchFamily="18" charset="0"/>
                <a:cs typeface="Times New Roman" pitchFamily="18" charset="0"/>
              </a:rPr>
              <a:t>на реализацию мероприятий перечня проектов народных инициатив для благоустройства территории и ремонта дорог в 2018 году приобретен грузовой автомобиль самосвал</a:t>
            </a:r>
            <a:br>
              <a:rPr lang="ru-RU" sz="2000" dirty="0" smtClean="0">
                <a:ln>
                  <a:solidFill>
                    <a:schemeClr val="tx1"/>
                  </a:solidFill>
                </a:ln>
                <a:latin typeface="Times New Roman" pitchFamily="18" charset="0"/>
                <a:cs typeface="Times New Roman" pitchFamily="18" charset="0"/>
              </a:rPr>
            </a:br>
            <a:r>
              <a:rPr lang="ru-RU" sz="2000" dirty="0" smtClean="0">
                <a:ln>
                  <a:solidFill>
                    <a:schemeClr val="tx1"/>
                  </a:solidFill>
                </a:ln>
                <a:latin typeface="Times New Roman" pitchFamily="18" charset="0"/>
                <a:cs typeface="Times New Roman" pitchFamily="18" charset="0"/>
              </a:rPr>
              <a:t> МАЗ–КУПАВА 673105 </a:t>
            </a:r>
            <a:endParaRPr lang="ru-RU" sz="2000" dirty="0">
              <a:ln>
                <a:solidFill>
                  <a:schemeClr val="tx1"/>
                </a:solidFill>
              </a:ln>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endParaRPr lang="ru-RU" dirty="0" smtClean="0"/>
          </a:p>
          <a:p>
            <a:endParaRPr lang="ru-RU" dirty="0"/>
          </a:p>
        </p:txBody>
      </p:sp>
      <p:pic>
        <p:nvPicPr>
          <p:cNvPr id="92162" name="Picture 2" descr="C:\Users\Татьяна\Desktop\Отчет 2018\2018-10-22-1963835528.JPG"/>
          <p:cNvPicPr>
            <a:picLocks noChangeAspect="1" noChangeArrowheads="1"/>
          </p:cNvPicPr>
          <p:nvPr/>
        </p:nvPicPr>
        <p:blipFill>
          <a:blip r:embed="rId2" cstate="print"/>
          <a:srcRect/>
          <a:stretch>
            <a:fillRect/>
          </a:stretch>
        </p:blipFill>
        <p:spPr bwMode="auto">
          <a:xfrm>
            <a:off x="1187624" y="2204864"/>
            <a:ext cx="6840760" cy="4176464"/>
          </a:xfrm>
          <a:prstGeom prst="rect">
            <a:avLst/>
          </a:prstGeom>
          <a:noFill/>
        </p:spPr>
      </p:pic>
    </p:spTree>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95536" y="188640"/>
            <a:ext cx="8229600" cy="2088232"/>
          </a:xfrm>
        </p:spPr>
        <p:txBody>
          <a:bodyPr>
            <a:noAutofit/>
          </a:bodyPr>
          <a:lstStyle/>
          <a:p>
            <a:pPr algn="l"/>
            <a:r>
              <a:rPr lang="ru-RU" sz="1800" dirty="0" smtClean="0">
                <a:solidFill>
                  <a:schemeClr val="tx1"/>
                </a:solidFill>
                <a:latin typeface="Times New Roman" pitchFamily="18" charset="0"/>
                <a:cs typeface="Times New Roman" pitchFamily="18" charset="0"/>
              </a:rPr>
              <a:t>	</a:t>
            </a:r>
            <a:r>
              <a:rPr lang="ru-RU" sz="1800" dirty="0" smtClean="0">
                <a:ln>
                  <a:solidFill>
                    <a:schemeClr val="tx1"/>
                  </a:solidFill>
                </a:ln>
                <a:solidFill>
                  <a:schemeClr val="tx1"/>
                </a:solidFill>
                <a:latin typeface="Times New Roman" pitchFamily="18" charset="0"/>
                <a:cs typeface="Times New Roman" pitchFamily="18" charset="0"/>
              </a:rPr>
              <a:t>В рамках проекта «Формирования комфортной городской среды» в 2018 году </a:t>
            </a:r>
            <a:r>
              <a:rPr lang="ru-RU" sz="1800" dirty="0" err="1" smtClean="0">
                <a:ln>
                  <a:solidFill>
                    <a:schemeClr val="tx1"/>
                  </a:solidFill>
                </a:ln>
                <a:solidFill>
                  <a:schemeClr val="tx1"/>
                </a:solidFill>
                <a:latin typeface="Times New Roman" pitchFamily="18" charset="0"/>
                <a:cs typeface="Times New Roman" pitchFamily="18" charset="0"/>
              </a:rPr>
              <a:t>Заларинским</a:t>
            </a:r>
            <a:r>
              <a:rPr lang="ru-RU" sz="1800" dirty="0" smtClean="0">
                <a:ln>
                  <a:solidFill>
                    <a:schemeClr val="tx1"/>
                  </a:solidFill>
                </a:ln>
                <a:solidFill>
                  <a:schemeClr val="tx1"/>
                </a:solidFill>
                <a:latin typeface="Times New Roman" pitchFamily="18" charset="0"/>
                <a:cs typeface="Times New Roman" pitchFamily="18" charset="0"/>
              </a:rPr>
              <a:t> муниципальным образованием выполнены работы </a:t>
            </a:r>
            <a:br>
              <a:rPr lang="ru-RU" sz="1800" dirty="0" smtClean="0">
                <a:ln>
                  <a:solidFill>
                    <a:schemeClr val="tx1"/>
                  </a:solidFill>
                </a:ln>
                <a:solidFill>
                  <a:schemeClr val="tx1"/>
                </a:solidFill>
                <a:latin typeface="Times New Roman" pitchFamily="18" charset="0"/>
                <a:cs typeface="Times New Roman" pitchFamily="18" charset="0"/>
              </a:rPr>
            </a:br>
            <a:r>
              <a:rPr lang="ru-RU" sz="1800" dirty="0" smtClean="0">
                <a:ln>
                  <a:solidFill>
                    <a:schemeClr val="tx1"/>
                  </a:solidFill>
                </a:ln>
                <a:solidFill>
                  <a:schemeClr val="tx1"/>
                </a:solidFill>
                <a:latin typeface="Times New Roman" pitchFamily="18" charset="0"/>
                <a:cs typeface="Times New Roman" pitchFamily="18" charset="0"/>
              </a:rPr>
              <a:t>по благоустройству  дворовых территорий на сумму 6071,28 тыс. руб., из них федеральный бюджет 4223,65 тыс. руб., областной бюджет 1662,74 тыс. руб., местный бюджет 184,87 тыс. руб. улицы Заводская, Рабочая. С помощью трудового участия жителей была осуществлена уборка территории и высадка </a:t>
            </a:r>
            <a:r>
              <a:rPr lang="ru-RU" sz="1800" dirty="0" smtClean="0">
                <a:solidFill>
                  <a:schemeClr val="tx1"/>
                </a:solidFill>
                <a:latin typeface="Times New Roman" pitchFamily="18" charset="0"/>
                <a:cs typeface="Times New Roman" pitchFamily="18" charset="0"/>
              </a:rPr>
              <a:t>деревьев для озеленения.  </a:t>
            </a:r>
            <a:endParaRPr lang="ru-RU" sz="1800" dirty="0">
              <a:solidFill>
                <a:schemeClr val="tx1"/>
              </a:solidFill>
              <a:latin typeface="Times New Roman" pitchFamily="18" charset="0"/>
              <a:cs typeface="Times New Roman"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1956064"/>
            <a:ext cx="4038600" cy="381423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1956064"/>
            <a:ext cx="4038600" cy="3814234"/>
          </a:xfrm>
        </p:spPr>
      </p:pic>
    </p:spTree>
    <p:extLst>
      <p:ext uri="{BB962C8B-B14F-4D97-AF65-F5344CB8AC3E}">
        <p14:creationId xmlns:p14="http://schemas.microsoft.com/office/powerpoint/2010/main" xmlns="" val="4013848557"/>
      </p:ext>
    </p:extLst>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67544" y="980728"/>
            <a:ext cx="4038600" cy="504056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980728"/>
            <a:ext cx="4038600" cy="5040560"/>
          </a:xfrm>
        </p:spPr>
      </p:pic>
    </p:spTree>
    <p:extLst>
      <p:ext uri="{BB962C8B-B14F-4D97-AF65-F5344CB8AC3E}">
        <p14:creationId xmlns:p14="http://schemas.microsoft.com/office/powerpoint/2010/main" xmlns="" val="2570920154"/>
      </p:ext>
    </p:extLst>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pPr algn="ct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a:t>
            </a:r>
            <a:r>
              <a:rPr lang="ru-RU" sz="1800" dirty="0" smtClean="0">
                <a:ln>
                  <a:solidFill>
                    <a:schemeClr val="tx1"/>
                  </a:solidFill>
                </a:ln>
                <a:solidFill>
                  <a:schemeClr val="tx1"/>
                </a:solidFill>
                <a:latin typeface="Times New Roman" pitchFamily="18" charset="0"/>
                <a:cs typeface="Times New Roman" pitchFamily="18" charset="0"/>
              </a:rPr>
              <a:t>улица Ленина 59, 59А </a:t>
            </a:r>
            <a:endParaRPr lang="ru-RU" sz="1800" dirty="0">
              <a:ln>
                <a:solidFill>
                  <a:schemeClr val="tx1"/>
                </a:solidFill>
              </a:ln>
              <a:solidFill>
                <a:schemeClr val="tx1"/>
              </a:solidFill>
              <a:latin typeface="Times New Roman" pitchFamily="18" charset="0"/>
              <a:cs typeface="Times New Roman"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57200" y="1412776"/>
            <a:ext cx="4038600" cy="4536504"/>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8200" y="1412776"/>
            <a:ext cx="4038600" cy="4536504"/>
          </a:xfrm>
        </p:spPr>
      </p:pic>
    </p:spTree>
    <p:extLst>
      <p:ext uri="{BB962C8B-B14F-4D97-AF65-F5344CB8AC3E}">
        <p14:creationId xmlns:p14="http://schemas.microsoft.com/office/powerpoint/2010/main" xmlns="" val="935953631"/>
      </p:ext>
    </p:extLst>
  </p:cSld>
  <p:clrMapOvr>
    <a:masterClrMapping/>
  </p:clrMapOvr>
  <p:transition spd="slow">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67544" y="836712"/>
            <a:ext cx="4038600" cy="5112568"/>
          </a:xfrm>
        </p:spPr>
      </p:pic>
      <p:pic>
        <p:nvPicPr>
          <p:cNvPr id="21505" name="Picture 1" descr="\\Server\общая 2\Блюмская\котельная\DSCN1763.JPG"/>
          <p:cNvPicPr>
            <a:picLocks noGrp="1" noChangeAspect="1" noChangeArrowheads="1"/>
          </p:cNvPicPr>
          <p:nvPr>
            <p:ph sz="half" idx="2"/>
          </p:nvPr>
        </p:nvPicPr>
        <p:blipFill>
          <a:blip r:embed="rId3" cstate="print"/>
          <a:srcRect/>
          <a:stretch>
            <a:fillRect/>
          </a:stretch>
        </p:blipFill>
        <p:spPr bwMode="auto">
          <a:xfrm>
            <a:off x="4648200" y="836712"/>
            <a:ext cx="4038600" cy="5112568"/>
          </a:xfrm>
          <a:prstGeom prst="rect">
            <a:avLst/>
          </a:prstGeom>
          <a:noFill/>
        </p:spPr>
      </p:pic>
    </p:spTree>
    <p:extLst>
      <p:ext uri="{BB962C8B-B14F-4D97-AF65-F5344CB8AC3E}">
        <p14:creationId xmlns:p14="http://schemas.microsoft.com/office/powerpoint/2010/main" xmlns="" val="2341264049"/>
      </p:ext>
    </p:extLst>
  </p:cSld>
  <p:clrMapOvr>
    <a:masterClrMapping/>
  </p:clrMapOvr>
  <p:transition spd="slow">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Благоустройство </a:t>
            </a:r>
            <a:r>
              <a:rPr lang="ru-RU" sz="2000" dirty="0" smtClean="0">
                <a:ln>
                  <a:solidFill>
                    <a:schemeClr val="tx1"/>
                  </a:solidFill>
                </a:ln>
                <a:solidFill>
                  <a:schemeClr val="tx1"/>
                </a:solidFill>
                <a:latin typeface="Times New Roman" pitchFamily="18" charset="0"/>
                <a:cs typeface="Times New Roman" pitchFamily="18" charset="0"/>
              </a:rPr>
              <a:t>Общественной территории </a:t>
            </a:r>
            <a:r>
              <a:rPr lang="ru-RU" sz="2000" dirty="0" err="1" smtClean="0">
                <a:ln>
                  <a:solidFill>
                    <a:schemeClr val="tx1"/>
                  </a:solidFill>
                </a:ln>
                <a:solidFill>
                  <a:schemeClr val="tx1"/>
                </a:solidFill>
                <a:latin typeface="Times New Roman" pitchFamily="18" charset="0"/>
                <a:cs typeface="Times New Roman" pitchFamily="18" charset="0"/>
              </a:rPr>
              <a:t>мкр</a:t>
            </a:r>
            <a:r>
              <a:rPr lang="ru-RU" sz="2000" dirty="0" smtClean="0">
                <a:ln>
                  <a:solidFill>
                    <a:schemeClr val="tx1"/>
                  </a:solidFill>
                </a:ln>
                <a:solidFill>
                  <a:schemeClr val="tx1"/>
                </a:solidFill>
                <a:latin typeface="Times New Roman" pitchFamily="18" charset="0"/>
                <a:cs typeface="Times New Roman" pitchFamily="18" charset="0"/>
              </a:rPr>
              <a:t>. ЗМЗ </a:t>
            </a:r>
            <a:r>
              <a:rPr lang="ru-RU" sz="2000" dirty="0" smtClean="0">
                <a:ln>
                  <a:solidFill>
                    <a:schemeClr val="tx1"/>
                  </a:solidFill>
                </a:ln>
                <a:latin typeface="Times New Roman" pitchFamily="18" charset="0"/>
                <a:cs typeface="Times New Roman" pitchFamily="18" charset="0"/>
              </a:rPr>
              <a:t>«Парк» проведено </a:t>
            </a:r>
            <a:r>
              <a:rPr lang="ru-RU" sz="2000" dirty="0" smtClean="0">
                <a:ln>
                  <a:solidFill>
                    <a:schemeClr val="tx1"/>
                  </a:solidFill>
                </a:ln>
                <a:solidFill>
                  <a:schemeClr val="tx1"/>
                </a:solidFill>
                <a:latin typeface="Times New Roman" pitchFamily="18" charset="0"/>
                <a:cs typeface="Times New Roman" pitchFamily="18" charset="0"/>
              </a:rPr>
              <a:t>на сумму 4227,869 тыс. руб., из них федеральный бюджет 2941,335 тыс. руб., областной бюджет 1157,874 тыс. руб., местный бюджет 128,66 тыс. руб.</a:t>
            </a:r>
            <a:endParaRPr lang="ru-RU" sz="2000" dirty="0">
              <a:ln>
                <a:solidFill>
                  <a:schemeClr val="tx1"/>
                </a:solidFill>
              </a:ln>
              <a:solidFill>
                <a:schemeClr val="tx1"/>
              </a:solidFill>
              <a:latin typeface="Times New Roman" pitchFamily="18" charset="0"/>
              <a:cs typeface="Times New Roman"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395536" y="1628800"/>
            <a:ext cx="4038600" cy="4536503"/>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644008" y="1628800"/>
            <a:ext cx="4038600" cy="4536503"/>
          </a:xfrm>
        </p:spPr>
      </p:pic>
    </p:spTree>
    <p:extLst>
      <p:ext uri="{BB962C8B-B14F-4D97-AF65-F5344CB8AC3E}">
        <p14:creationId xmlns:p14="http://schemas.microsoft.com/office/powerpoint/2010/main" xmlns="" val="2908809862"/>
      </p:ext>
    </p:extLst>
  </p:cSld>
  <p:clrMapOvr>
    <a:masterClrMapping/>
  </p:clrMapOvr>
  <p:transition spd="slow">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14290"/>
            <a:ext cx="8515352" cy="1702542"/>
          </a:xfrm>
        </p:spPr>
        <p:txBody>
          <a:bodyPr>
            <a:noAutofit/>
          </a:bodyPr>
          <a:lstStyle/>
          <a:p>
            <a:pPr algn="just"/>
            <a:r>
              <a:rPr lang="ru-RU" sz="1600" dirty="0" smtClean="0"/>
              <a:t>	</a:t>
            </a:r>
            <a:r>
              <a:rPr lang="ru-RU" sz="1600" dirty="0" smtClean="0">
                <a:ln>
                  <a:solidFill>
                    <a:schemeClr val="tx1"/>
                  </a:solidFill>
                </a:ln>
                <a:latin typeface="Times New Roman" pitchFamily="18" charset="0"/>
                <a:cs typeface="Times New Roman" pitchFamily="18" charset="0"/>
              </a:rPr>
              <a:t>По ГП Иркутской 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a:t>
            </a:r>
            <a:r>
              <a:rPr lang="ru-RU" sz="1600" dirty="0" err="1" smtClean="0">
                <a:ln>
                  <a:solidFill>
                    <a:schemeClr val="tx1"/>
                  </a:solidFill>
                </a:ln>
                <a:latin typeface="Times New Roman" pitchFamily="18" charset="0"/>
                <a:cs typeface="Times New Roman" pitchFamily="18" charset="0"/>
              </a:rPr>
              <a:t>гг</a:t>
            </a:r>
            <a:r>
              <a:rPr lang="ru-RU" sz="1600" dirty="0" smtClean="0">
                <a:ln>
                  <a:solidFill>
                    <a:schemeClr val="tx1"/>
                  </a:solidFill>
                </a:ln>
                <a:latin typeface="Times New Roman" pitchFamily="18" charset="0"/>
                <a:cs typeface="Times New Roman" pitchFamily="18" charset="0"/>
              </a:rPr>
              <a:t> по    МК  № Ф.2018.234977 с  ООО «СИБРЕГИОНСТРОЙ»  на  сумму  2 728 ,9 тыс. руб.  За счет областного бюджета 2 592, 5тыс. руб. за счет местного бюджета 136,4 тыс. руб. </a:t>
            </a:r>
            <a:r>
              <a:rPr lang="ru-RU" sz="1600" dirty="0" smtClean="0">
                <a:ln>
                  <a:solidFill>
                    <a:schemeClr val="tx1"/>
                  </a:solidFill>
                </a:ln>
                <a:solidFill>
                  <a:schemeClr val="tx1"/>
                </a:solidFill>
                <a:latin typeface="Times New Roman" pitchFamily="18" charset="0"/>
                <a:cs typeface="Times New Roman" pitchFamily="18" charset="0"/>
              </a:rPr>
              <a:t>построена МФП на ул. Зеленая 2Г. </a:t>
            </a:r>
            <a:endParaRPr lang="ru-RU" sz="1600" dirty="0">
              <a:ln>
                <a:solidFill>
                  <a:schemeClr val="tx1"/>
                </a:solidFill>
              </a:ln>
              <a:solidFill>
                <a:schemeClr val="tx1"/>
              </a:solidFill>
              <a:latin typeface="Times New Roman" pitchFamily="18" charset="0"/>
              <a:cs typeface="Times New Roman" pitchFamily="18" charset="0"/>
            </a:endParaRPr>
          </a:p>
        </p:txBody>
      </p:sp>
      <p:pic>
        <p:nvPicPr>
          <p:cNvPr id="5122" name="Picture 2" descr="\\Server\общая 2\фото администрации\МФП ул. Зеленая 2Г\МФП\31,08\20180831_131736.jpg"/>
          <p:cNvPicPr>
            <a:picLocks noGrp="1" noChangeAspect="1" noChangeArrowheads="1"/>
          </p:cNvPicPr>
          <p:nvPr>
            <p:ph sz="half" idx="2"/>
          </p:nvPr>
        </p:nvPicPr>
        <p:blipFill>
          <a:blip r:embed="rId2" cstate="print"/>
          <a:srcRect/>
          <a:stretch>
            <a:fillRect/>
          </a:stretch>
        </p:blipFill>
        <p:spPr bwMode="auto">
          <a:xfrm>
            <a:off x="457200" y="2000240"/>
            <a:ext cx="4040188" cy="3786214"/>
          </a:xfrm>
          <a:prstGeom prst="rect">
            <a:avLst/>
          </a:prstGeom>
          <a:noFill/>
        </p:spPr>
      </p:pic>
      <p:pic>
        <p:nvPicPr>
          <p:cNvPr id="5123" name="Picture 3" descr="\\Server\общая 2\фото администрации\МФП ул. Зеленая 2Г\МФП\31,08\20180831_131813.jpg"/>
          <p:cNvPicPr>
            <a:picLocks noGrp="1" noChangeAspect="1" noChangeArrowheads="1"/>
          </p:cNvPicPr>
          <p:nvPr>
            <p:ph sz="quarter" idx="4"/>
          </p:nvPr>
        </p:nvPicPr>
        <p:blipFill>
          <a:blip r:embed="rId3" cstate="print"/>
          <a:srcRect/>
          <a:stretch>
            <a:fillRect/>
          </a:stretch>
        </p:blipFill>
        <p:spPr bwMode="auto">
          <a:xfrm>
            <a:off x="4786314" y="2000240"/>
            <a:ext cx="4041775" cy="3793450"/>
          </a:xfrm>
          <a:prstGeom prst="rect">
            <a:avLst/>
          </a:prstGeom>
          <a:noFill/>
        </p:spPr>
      </p:pic>
    </p:spTree>
  </p:cSld>
  <p:clrMapOvr>
    <a:masterClrMapping/>
  </p:clrMapOvr>
  <p:transition spd="slow">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rver\общая 2\фото администрации\МФП ул. Зеленая 2Г\МФП\31,08\20180831_130942.jpg"/>
          <p:cNvPicPr>
            <a:picLocks noGrp="1" noChangeAspect="1" noChangeArrowheads="1"/>
          </p:cNvPicPr>
          <p:nvPr>
            <p:ph sz="half" idx="2"/>
          </p:nvPr>
        </p:nvPicPr>
        <p:blipFill>
          <a:blip r:embed="rId2" cstate="print"/>
          <a:srcRect/>
          <a:stretch>
            <a:fillRect/>
          </a:stretch>
        </p:blipFill>
        <p:spPr bwMode="auto">
          <a:xfrm>
            <a:off x="428596" y="928670"/>
            <a:ext cx="4040188" cy="4214842"/>
          </a:xfrm>
          <a:prstGeom prst="rect">
            <a:avLst/>
          </a:prstGeom>
          <a:noFill/>
        </p:spPr>
      </p:pic>
      <p:pic>
        <p:nvPicPr>
          <p:cNvPr id="6147" name="Picture 3" descr="\\Server\общая 2\фото администрации\МФП ул. Зеленая 2Г\МФП\07,08\DSCN1298.JPG"/>
          <p:cNvPicPr>
            <a:picLocks noGrp="1" noChangeAspect="1" noChangeArrowheads="1"/>
          </p:cNvPicPr>
          <p:nvPr>
            <p:ph sz="quarter" idx="4"/>
          </p:nvPr>
        </p:nvPicPr>
        <p:blipFill>
          <a:blip r:embed="rId3" cstate="print"/>
          <a:srcRect/>
          <a:stretch>
            <a:fillRect/>
          </a:stretch>
        </p:blipFill>
        <p:spPr bwMode="auto">
          <a:xfrm>
            <a:off x="4645025" y="928670"/>
            <a:ext cx="4041775" cy="4214841"/>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43408"/>
            <a:ext cx="8754176" cy="1224136"/>
          </a:xfrm>
        </p:spPr>
        <p:txBody>
          <a:bodyPr>
            <a:normAutofit fontScale="90000"/>
          </a:bodyPr>
          <a:lstStyle/>
          <a:p>
            <a:pPr algn="ctr"/>
            <a:r>
              <a:rPr lang="ru-RU" dirty="0" smtClean="0"/>
              <a:t/>
            </a:r>
            <a:br>
              <a:rPr lang="ru-RU" dirty="0" smtClean="0"/>
            </a:br>
            <a:r>
              <a:rPr lang="ru-RU" sz="4000" dirty="0" smtClean="0">
                <a:ln w="12700">
                  <a:solidFill>
                    <a:schemeClr val="tx1"/>
                  </a:solidFill>
                  <a:prstDash val="solid"/>
                </a:ln>
                <a:solidFill>
                  <a:srgbClr val="002060"/>
                </a:solidFill>
                <a:effectLst>
                  <a:outerShdw blurRad="41275" dist="20320" dir="1800000" algn="tl" rotWithShape="0">
                    <a:srgbClr val="000000">
                      <a:alpha val="40000"/>
                    </a:srgbClr>
                  </a:outerShdw>
                </a:effectLst>
              </a:rPr>
              <a:t>Анализ безвозмездных поступлений за период с 2016-2018 гг</a:t>
            </a:r>
            <a:r>
              <a:rPr lang="ru-RU" dirty="0" smtClean="0">
                <a:ln w="12700">
                  <a:solidFill>
                    <a:schemeClr val="tx1"/>
                  </a:solidFill>
                  <a:prstDash val="solid"/>
                </a:ln>
                <a:solidFill>
                  <a:srgbClr val="002060"/>
                </a:solidFill>
                <a:effectLst>
                  <a:outerShdw blurRad="41275" dist="20320" dir="1800000" algn="tl" rotWithShape="0">
                    <a:srgbClr val="000000">
                      <a:alpha val="40000"/>
                    </a:srgbClr>
                  </a:outerShdw>
                </a:effectLst>
              </a:rPr>
              <a:t>.</a:t>
            </a:r>
            <a:endParaRPr lang="ru-RU" dirty="0">
              <a:ln w="12700">
                <a:solidFill>
                  <a:schemeClr val="tx1"/>
                </a:solidFill>
                <a:prstDash val="solid"/>
              </a:ln>
              <a:solidFill>
                <a:srgbClr val="002060"/>
              </a:solidFill>
              <a:effectLst>
                <a:outerShdw blurRad="41275" dist="20320" dir="1800000" algn="tl" rotWithShape="0">
                  <a:srgbClr val="000000">
                    <a:alpha val="40000"/>
                  </a:srgbClr>
                </a:outerShdw>
              </a:effectLst>
            </a:endParaRPr>
          </a:p>
        </p:txBody>
      </p:sp>
      <p:graphicFrame>
        <p:nvGraphicFramePr>
          <p:cNvPr id="3" name="Диаграмма 2"/>
          <p:cNvGraphicFramePr/>
          <p:nvPr>
            <p:extLst>
              <p:ext uri="{D42A27DB-BD31-4B8C-83A1-F6EECF244321}">
                <p14:modId xmlns="" xmlns:p14="http://schemas.microsoft.com/office/powerpoint/2010/main" val="1294474879"/>
              </p:ext>
            </p:extLst>
          </p:nvPr>
        </p:nvGraphicFramePr>
        <p:xfrm>
          <a:off x="0" y="620688"/>
          <a:ext cx="6516216" cy="6408712"/>
        </p:xfrm>
        <a:graphic>
          <a:graphicData uri="http://schemas.openxmlformats.org/drawingml/2006/chart">
            <c:chart xmlns:c="http://schemas.openxmlformats.org/drawingml/2006/chart" xmlns:r="http://schemas.openxmlformats.org/officeDocument/2006/relationships" r:id="rId3"/>
          </a:graphicData>
        </a:graphic>
      </p:graphicFrame>
      <p:sp>
        <p:nvSpPr>
          <p:cNvPr id="4" name="Объект 7"/>
          <p:cNvSpPr txBox="1">
            <a:spLocks/>
          </p:cNvSpPr>
          <p:nvPr/>
        </p:nvSpPr>
        <p:spPr>
          <a:xfrm>
            <a:off x="5276088" y="1268760"/>
            <a:ext cx="3657600" cy="540060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ru-RU" sz="2000" dirty="0" smtClean="0"/>
          </a:p>
          <a:p>
            <a:r>
              <a:rPr lang="ru-RU" sz="1500" dirty="0" smtClean="0">
                <a:ln>
                  <a:solidFill>
                    <a:schemeClr val="tx1"/>
                  </a:solidFill>
                </a:ln>
                <a:latin typeface="Times New Roman" pitchFamily="18" charset="0"/>
                <a:cs typeface="Times New Roman" pitchFamily="18" charset="0"/>
              </a:rPr>
              <a:t>Объем субвенций в течении трех лет практически не менялся.</a:t>
            </a:r>
          </a:p>
          <a:p>
            <a:r>
              <a:rPr lang="ru-RU" sz="1500" dirty="0" smtClean="0">
                <a:ln>
                  <a:solidFill>
                    <a:schemeClr val="tx1"/>
                  </a:solidFill>
                </a:ln>
                <a:latin typeface="Times New Roman" pitchFamily="18" charset="0"/>
                <a:cs typeface="Times New Roman" pitchFamily="18" charset="0"/>
              </a:rPr>
              <a:t>Размер дотации на выравнивание бюджетной обеспеченности по сравнению с 2016 годом увеличился  на 238 тыс. рублей, а в сравнении с 2017 годом в 3 раза, в связи с  увеличением доходного потенциала муниципального образования.</a:t>
            </a:r>
          </a:p>
          <a:p>
            <a:r>
              <a:rPr lang="ru-RU" sz="1500" dirty="0" smtClean="0">
                <a:ln>
                  <a:solidFill>
                    <a:schemeClr val="tx1"/>
                  </a:solidFill>
                </a:ln>
                <a:latin typeface="Times New Roman" pitchFamily="18" charset="0"/>
                <a:cs typeface="Times New Roman" pitchFamily="18" charset="0"/>
              </a:rPr>
              <a:t>Большую часть  в структуре безвозмездных поступлений занимают субсидии из областного бюджета. В 2018 году по сравнению с 2016 годом объем поступлений увеличился  на 14%, а в сравнении с 2017 годом снизился в 3 раза, в связи с со строительством в 2017 году крупных объектов социальной и коммунальной   инфраструктуры</a:t>
            </a:r>
            <a:r>
              <a:rPr lang="ru-RU" sz="1500" dirty="0" smtClean="0">
                <a:latin typeface="Times New Roman" pitchFamily="18" charset="0"/>
                <a:cs typeface="Times New Roman" pitchFamily="18" charset="0"/>
              </a:rPr>
              <a:t>.</a:t>
            </a:r>
          </a:p>
        </p:txBody>
      </p:sp>
    </p:spTree>
    <p:extLst>
      <p:ext uri="{BB962C8B-B14F-4D97-AF65-F5344CB8AC3E}">
        <p14:creationId xmlns="" xmlns:p14="http://schemas.microsoft.com/office/powerpoint/2010/main" val="2840285435"/>
      </p:ext>
    </p:extLst>
  </p:cSld>
  <p:clrMapOvr>
    <a:masterClrMapping/>
  </p:clrMapOvr>
  <p:transition spd="slow">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116632"/>
            <a:ext cx="8229600" cy="1240658"/>
          </a:xfrm>
        </p:spPr>
        <p:txBody>
          <a:bodyPr>
            <a:noAutofit/>
          </a:bodyPr>
          <a:lstStyle/>
          <a:p>
            <a:pPr algn="l"/>
            <a:r>
              <a:rPr lang="ru-RU" sz="1600" dirty="0" smtClean="0">
                <a:ln>
                  <a:solidFill>
                    <a:schemeClr val="tx1"/>
                  </a:solidFill>
                </a:ln>
                <a:solidFill>
                  <a:schemeClr val="tx1"/>
                </a:solidFill>
                <a:latin typeface="Times New Roman" pitchFamily="18" charset="0"/>
                <a:cs typeface="Times New Roman" pitchFamily="18" charset="0"/>
              </a:rPr>
              <a:t>Завершено строительство хоккейного корта  </a:t>
            </a:r>
            <a:r>
              <a:rPr lang="ru-RU" sz="1600" dirty="0" smtClean="0">
                <a:ln>
                  <a:solidFill>
                    <a:schemeClr val="tx1"/>
                  </a:solidFill>
                </a:ln>
                <a:latin typeface="Times New Roman" pitchFamily="18" charset="0"/>
                <a:cs typeface="Times New Roman" pitchFamily="18" charset="0"/>
              </a:rPr>
              <a:t>на сумму   4 099,0 тыс. руб.  </a:t>
            </a:r>
            <a:r>
              <a:rPr lang="ru-RU" sz="1600" dirty="0" smtClean="0">
                <a:ln>
                  <a:solidFill>
                    <a:schemeClr val="tx1"/>
                  </a:solidFill>
                </a:ln>
                <a:latin typeface="Times New Roman" pitchFamily="18" charset="0"/>
                <a:cs typeface="Times New Roman" pitchFamily="18" charset="0"/>
              </a:rPr>
              <a:t>за </a:t>
            </a:r>
            <a:r>
              <a:rPr lang="ru-RU" sz="1600" dirty="0" smtClean="0">
                <a:ln>
                  <a:solidFill>
                    <a:schemeClr val="tx1"/>
                  </a:solidFill>
                </a:ln>
                <a:latin typeface="Times New Roman" pitchFamily="18" charset="0"/>
                <a:cs typeface="Times New Roman" pitchFamily="18" charset="0"/>
              </a:rPr>
              <a:t>счет областного бюджета 3 894,05 тыс. руб., за счет местного бюджета 204,95тыс. руб. по </a:t>
            </a:r>
            <a:r>
              <a:rPr lang="ru-RU" sz="1600" dirty="0" smtClean="0">
                <a:ln>
                  <a:solidFill>
                    <a:schemeClr val="tx1"/>
                  </a:solidFill>
                </a:ln>
                <a:solidFill>
                  <a:schemeClr val="tx1"/>
                </a:solidFill>
                <a:latin typeface="Times New Roman" pitchFamily="18" charset="0"/>
                <a:cs typeface="Times New Roman" pitchFamily="18" charset="0"/>
              </a:rPr>
              <a:t>ул. Матросова 3Л</a:t>
            </a:r>
            <a:endParaRPr lang="ru-RU" sz="1600" dirty="0">
              <a:ln>
                <a:solidFill>
                  <a:schemeClr val="tx1"/>
                </a:solidFill>
              </a:ln>
              <a:solidFill>
                <a:schemeClr val="tx1"/>
              </a:solidFill>
              <a:latin typeface="Times New Roman" pitchFamily="18" charset="0"/>
              <a:cs typeface="Times New Roman" pitchFamily="18" charset="0"/>
            </a:endParaRPr>
          </a:p>
        </p:txBody>
      </p:sp>
      <p:pic>
        <p:nvPicPr>
          <p:cNvPr id="2050" name="Picture 2" descr="\\Server\общая 2\фото администрации\Хоккейный корт\1\DSCN0079.JPG"/>
          <p:cNvPicPr>
            <a:picLocks noGrp="1" noChangeAspect="1" noChangeArrowheads="1"/>
          </p:cNvPicPr>
          <p:nvPr>
            <p:ph sz="half" idx="2"/>
          </p:nvPr>
        </p:nvPicPr>
        <p:blipFill>
          <a:blip r:embed="rId2" cstate="print"/>
          <a:srcRect/>
          <a:stretch>
            <a:fillRect/>
          </a:stretch>
        </p:blipFill>
        <p:spPr bwMode="auto">
          <a:xfrm>
            <a:off x="457200" y="1268760"/>
            <a:ext cx="4040188" cy="4680519"/>
          </a:xfrm>
          <a:prstGeom prst="rect">
            <a:avLst/>
          </a:prstGeom>
          <a:noFill/>
        </p:spPr>
      </p:pic>
      <p:pic>
        <p:nvPicPr>
          <p:cNvPr id="2051" name="Picture 3" descr="\\Server\общая 2\фото администрации\Хоккейный корт\2\DSCN0158.JPG"/>
          <p:cNvPicPr>
            <a:picLocks noGrp="1" noChangeAspect="1" noChangeArrowheads="1"/>
          </p:cNvPicPr>
          <p:nvPr>
            <p:ph sz="quarter" idx="4"/>
          </p:nvPr>
        </p:nvPicPr>
        <p:blipFill>
          <a:blip r:embed="rId3" cstate="print"/>
          <a:srcRect/>
          <a:stretch>
            <a:fillRect/>
          </a:stretch>
        </p:blipFill>
        <p:spPr bwMode="auto">
          <a:xfrm>
            <a:off x="4645025" y="1268760"/>
            <a:ext cx="4041775" cy="4680520"/>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rver\общая 2\фото администрации\Хоккейный корт\09.07.2018\20180708_111854.jpg"/>
          <p:cNvPicPr>
            <a:picLocks noGrp="1" noChangeAspect="1" noChangeArrowheads="1"/>
          </p:cNvPicPr>
          <p:nvPr>
            <p:ph sz="half" idx="2"/>
          </p:nvPr>
        </p:nvPicPr>
        <p:blipFill>
          <a:blip r:embed="rId2" cstate="print"/>
          <a:srcRect/>
          <a:stretch>
            <a:fillRect/>
          </a:stretch>
        </p:blipFill>
        <p:spPr bwMode="auto">
          <a:xfrm>
            <a:off x="457200" y="1071546"/>
            <a:ext cx="4040188" cy="4643470"/>
          </a:xfrm>
          <a:prstGeom prst="rect">
            <a:avLst/>
          </a:prstGeom>
          <a:noFill/>
        </p:spPr>
      </p:pic>
      <p:pic>
        <p:nvPicPr>
          <p:cNvPr id="4099" name="Picture 3" descr="\\Server\общая 2\фото администрации\Хоккейный корт\27.07.2018\20180727_141211.jpg"/>
          <p:cNvPicPr>
            <a:picLocks noGrp="1" noChangeAspect="1" noChangeArrowheads="1"/>
          </p:cNvPicPr>
          <p:nvPr>
            <p:ph sz="quarter" idx="4"/>
          </p:nvPr>
        </p:nvPicPr>
        <p:blipFill>
          <a:blip r:embed="rId3" cstate="print"/>
          <a:srcRect/>
          <a:stretch>
            <a:fillRect/>
          </a:stretch>
        </p:blipFill>
        <p:spPr bwMode="auto">
          <a:xfrm>
            <a:off x="4645025" y="1071546"/>
            <a:ext cx="4041775" cy="4643469"/>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pic>
        <p:nvPicPr>
          <p:cNvPr id="2050" name="Picture 2" descr="C:\Users\Татьяна\Desktop\Отчет 2018\котельная\20190228_195058.jpg"/>
          <p:cNvPicPr>
            <a:picLocks noGrp="1" noChangeAspect="1" noChangeArrowheads="1"/>
          </p:cNvPicPr>
          <p:nvPr>
            <p:ph sz="half" idx="2"/>
          </p:nvPr>
        </p:nvPicPr>
        <p:blipFill>
          <a:blip r:embed="rId2" cstate="print"/>
          <a:srcRect/>
          <a:stretch>
            <a:fillRect/>
          </a:stretch>
        </p:blipFill>
        <p:spPr bwMode="auto">
          <a:xfrm>
            <a:off x="457200" y="620688"/>
            <a:ext cx="3826768" cy="2952328"/>
          </a:xfrm>
          <a:prstGeom prst="rect">
            <a:avLst/>
          </a:prstGeom>
          <a:noFill/>
        </p:spPr>
      </p:pic>
      <p:sp>
        <p:nvSpPr>
          <p:cNvPr id="5" name="Текст 4"/>
          <p:cNvSpPr>
            <a:spLocks noGrp="1"/>
          </p:cNvSpPr>
          <p:nvPr>
            <p:ph type="body" sz="quarter" idx="3"/>
          </p:nvPr>
        </p:nvSpPr>
        <p:spPr/>
        <p:txBody>
          <a:bodyPr/>
          <a:lstStyle/>
          <a:p>
            <a:endParaRPr lang="ru-RU"/>
          </a:p>
        </p:txBody>
      </p:sp>
      <p:pic>
        <p:nvPicPr>
          <p:cNvPr id="2051" name="Picture 3" descr="C:\Users\Татьяна\Desktop\Отчет 2018\котельная\20190228_195118.jpg"/>
          <p:cNvPicPr>
            <a:picLocks noGrp="1" noChangeAspect="1" noChangeArrowheads="1"/>
          </p:cNvPicPr>
          <p:nvPr>
            <p:ph sz="quarter" idx="4"/>
          </p:nvPr>
        </p:nvPicPr>
        <p:blipFill>
          <a:blip r:embed="rId3" cstate="print"/>
          <a:srcRect/>
          <a:stretch>
            <a:fillRect/>
          </a:stretch>
        </p:blipFill>
        <p:spPr bwMode="auto">
          <a:xfrm>
            <a:off x="4645025" y="620688"/>
            <a:ext cx="4041775" cy="2952328"/>
          </a:xfrm>
          <a:prstGeom prst="rect">
            <a:avLst/>
          </a:prstGeom>
          <a:noFill/>
        </p:spPr>
      </p:pic>
      <p:sp>
        <p:nvSpPr>
          <p:cNvPr id="7" name="Номер слайда 6"/>
          <p:cNvSpPr>
            <a:spLocks noGrp="1"/>
          </p:cNvSpPr>
          <p:nvPr>
            <p:ph type="sldNum" sz="quarter" idx="12"/>
          </p:nvPr>
        </p:nvSpPr>
        <p:spPr/>
        <p:txBody>
          <a:bodyPr/>
          <a:lstStyle/>
          <a:p>
            <a:fld id="{6294C92D-0306-4E69-9CD3-20855E849650}" type="slidenum">
              <a:rPr kumimoji="0" lang="en-US" smtClean="0"/>
              <a:pPr/>
              <a:t>32</a:t>
            </a:fld>
            <a:endParaRPr kumimoji="0" lang="en-US"/>
          </a:p>
        </p:txBody>
      </p:sp>
      <p:pic>
        <p:nvPicPr>
          <p:cNvPr id="2052" name="Picture 4" descr="C:\Users\Татьяна\Desktop\Отчет 2018\котельная\20190228_195104.jpg"/>
          <p:cNvPicPr>
            <a:picLocks noChangeAspect="1" noChangeArrowheads="1"/>
          </p:cNvPicPr>
          <p:nvPr/>
        </p:nvPicPr>
        <p:blipFill>
          <a:blip r:embed="rId4" cstate="print"/>
          <a:srcRect/>
          <a:stretch>
            <a:fillRect/>
          </a:stretch>
        </p:blipFill>
        <p:spPr bwMode="auto">
          <a:xfrm>
            <a:off x="2195736" y="3789040"/>
            <a:ext cx="5112568" cy="2736304"/>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620688"/>
            <a:ext cx="3528392" cy="1944216"/>
          </a:xfrm>
        </p:spPr>
        <p:txBody>
          <a:bodyPr>
            <a:noAutofit/>
          </a:bodyPr>
          <a:lstStyle/>
          <a:p>
            <a:pPr algn="l"/>
            <a:r>
              <a:rPr lang="ru-RU" sz="1600" dirty="0" smtClean="0">
                <a:ln>
                  <a:solidFill>
                    <a:schemeClr val="tx1"/>
                  </a:solidFill>
                </a:ln>
                <a:solidFill>
                  <a:schemeClr val="tx1"/>
                </a:solidFill>
                <a:latin typeface="Times New Roman" pitchFamily="18" charset="0"/>
                <a:cs typeface="Times New Roman" pitchFamily="18" charset="0"/>
              </a:rPr>
              <a:t>За счет взносов в фонд капитального ремонта многоквартирных домов Иркутской области проведен капитальный ремонт фасадов домов в </a:t>
            </a:r>
            <a:r>
              <a:rPr lang="ru-RU" sz="1600" dirty="0" err="1" smtClean="0">
                <a:ln>
                  <a:solidFill>
                    <a:schemeClr val="tx1"/>
                  </a:solidFill>
                </a:ln>
                <a:solidFill>
                  <a:schemeClr val="tx1"/>
                </a:solidFill>
                <a:latin typeface="Times New Roman" pitchFamily="18" charset="0"/>
                <a:cs typeface="Times New Roman" pitchFamily="18" charset="0"/>
              </a:rPr>
              <a:t>рп</a:t>
            </a:r>
            <a:r>
              <a:rPr lang="ru-RU" sz="1600" dirty="0" smtClean="0">
                <a:ln>
                  <a:solidFill>
                    <a:schemeClr val="tx1"/>
                  </a:solidFill>
                </a:ln>
                <a:solidFill>
                  <a:schemeClr val="tx1"/>
                </a:solidFill>
                <a:latin typeface="Times New Roman" pitchFamily="18" charset="0"/>
                <a:cs typeface="Times New Roman" pitchFamily="18" charset="0"/>
              </a:rPr>
              <a:t>. Залари, ул. Площадь Строителей №1, №3, №5. В 2019 году планируется ремонт домов ул. Российская д.2, д.4 и  ул. Лазо д.16.</a:t>
            </a: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endParaRPr lang="ru-RU" sz="1600" dirty="0">
              <a:solidFill>
                <a:schemeClr val="tx1"/>
              </a:solidFill>
              <a:effectLst/>
              <a:latin typeface="Times New Roman" pitchFamily="18" charset="0"/>
              <a:cs typeface="Times New Roman" pitchFamily="18" charset="0"/>
            </a:endParaRPr>
          </a:p>
        </p:txBody>
      </p:sp>
      <p:pic>
        <p:nvPicPr>
          <p:cNvPr id="1026" name="Picture 2" descr="C:\Documents and Settings\User\Рабочий стол\Площадь Строителей\DSCN1634.JPG"/>
          <p:cNvPicPr>
            <a:picLocks noGrp="1" noChangeAspect="1" noChangeArrowheads="1"/>
          </p:cNvPicPr>
          <p:nvPr>
            <p:ph sz="half" idx="1"/>
          </p:nvPr>
        </p:nvPicPr>
        <p:blipFill>
          <a:blip r:embed="rId2" cstate="print"/>
          <a:srcRect/>
          <a:stretch>
            <a:fillRect/>
          </a:stretch>
        </p:blipFill>
        <p:spPr bwMode="auto">
          <a:xfrm>
            <a:off x="4932040" y="260648"/>
            <a:ext cx="3384376" cy="2160240"/>
          </a:xfrm>
          <a:prstGeom prst="rect">
            <a:avLst/>
          </a:prstGeom>
          <a:noFill/>
        </p:spPr>
      </p:pic>
      <p:pic>
        <p:nvPicPr>
          <p:cNvPr id="1027" name="Picture 3" descr="C:\Documents and Settings\User\Рабочий стол\Площадь Строителей\DSCN1637.JPG"/>
          <p:cNvPicPr>
            <a:picLocks noGrp="1" noChangeAspect="1" noChangeArrowheads="1"/>
          </p:cNvPicPr>
          <p:nvPr>
            <p:ph sz="half" idx="2"/>
          </p:nvPr>
        </p:nvPicPr>
        <p:blipFill>
          <a:blip r:embed="rId3" cstate="print"/>
          <a:srcRect/>
          <a:stretch>
            <a:fillRect/>
          </a:stretch>
        </p:blipFill>
        <p:spPr bwMode="auto">
          <a:xfrm>
            <a:off x="467544" y="2996952"/>
            <a:ext cx="3600400" cy="3384376"/>
          </a:xfrm>
          <a:prstGeom prst="rect">
            <a:avLst/>
          </a:prstGeom>
          <a:noFill/>
        </p:spPr>
      </p:pic>
      <p:sp>
        <p:nvSpPr>
          <p:cNvPr id="5" name="Содержимое 3"/>
          <p:cNvSpPr txBox="1">
            <a:spLocks/>
          </p:cNvSpPr>
          <p:nvPr/>
        </p:nvSpPr>
        <p:spPr>
          <a:xfrm>
            <a:off x="4283968" y="2492896"/>
            <a:ext cx="4536504" cy="4365104"/>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b="0" i="0" u="none" strike="noStrike" kern="1200" cap="none" spc="0" normalizeH="0" baseline="0" noProof="0" dirty="0" smtClean="0">
                <a:ln>
                  <a:solidFill>
                    <a:schemeClr val="tx1"/>
                  </a:solidFill>
                </a:ln>
                <a:solidFill>
                  <a:schemeClr val="tx1"/>
                </a:solidFill>
                <a:effectLst/>
                <a:uLnTx/>
                <a:uFillTx/>
                <a:latin typeface="Times New Roman" pitchFamily="18" charset="0"/>
                <a:cs typeface="Times New Roman" pitchFamily="18" charset="0"/>
              </a:rPr>
              <a:t>В 2018 году был проведен ремонт отопления (замена радиаторов и трубы ) в муниципальном жилье на сумму 61,5 тыс. рублей по ул. Российская 7 кв1 , ул. Лазо 8 кв19 , за счет средств от уплаты социального найма.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b="0" i="0" u="none" strike="noStrike" kern="1200" cap="none" spc="0" normalizeH="0" baseline="0" noProof="0" dirty="0" smtClean="0">
                <a:ln>
                  <a:solidFill>
                    <a:schemeClr val="tx1"/>
                  </a:solidFill>
                </a:ln>
                <a:solidFill>
                  <a:schemeClr val="tx1"/>
                </a:solidFill>
                <a:effectLst/>
                <a:uLnTx/>
                <a:uFillTx/>
                <a:latin typeface="Times New Roman" pitchFamily="18" charset="0"/>
                <a:cs typeface="Times New Roman" pitchFamily="18" charset="0"/>
              </a:rPr>
              <a:t>В планах на 2019 год замена окон в квартирах по ул. Российская д.1 кв.10, ул. Луначарского д.6 кв.10, пл. Строителей д.1 кв.10</a:t>
            </a:r>
          </a:p>
          <a:p>
            <a:pPr marL="342900" marR="0" lvl="0" indent="-342900" algn="l" defTabSz="914400" rtl="0" eaLnBrk="1" fontAlgn="auto" latinLnBrk="0" hangingPunct="1">
              <a:lnSpc>
                <a:spcPct val="100000"/>
              </a:lnSpc>
              <a:spcBef>
                <a:spcPct val="20000"/>
              </a:spcBef>
              <a:spcAft>
                <a:spcPts val="0"/>
              </a:spcAft>
              <a:buClrTx/>
              <a:buSzTx/>
              <a:tabLst/>
              <a:defRPr/>
            </a:pPr>
            <a:r>
              <a:rPr lang="ru-RU" dirty="0" smtClean="0">
                <a:ln>
                  <a:solidFill>
                    <a:schemeClr val="tx1"/>
                  </a:solidFill>
                </a:ln>
                <a:latin typeface="Times New Roman" pitchFamily="18" charset="0"/>
                <a:cs typeface="Times New Roman" pitchFamily="18" charset="0"/>
              </a:rPr>
              <a:t>С 01.04.2018 года многоквартирные дома перешли на непосредственный способ управления и оплачивают услуги отопления и водоснабжения, водоотведения на прямую </a:t>
            </a:r>
            <a:r>
              <a:rPr lang="ru-RU" dirty="0" err="1" smtClean="0">
                <a:ln>
                  <a:solidFill>
                    <a:schemeClr val="tx1"/>
                  </a:solidFill>
                </a:ln>
                <a:latin typeface="Times New Roman" pitchFamily="18" charset="0"/>
                <a:cs typeface="Times New Roman" pitchFamily="18" charset="0"/>
              </a:rPr>
              <a:t>ресурсоснабжающим</a:t>
            </a:r>
            <a:r>
              <a:rPr lang="ru-RU" dirty="0" smtClean="0">
                <a:ln>
                  <a:solidFill>
                    <a:schemeClr val="tx1"/>
                  </a:solidFill>
                </a:ln>
                <a:latin typeface="Times New Roman" pitchFamily="18" charset="0"/>
                <a:cs typeface="Times New Roman" pitchFamily="18" charset="0"/>
              </a:rPr>
              <a:t> организациям. Содержанием и ремонтом МКД по прежнему занимается ООО «УК Гарант».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ru-RU" b="0" i="0" u="none" strike="noStrike" kern="1200" cap="none" spc="0" normalizeH="0" baseline="0" noProof="0" dirty="0" smtClean="0">
                <a:ln>
                  <a:solidFill>
                    <a:schemeClr val="tx1"/>
                  </a:solidFill>
                </a:ln>
                <a:solidFill>
                  <a:schemeClr val="tx1"/>
                </a:solidFill>
                <a:effectLst/>
                <a:uLnTx/>
                <a:uFillTx/>
                <a:latin typeface="Times New Roman" pitchFamily="18" charset="0"/>
                <a:cs typeface="Times New Roman" pitchFamily="18" charset="0"/>
              </a:rPr>
              <a:t>В 2018 году в 2-х МКД установили приборы учета тепловой энергии </a:t>
            </a:r>
            <a:r>
              <a:rPr lang="ru-RU" dirty="0" smtClean="0">
                <a:ln>
                  <a:solidFill>
                    <a:schemeClr val="tx1"/>
                  </a:solidFill>
                </a:ln>
                <a:latin typeface="Times New Roman" pitchFamily="18" charset="0"/>
                <a:cs typeface="Times New Roman" pitchFamily="18" charset="0"/>
              </a:rPr>
              <a:t>в рамках мероприятия по энергосбережению и повышению энергетической эффективности на территории Иркутской области. В 2019 году планируется установить еще в 22 МКД, где </a:t>
            </a:r>
            <a:r>
              <a:rPr lang="ru-RU" dirty="0" err="1" smtClean="0">
                <a:ln>
                  <a:solidFill>
                    <a:schemeClr val="tx1"/>
                  </a:solidFill>
                </a:ln>
                <a:latin typeface="Times New Roman" pitchFamily="18" charset="0"/>
                <a:cs typeface="Times New Roman" pitchFamily="18" charset="0"/>
              </a:rPr>
              <a:t>софинансирование</a:t>
            </a:r>
            <a:r>
              <a:rPr lang="ru-RU" dirty="0" smtClean="0">
                <a:ln>
                  <a:solidFill>
                    <a:schemeClr val="tx1"/>
                  </a:solidFill>
                </a:ln>
                <a:latin typeface="Times New Roman" pitchFamily="18" charset="0"/>
                <a:cs typeface="Times New Roman" pitchFamily="18" charset="0"/>
              </a:rPr>
              <a:t> в размере  75%  за счет областных средств  и 25% за счет собственников жилья. </a:t>
            </a:r>
            <a:endParaRPr kumimoji="0" lang="ru-RU" b="0" i="0" u="none" strike="noStrike" kern="1200" cap="none" spc="0" normalizeH="0" baseline="0" noProof="0" dirty="0">
              <a:ln>
                <a:solidFill>
                  <a:schemeClr val="tx1"/>
                </a:solid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xmlns="" val="779177412"/>
      </p:ext>
    </p:extLst>
  </p:cSld>
  <p:clrMapOvr>
    <a:masterClrMapping/>
  </p:clrMapOvr>
  <p:transition spd="slow">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915000" cy="6583362"/>
          </a:xfrm>
        </p:spPr>
        <p:txBody>
          <a:bodyPr>
            <a:noAutofit/>
          </a:bodyPr>
          <a:lstStyle/>
          <a:p>
            <a:pPr algn="l"/>
            <a:r>
              <a:rPr lang="ru-RU" sz="1500" dirty="0" smtClean="0">
                <a:ln>
                  <a:solidFill>
                    <a:schemeClr val="tx1"/>
                  </a:solidFill>
                </a:ln>
                <a:latin typeface="Times New Roman" pitchFamily="18" charset="0"/>
                <a:cs typeface="Times New Roman" pitchFamily="18" charset="0"/>
              </a:rPr>
              <a:t>   На территории </a:t>
            </a:r>
            <a:r>
              <a:rPr lang="ru-RU" sz="1500" dirty="0" err="1" smtClean="0">
                <a:ln>
                  <a:solidFill>
                    <a:schemeClr val="tx1"/>
                  </a:solidFill>
                </a:ln>
                <a:latin typeface="Times New Roman" pitchFamily="18" charset="0"/>
                <a:cs typeface="Times New Roman" pitchFamily="18" charset="0"/>
              </a:rPr>
              <a:t>Заларинского</a:t>
            </a:r>
            <a:r>
              <a:rPr lang="ru-RU" sz="1500" dirty="0" smtClean="0">
                <a:ln>
                  <a:solidFill>
                    <a:schemeClr val="tx1"/>
                  </a:solidFill>
                </a:ln>
                <a:latin typeface="Times New Roman" pitchFamily="18" charset="0"/>
                <a:cs typeface="Times New Roman" pitchFamily="18" charset="0"/>
              </a:rPr>
              <a:t> муниципального образования имеются объекты коммунальной инфраструктуры:</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5</a:t>
            </a:r>
            <a:r>
              <a:rPr lang="ru-RU" sz="1500" b="1" dirty="0" smtClean="0">
                <a:ln>
                  <a:solidFill>
                    <a:schemeClr val="tx1"/>
                  </a:solidFill>
                </a:ln>
                <a:latin typeface="Times New Roman" pitchFamily="18" charset="0"/>
                <a:cs typeface="Times New Roman" pitchFamily="18" charset="0"/>
              </a:rPr>
              <a:t> </a:t>
            </a:r>
            <a:r>
              <a:rPr lang="ru-RU" sz="1500" dirty="0" smtClean="0">
                <a:ln>
                  <a:solidFill>
                    <a:schemeClr val="tx1"/>
                  </a:solidFill>
                </a:ln>
                <a:latin typeface="Times New Roman" pitchFamily="18" charset="0"/>
                <a:cs typeface="Times New Roman" pitchFamily="18" charset="0"/>
              </a:rPr>
              <a:t> угольных котельных, которые отапливают 54 многоквартирных дома  площадью  </a:t>
            </a:r>
            <a:r>
              <a:rPr lang="ru-RU" sz="1500" b="1" dirty="0" smtClean="0">
                <a:ln>
                  <a:solidFill>
                    <a:schemeClr val="tx1"/>
                  </a:solidFill>
                </a:ln>
                <a:latin typeface="Times New Roman" pitchFamily="18" charset="0"/>
                <a:cs typeface="Times New Roman" pitchFamily="18" charset="0"/>
              </a:rPr>
              <a:t>39,8 </a:t>
            </a:r>
            <a:r>
              <a:rPr lang="ru-RU" sz="1500" dirty="0" smtClean="0">
                <a:ln>
                  <a:solidFill>
                    <a:schemeClr val="tx1"/>
                  </a:solidFill>
                </a:ln>
                <a:latin typeface="Times New Roman" pitchFamily="18" charset="0"/>
                <a:cs typeface="Times New Roman" pitchFamily="18" charset="0"/>
              </a:rPr>
              <a:t>тыс. кв. м.,  8 объектов социальной сферы; </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Водозаборных скважин всего -19;</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очистные сооружения канализации</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solidFill>
                  <a:schemeClr val="tx1"/>
                </a:solidFill>
                <a:latin typeface="Times New Roman" pitchFamily="18" charset="0"/>
                <a:cs typeface="Times New Roman" pitchFamily="18" charset="0"/>
              </a:rPr>
              <a:t>За счет бюджета </a:t>
            </a:r>
            <a:r>
              <a:rPr lang="ru-RU" sz="1500" dirty="0" err="1" smtClean="0">
                <a:ln>
                  <a:solidFill>
                    <a:schemeClr val="tx1"/>
                  </a:solidFill>
                </a:ln>
                <a:solidFill>
                  <a:schemeClr val="tx1"/>
                </a:solidFill>
                <a:latin typeface="Times New Roman" pitchFamily="18" charset="0"/>
                <a:cs typeface="Times New Roman" pitchFamily="18" charset="0"/>
              </a:rPr>
              <a:t>Заларинского</a:t>
            </a:r>
            <a:r>
              <a:rPr lang="ru-RU" sz="1500" dirty="0" smtClean="0">
                <a:ln>
                  <a:solidFill>
                    <a:schemeClr val="tx1"/>
                  </a:solidFill>
                </a:ln>
                <a:solidFill>
                  <a:schemeClr val="tx1"/>
                </a:solidFill>
                <a:latin typeface="Times New Roman" pitchFamily="18" charset="0"/>
                <a:cs typeface="Times New Roman" pitchFamily="18" charset="0"/>
              </a:rPr>
              <a:t> МО проводились работы по замене глубинных насосов по адресу пер. Кооперативный, пер. Школьный, ул. Заводская, ул. Московская, ул. Российская. Так же проведена работа по бурению дополнительной скважины на ул. Московская 2В на сумму  245 тыс. руб. Подключена насосная станция </a:t>
            </a:r>
            <a:r>
              <a:rPr lang="ru-RU" sz="1500" dirty="0" smtClean="0">
                <a:ln>
                  <a:solidFill>
                    <a:schemeClr val="tx1"/>
                  </a:solidFill>
                </a:ln>
                <a:latin typeface="Times New Roman" pitchFamily="18" charset="0"/>
                <a:cs typeface="Times New Roman" pitchFamily="18" charset="0"/>
              </a:rPr>
              <a:t>на водонапорной башне «Центральная» для повышения давления в системе водоснабжения ул. Российская и ул. Чкалова.  На  водонапорной башне ДПМК смонтирован колодец, насосная станция будет установлена в 2019 году. Капитальный ремонт инженерных сетей от гаража ЗМЗ до ул. Куйбышева д.21, от в/</a:t>
            </a:r>
            <a:r>
              <a:rPr lang="ru-RU" sz="1500" dirty="0" err="1" smtClean="0">
                <a:ln>
                  <a:solidFill>
                    <a:schemeClr val="tx1"/>
                  </a:solidFill>
                </a:ln>
                <a:latin typeface="Times New Roman" pitchFamily="18" charset="0"/>
                <a:cs typeface="Times New Roman" pitchFamily="18" charset="0"/>
              </a:rPr>
              <a:t>н</a:t>
            </a:r>
            <a:r>
              <a:rPr lang="ru-RU" sz="1500" dirty="0" smtClean="0">
                <a:ln>
                  <a:solidFill>
                    <a:schemeClr val="tx1"/>
                  </a:solidFill>
                </a:ln>
                <a:latin typeface="Times New Roman" pitchFamily="18" charset="0"/>
                <a:cs typeface="Times New Roman" pitchFamily="18" charset="0"/>
              </a:rPr>
              <a:t> башни ДПМК по ул. Буденного 21, от котельной ЗМЗ по ул. Заводская до дома №1, от котельной ЗМЗ  по ул. Матросова д.22 .</a:t>
            </a:r>
            <a:r>
              <a:rPr lang="ru-RU" sz="1500" dirty="0" smtClean="0">
                <a:ln>
                  <a:solidFill>
                    <a:schemeClr val="tx1"/>
                  </a:solidFill>
                </a:ln>
                <a:solidFill>
                  <a:schemeClr val="tx1"/>
                </a:solidFill>
                <a:latin typeface="Times New Roman" pitchFamily="18" charset="0"/>
                <a:cs typeface="Times New Roman" pitchFamily="18" charset="0"/>
              </a:rPr>
              <a:t/>
            </a:r>
            <a:br>
              <a:rPr lang="ru-RU" sz="1500" dirty="0" smtClean="0">
                <a:ln>
                  <a:solidFill>
                    <a:schemeClr val="tx1"/>
                  </a:solidFill>
                </a:ln>
                <a:solidFill>
                  <a:schemeClr val="tx1"/>
                </a:solidFill>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Проведен ремонт летнего водопровода по ул. Рокоссовского 100м., ул. Луначарского 20м., ул. Комсомольская 20м., </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пл. Строителей 20 м., ул. Ленина 50м., ул. </a:t>
            </a:r>
            <a:r>
              <a:rPr lang="ru-RU" sz="1500" dirty="0" err="1" smtClean="0">
                <a:ln>
                  <a:solidFill>
                    <a:schemeClr val="tx1"/>
                  </a:solidFill>
                </a:ln>
                <a:latin typeface="Times New Roman" pitchFamily="18" charset="0"/>
                <a:cs typeface="Times New Roman" pitchFamily="18" charset="0"/>
              </a:rPr>
              <a:t>Мызгина</a:t>
            </a:r>
            <a:r>
              <a:rPr lang="ru-RU" sz="1500" dirty="0" smtClean="0">
                <a:ln>
                  <a:solidFill>
                    <a:schemeClr val="tx1"/>
                  </a:solidFill>
                </a:ln>
                <a:latin typeface="Times New Roman" pitchFamily="18" charset="0"/>
                <a:cs typeface="Times New Roman" pitchFamily="18" charset="0"/>
              </a:rPr>
              <a:t> 30м., ул. Мичурина 70м., ул. Гвардейская 100м., ул. Крылова 10м., ул. Северная 30м., ул. Гоголя 20м., ул. Карла Маркса 20м., </a:t>
            </a:r>
            <a:r>
              <a:rPr lang="ru-RU" sz="1500" dirty="0" err="1" smtClean="0">
                <a:ln>
                  <a:solidFill>
                    <a:schemeClr val="tx1"/>
                  </a:solidFill>
                </a:ln>
                <a:latin typeface="Times New Roman" pitchFamily="18" charset="0"/>
                <a:cs typeface="Times New Roman" pitchFamily="18" charset="0"/>
              </a:rPr>
              <a:t>ул</a:t>
            </a:r>
            <a:r>
              <a:rPr lang="ru-RU" sz="1500" dirty="0" smtClean="0">
                <a:ln>
                  <a:solidFill>
                    <a:schemeClr val="tx1"/>
                  </a:solidFill>
                </a:ln>
                <a:latin typeface="Times New Roman" pitchFamily="18" charset="0"/>
                <a:cs typeface="Times New Roman" pitchFamily="18" charset="0"/>
              </a:rPr>
              <a:t> Первомайская 410м., ул. Береговая 350м., ул. Восточная 20м., ул. Буденного 10м., ул. Российская 100м., ул. Красина 10м., ул. Свердлова 50м., ул. Заводская 500м., ул. Рабочая 500 м., ул. Матросова 300м., ул. Матросова до ул. Спортивной 120 м., пер. Матросова 300 м., ул. Спортивная 200м., ул. Лазо до ул. Спортивной 800м.	 </a:t>
            </a:r>
            <a:r>
              <a:rPr lang="ru-RU" sz="1600" dirty="0" smtClean="0">
                <a:ln>
                  <a:solidFill>
                    <a:schemeClr val="tx1"/>
                  </a:solidFill>
                </a:ln>
                <a:solidFill>
                  <a:schemeClr val="tx1"/>
                </a:solidFill>
                <a:latin typeface="Times New Roman" pitchFamily="18" charset="0"/>
                <a:cs typeface="Times New Roman" pitchFamily="18" charset="0"/>
              </a:rPr>
              <a:t/>
            </a:r>
            <a:br>
              <a:rPr lang="ru-RU" sz="1600" dirty="0" smtClean="0">
                <a:ln>
                  <a:solidFill>
                    <a:schemeClr val="tx1"/>
                  </a:solidFill>
                </a:ln>
                <a:solidFill>
                  <a:schemeClr val="tx1"/>
                </a:solidFill>
                <a:latin typeface="Times New Roman" pitchFamily="18" charset="0"/>
                <a:cs typeface="Times New Roman" pitchFamily="18" charset="0"/>
              </a:rPr>
            </a:br>
            <a:endParaRPr lang="ru-RU" sz="1600" dirty="0">
              <a:ln>
                <a:solidFill>
                  <a:schemeClr val="tx1"/>
                </a:solidFill>
              </a:ln>
              <a:solidFill>
                <a:schemeClr val="tx1"/>
              </a:solidFill>
              <a:latin typeface="Times New Roman" pitchFamily="18" charset="0"/>
              <a:cs typeface="Times New Roman" pitchFamily="18" charset="0"/>
            </a:endParaRPr>
          </a:p>
        </p:txBody>
      </p:sp>
      <p:pic>
        <p:nvPicPr>
          <p:cNvPr id="7" name="Picture 2" descr="\\Server\общая 2\фото администрации\фото Жилсервис\20190203_160842.jpg"/>
          <p:cNvPicPr>
            <a:picLocks noGrp="1" noChangeAspect="1" noChangeArrowheads="1"/>
          </p:cNvPicPr>
          <p:nvPr>
            <p:ph sz="half" idx="2"/>
          </p:nvPr>
        </p:nvPicPr>
        <p:blipFill>
          <a:blip r:embed="rId2" cstate="print"/>
          <a:srcRect/>
          <a:stretch>
            <a:fillRect/>
          </a:stretch>
        </p:blipFill>
        <p:spPr bwMode="auto">
          <a:xfrm>
            <a:off x="6372200" y="260648"/>
            <a:ext cx="2520280" cy="3312368"/>
          </a:xfrm>
          <a:prstGeom prst="rect">
            <a:avLst/>
          </a:prstGeom>
          <a:noFill/>
        </p:spPr>
      </p:pic>
      <p:pic>
        <p:nvPicPr>
          <p:cNvPr id="8" name="Picture 3" descr="\\Server\общая 2\фото администрации\фото Жилсервис\20190203_160912.jpg"/>
          <p:cNvPicPr>
            <a:picLocks noGrp="1" noChangeAspect="1" noChangeArrowheads="1"/>
          </p:cNvPicPr>
          <p:nvPr>
            <p:ph sz="quarter" idx="4"/>
          </p:nvPr>
        </p:nvPicPr>
        <p:blipFill>
          <a:blip r:embed="rId3" cstate="print"/>
          <a:stretch>
            <a:fillRect/>
          </a:stretch>
        </p:blipFill>
        <p:spPr bwMode="auto">
          <a:xfrm>
            <a:off x="6372200" y="3645024"/>
            <a:ext cx="2520280" cy="2952328"/>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002136" cy="6408712"/>
          </a:xfrm>
          <a:ln>
            <a:solidFill>
              <a:schemeClr val="tx1"/>
            </a:solidFill>
          </a:ln>
        </p:spPr>
        <p:txBody>
          <a:bodyPr>
            <a:noAutofit/>
          </a:bodyPr>
          <a:lstStyle/>
          <a:p>
            <a:pPr marL="0" indent="0" algn="l">
              <a:buNone/>
            </a:pPr>
            <a:r>
              <a:rPr lang="ru-RU" sz="3200" dirty="0" smtClean="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3200" dirty="0" smtClean="0">
                <a:ln w="12700">
                  <a:solidFill>
                    <a:schemeClr val="tx1"/>
                  </a:solidFill>
                  <a:prstDash val="solid"/>
                </a:ln>
                <a:latin typeface="Times New Roman" pitchFamily="18" charset="0"/>
                <a:cs typeface="Times New Roman" pitchFamily="18" charset="0"/>
              </a:rPr>
              <a:t>Дорожное хозяйство </a:t>
            </a:r>
            <a:r>
              <a:rPr lang="ru-RU" sz="3200" dirty="0" err="1" smtClean="0">
                <a:ln w="12700">
                  <a:solidFill>
                    <a:schemeClr val="tx1"/>
                  </a:solidFill>
                  <a:prstDash val="solid"/>
                </a:ln>
                <a:latin typeface="Times New Roman" pitchFamily="18" charset="0"/>
                <a:cs typeface="Times New Roman" pitchFamily="18" charset="0"/>
              </a:rPr>
              <a:t>Заларинского</a:t>
            </a:r>
            <a:r>
              <a:rPr lang="ru-RU" sz="3200" dirty="0" smtClean="0">
                <a:ln w="12700">
                  <a:solidFill>
                    <a:schemeClr val="tx1"/>
                  </a:solidFill>
                  <a:prstDash val="solid"/>
                </a:ln>
                <a:latin typeface="Times New Roman" pitchFamily="18" charset="0"/>
                <a:cs typeface="Times New Roman" pitchFamily="18" charset="0"/>
              </a:rPr>
              <a:t> </a:t>
            </a:r>
            <a:r>
              <a:rPr lang="ru-RU" sz="3200" dirty="0">
                <a:ln w="12700">
                  <a:solidFill>
                    <a:schemeClr val="tx1"/>
                  </a:solidFill>
                  <a:prstDash val="solid"/>
                </a:ln>
                <a:latin typeface="Times New Roman" pitchFamily="18" charset="0"/>
                <a:cs typeface="Times New Roman" pitchFamily="18" charset="0"/>
              </a:rPr>
              <a:t>МО</a:t>
            </a:r>
            <a:r>
              <a:rPr lang="ru-RU" sz="3200" dirty="0" smtClean="0">
                <a:ln w="12700">
                  <a:solidFill>
                    <a:schemeClr val="tx1"/>
                  </a:solidFill>
                  <a:prstDash val="solid"/>
                </a:ln>
                <a:latin typeface="Times New Roman" pitchFamily="18" charset="0"/>
                <a:cs typeface="Times New Roman" pitchFamily="18" charset="0"/>
              </a:rPr>
              <a:t> .</a:t>
            </a:r>
            <a:r>
              <a:rPr lang="ru-RU" sz="2100" dirty="0" smtClean="0">
                <a:ln w="12700">
                  <a:solidFill>
                    <a:schemeClr val="tx1"/>
                  </a:solidFill>
                  <a:prstDash val="solid"/>
                </a:ln>
                <a:latin typeface="Times New Roman" pitchFamily="18" charset="0"/>
                <a:cs typeface="Times New Roman" pitchFamily="18" charset="0"/>
              </a:rPr>
              <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Техническим обслуживанием и благоустройством дорог и прилегающих к ним территорий занимается МКУ «Благоустройство» </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В 2018 году силами этой организации произведены следующие работы:</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a:t>
            </a:r>
            <a:r>
              <a:rPr lang="ru-RU" sz="2100" dirty="0" err="1" smtClean="0">
                <a:ln w="12700">
                  <a:solidFill>
                    <a:schemeClr val="tx1"/>
                  </a:solidFill>
                  <a:prstDash val="solid"/>
                </a:ln>
                <a:latin typeface="Times New Roman" pitchFamily="18" charset="0"/>
                <a:cs typeface="Times New Roman" pitchFamily="18" charset="0"/>
              </a:rPr>
              <a:t>Грейдерование</a:t>
            </a:r>
            <a:r>
              <a:rPr lang="ru-RU" sz="2100" dirty="0" smtClean="0">
                <a:ln w="12700">
                  <a:solidFill>
                    <a:schemeClr val="tx1"/>
                  </a:solidFill>
                  <a:prstDash val="solid"/>
                </a:ln>
                <a:latin typeface="Times New Roman" pitchFamily="18" charset="0"/>
                <a:cs typeface="Times New Roman" pitchFamily="18" charset="0"/>
              </a:rPr>
              <a:t>  и очистка дорог и тротуаров от снежного наката в р.п. </a:t>
            </a:r>
            <a:r>
              <a:rPr lang="ru-RU" sz="2100" dirty="0" err="1" smtClean="0">
                <a:ln w="12700">
                  <a:solidFill>
                    <a:schemeClr val="tx1"/>
                  </a:solidFill>
                  <a:prstDash val="solid"/>
                </a:ln>
                <a:latin typeface="Times New Roman" pitchFamily="18" charset="0"/>
                <a:cs typeface="Times New Roman" pitchFamily="18" charset="0"/>
              </a:rPr>
              <a:t>Залари</a:t>
            </a:r>
            <a:r>
              <a:rPr lang="ru-RU" sz="2100" dirty="0" smtClean="0">
                <a:ln w="12700">
                  <a:solidFill>
                    <a:schemeClr val="tx1"/>
                  </a:solidFill>
                  <a:prstDash val="solid"/>
                </a:ln>
                <a:latin typeface="Times New Roman" pitchFamily="18" charset="0"/>
                <a:cs typeface="Times New Roman" pitchFamily="18" charset="0"/>
              </a:rPr>
              <a:t> ; </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Посыпка дорог </a:t>
            </a:r>
            <a:r>
              <a:rPr lang="ru-RU" sz="2100" dirty="0" err="1" smtClean="0">
                <a:ln w="12700">
                  <a:solidFill>
                    <a:schemeClr val="tx1"/>
                  </a:solidFill>
                  <a:prstDash val="solid"/>
                </a:ln>
                <a:latin typeface="Times New Roman" pitchFamily="18" charset="0"/>
                <a:cs typeface="Times New Roman" pitchFamily="18" charset="0"/>
              </a:rPr>
              <a:t>противогололедным</a:t>
            </a:r>
            <a:r>
              <a:rPr lang="ru-RU" sz="2100" dirty="0" smtClean="0">
                <a:ln w="12700">
                  <a:solidFill>
                    <a:schemeClr val="tx1"/>
                  </a:solidFill>
                  <a:prstDash val="solid"/>
                </a:ln>
                <a:latin typeface="Times New Roman" pitchFamily="18" charset="0"/>
                <a:cs typeface="Times New Roman" pitchFamily="18" charset="0"/>
              </a:rPr>
              <a:t>  материалом;</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Отсыпка дорожного полотна  по ул. Орджоникидзе 1236м., </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ул.  Набережная 600м., ул. Дружбы 250 м., пер. Комсомольский 358 м.;</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Укрепление обочины по ул. </a:t>
            </a:r>
            <a:r>
              <a:rPr lang="ru-RU" sz="2100" dirty="0" err="1" smtClean="0">
                <a:ln w="12700">
                  <a:solidFill>
                    <a:schemeClr val="tx1"/>
                  </a:solidFill>
                  <a:prstDash val="solid"/>
                </a:ln>
                <a:latin typeface="Times New Roman" pitchFamily="18" charset="0"/>
                <a:cs typeface="Times New Roman" pitchFamily="18" charset="0"/>
              </a:rPr>
              <a:t>Мызгина</a:t>
            </a:r>
            <a:r>
              <a:rPr lang="ru-RU" sz="2100" dirty="0" smtClean="0">
                <a:ln w="12700">
                  <a:solidFill>
                    <a:schemeClr val="tx1"/>
                  </a:solidFill>
                  <a:prstDash val="solid"/>
                </a:ln>
                <a:latin typeface="Times New Roman" pitchFamily="18" charset="0"/>
                <a:cs typeface="Times New Roman" pitchFamily="18" charset="0"/>
              </a:rPr>
              <a:t> 320 м.;</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Ямочный ремонт БЦМ по ул. Буденного, ул. Лазо, по улицам</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автобусного маршрута;</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Отсыпка скальным грунтом крупной фракции дорог в </a:t>
            </a:r>
            <a:r>
              <a:rPr lang="ru-RU" sz="2100" dirty="0" err="1" smtClean="0">
                <a:ln w="12700">
                  <a:solidFill>
                    <a:schemeClr val="tx1"/>
                  </a:solidFill>
                  <a:prstDash val="solid"/>
                </a:ln>
                <a:latin typeface="Times New Roman" pitchFamily="18" charset="0"/>
                <a:cs typeface="Times New Roman" pitchFamily="18" charset="0"/>
              </a:rPr>
              <a:t>мкр</a:t>
            </a:r>
            <a:r>
              <a:rPr lang="ru-RU" sz="2100" dirty="0" smtClean="0">
                <a:ln w="12700">
                  <a:solidFill>
                    <a:schemeClr val="tx1"/>
                  </a:solidFill>
                  <a:prstDash val="solid"/>
                </a:ln>
                <a:latin typeface="Times New Roman" pitchFamily="18" charset="0"/>
                <a:cs typeface="Times New Roman" pitchFamily="18" charset="0"/>
              </a:rPr>
              <a:t>. </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Солнечный, в планах 2019 года продолжение работ по отсыпке </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мелким  щебнем для выравнивание  дорожного полотна;</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Установка дорожных знаков на ул. Рокоссовского,  на подъездных</a:t>
            </a:r>
            <a:br>
              <a:rPr lang="ru-RU" sz="2100" dirty="0" smtClean="0">
                <a:ln w="12700">
                  <a:solidFill>
                    <a:schemeClr val="tx1"/>
                  </a:solidFill>
                  <a:prstDash val="solid"/>
                </a:ln>
                <a:latin typeface="Times New Roman" pitchFamily="18" charset="0"/>
                <a:cs typeface="Times New Roman" pitchFamily="18" charset="0"/>
              </a:rPr>
            </a:br>
            <a:r>
              <a:rPr lang="ru-RU" sz="2100" dirty="0" smtClean="0">
                <a:ln w="12700">
                  <a:solidFill>
                    <a:schemeClr val="tx1"/>
                  </a:solidFill>
                  <a:prstDash val="solid"/>
                </a:ln>
                <a:latin typeface="Times New Roman" pitchFamily="18" charset="0"/>
                <a:cs typeface="Times New Roman" pitchFamily="18" charset="0"/>
              </a:rPr>
              <a:t>  территориях ДС «Малыш» и ДС «Радуга»;</a:t>
            </a:r>
            <a:endParaRPr lang="ru-RU" sz="2100" b="1" dirty="0">
              <a:ln w="12700">
                <a:solidFill>
                  <a:schemeClr val="tx1"/>
                </a:solidFill>
                <a:prstDash val="solid"/>
              </a:ln>
            </a:endParaRPr>
          </a:p>
        </p:txBody>
      </p:sp>
    </p:spTree>
    <p:extLst>
      <p:ext uri="{BB962C8B-B14F-4D97-AF65-F5344CB8AC3E}">
        <p14:creationId xmlns:p14="http://schemas.microsoft.com/office/powerpoint/2010/main" xmlns="" val="42031284"/>
      </p:ext>
    </p:extLst>
  </p:cSld>
  <p:clrMapOvr>
    <a:masterClrMapping/>
  </p:clrMapOvr>
  <p:transition spd="slow">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80920" cy="2376264"/>
          </a:xfrm>
          <a:noFill/>
        </p:spPr>
        <p:txBody>
          <a:bodyPr>
            <a:noAutofit/>
          </a:bodyPr>
          <a:lstStyle/>
          <a:p>
            <a:pPr algn="l"/>
            <a:r>
              <a:rPr lang="ru-RU" sz="2000" dirty="0" smtClean="0">
                <a:ln w="12700">
                  <a:solidFill>
                    <a:schemeClr val="tx2">
                      <a:satMod val="155000"/>
                    </a:schemeClr>
                  </a:solidFill>
                  <a:prstDash val="solid"/>
                </a:ln>
                <a:latin typeface="Times New Roman" pitchFamily="18" charset="0"/>
                <a:cs typeface="Times New Roman" pitchFamily="18" charset="0"/>
              </a:rPr>
              <a:t>- </a:t>
            </a:r>
            <a:r>
              <a:rPr lang="ru-RU" sz="2000" dirty="0" smtClean="0">
                <a:ln w="12700">
                  <a:solidFill>
                    <a:schemeClr val="tx1"/>
                  </a:solidFill>
                  <a:prstDash val="solid"/>
                </a:ln>
                <a:latin typeface="Times New Roman" pitchFamily="18" charset="0"/>
                <a:cs typeface="Times New Roman" pitchFamily="18" charset="0"/>
              </a:rPr>
              <a:t>Ремонт «Лежачих полицейских» на ул. Ленина;</a:t>
            </a:r>
            <a:br>
              <a:rPr lang="ru-RU" sz="2000" dirty="0" smtClean="0">
                <a:ln w="12700">
                  <a:solidFill>
                    <a:schemeClr val="tx1"/>
                  </a:solidFill>
                  <a:prstDash val="solid"/>
                </a:ln>
                <a:latin typeface="Times New Roman" pitchFamily="18" charset="0"/>
                <a:cs typeface="Times New Roman" pitchFamily="18" charset="0"/>
              </a:rPr>
            </a:br>
            <a:r>
              <a:rPr lang="ru-RU" sz="2000" dirty="0" smtClean="0">
                <a:ln w="12700">
                  <a:solidFill>
                    <a:schemeClr val="tx1"/>
                  </a:solidFill>
                  <a:prstDash val="solid"/>
                </a:ln>
                <a:latin typeface="Times New Roman" pitchFamily="18" charset="0"/>
                <a:cs typeface="Times New Roman" pitchFamily="18" charset="0"/>
              </a:rPr>
              <a:t>- Ремонт и покраска автобусных остановок, заездных карманов, </a:t>
            </a:r>
            <a:br>
              <a:rPr lang="ru-RU" sz="2000" dirty="0" smtClean="0">
                <a:ln w="12700">
                  <a:solidFill>
                    <a:schemeClr val="tx1"/>
                  </a:solidFill>
                  <a:prstDash val="solid"/>
                </a:ln>
                <a:latin typeface="Times New Roman" pitchFamily="18" charset="0"/>
                <a:cs typeface="Times New Roman" pitchFamily="18" charset="0"/>
              </a:rPr>
            </a:br>
            <a:r>
              <a:rPr lang="ru-RU" sz="2000" dirty="0" smtClean="0">
                <a:ln w="12700">
                  <a:solidFill>
                    <a:schemeClr val="tx1"/>
                  </a:solidFill>
                  <a:prstDash val="solid"/>
                </a:ln>
                <a:latin typeface="Times New Roman" pitchFamily="18" charset="0"/>
                <a:cs typeface="Times New Roman" pitchFamily="18" charset="0"/>
              </a:rPr>
              <a:t>  дорожных знаков;</a:t>
            </a:r>
            <a:br>
              <a:rPr lang="ru-RU" sz="2000" dirty="0" smtClean="0">
                <a:ln w="12700">
                  <a:solidFill>
                    <a:schemeClr val="tx1"/>
                  </a:solidFill>
                  <a:prstDash val="solid"/>
                </a:ln>
                <a:latin typeface="Times New Roman" pitchFamily="18" charset="0"/>
                <a:cs typeface="Times New Roman" pitchFamily="18" charset="0"/>
              </a:rPr>
            </a:br>
            <a:r>
              <a:rPr lang="ru-RU" sz="2000" dirty="0" smtClean="0">
                <a:ln w="12700">
                  <a:solidFill>
                    <a:schemeClr val="tx1"/>
                  </a:solidFill>
                  <a:prstDash val="solid"/>
                </a:ln>
                <a:latin typeface="Times New Roman" pitchFamily="18" charset="0"/>
                <a:cs typeface="Times New Roman" pitchFamily="18" charset="0"/>
              </a:rPr>
              <a:t>- Нанесение дорожной разметки на пешеходных переходах ;</a:t>
            </a:r>
            <a:br>
              <a:rPr lang="ru-RU" sz="2000" dirty="0" smtClean="0">
                <a:ln w="12700">
                  <a:solidFill>
                    <a:schemeClr val="tx1"/>
                  </a:solidFill>
                  <a:prstDash val="solid"/>
                </a:ln>
                <a:latin typeface="Times New Roman" pitchFamily="18" charset="0"/>
                <a:cs typeface="Times New Roman" pitchFamily="18" charset="0"/>
              </a:rPr>
            </a:br>
            <a:r>
              <a:rPr lang="ru-RU" sz="2000" dirty="0" smtClean="0">
                <a:ln w="12700">
                  <a:solidFill>
                    <a:schemeClr val="tx1"/>
                  </a:solidFill>
                  <a:prstDash val="solid"/>
                </a:ln>
                <a:latin typeface="Times New Roman" pitchFamily="18" charset="0"/>
                <a:cs typeface="Times New Roman" pitchFamily="18" charset="0"/>
              </a:rPr>
              <a:t>- </a:t>
            </a:r>
            <a:r>
              <a:rPr lang="ru-RU" sz="2000" dirty="0" err="1" smtClean="0">
                <a:ln w="12700">
                  <a:solidFill>
                    <a:schemeClr val="tx1"/>
                  </a:solidFill>
                  <a:prstDash val="solid"/>
                </a:ln>
                <a:latin typeface="Times New Roman" pitchFamily="18" charset="0"/>
                <a:cs typeface="Times New Roman" pitchFamily="18" charset="0"/>
              </a:rPr>
              <a:t>Окашивание</a:t>
            </a:r>
            <a:r>
              <a:rPr lang="ru-RU" sz="2000" dirty="0" smtClean="0">
                <a:ln w="12700">
                  <a:solidFill>
                    <a:schemeClr val="tx1"/>
                  </a:solidFill>
                  <a:prstDash val="solid"/>
                </a:ln>
                <a:latin typeface="Times New Roman" pitchFamily="18" charset="0"/>
                <a:cs typeface="Times New Roman" pitchFamily="18" charset="0"/>
              </a:rPr>
              <a:t> придорожных полос ;</a:t>
            </a:r>
            <a:br>
              <a:rPr lang="ru-RU" sz="2000" dirty="0" smtClean="0">
                <a:ln w="12700">
                  <a:solidFill>
                    <a:schemeClr val="tx1"/>
                  </a:solidFill>
                  <a:prstDash val="solid"/>
                </a:ln>
                <a:latin typeface="Times New Roman" pitchFamily="18" charset="0"/>
                <a:cs typeface="Times New Roman" pitchFamily="18" charset="0"/>
              </a:rPr>
            </a:br>
            <a:r>
              <a:rPr lang="ru-RU" sz="2000" dirty="0" smtClean="0">
                <a:ln w="12700">
                  <a:solidFill>
                    <a:schemeClr val="tx1"/>
                  </a:solidFill>
                  <a:prstDash val="solid"/>
                </a:ln>
                <a:latin typeface="Times New Roman" pitchFamily="18" charset="0"/>
                <a:cs typeface="Times New Roman" pitchFamily="18" charset="0"/>
              </a:rPr>
              <a:t>- Засыпка провалов образовавшихся в результате строительства</a:t>
            </a:r>
            <a:br>
              <a:rPr lang="ru-RU" sz="2000" dirty="0" smtClean="0">
                <a:ln w="12700">
                  <a:solidFill>
                    <a:schemeClr val="tx1"/>
                  </a:solidFill>
                  <a:prstDash val="solid"/>
                </a:ln>
                <a:latin typeface="Times New Roman" pitchFamily="18" charset="0"/>
                <a:cs typeface="Times New Roman" pitchFamily="18" charset="0"/>
              </a:rPr>
            </a:br>
            <a:r>
              <a:rPr lang="ru-RU" sz="2000" dirty="0" smtClean="0">
                <a:ln w="12700">
                  <a:solidFill>
                    <a:schemeClr val="tx1"/>
                  </a:solidFill>
                  <a:prstDash val="solid"/>
                </a:ln>
                <a:latin typeface="Times New Roman" pitchFamily="18" charset="0"/>
                <a:cs typeface="Times New Roman" pitchFamily="18" charset="0"/>
              </a:rPr>
              <a:t>   водоводов  </a:t>
            </a:r>
            <a:r>
              <a:rPr lang="ru-RU" sz="2000" dirty="0" err="1" smtClean="0">
                <a:ln w="12700">
                  <a:solidFill>
                    <a:schemeClr val="tx1"/>
                  </a:solidFill>
                  <a:prstDash val="solid"/>
                </a:ln>
                <a:latin typeface="Times New Roman" pitchFamily="18" charset="0"/>
                <a:cs typeface="Times New Roman" pitchFamily="18" charset="0"/>
              </a:rPr>
              <a:t>мкр</a:t>
            </a:r>
            <a:r>
              <a:rPr lang="ru-RU" sz="2000" dirty="0" smtClean="0">
                <a:ln w="12700">
                  <a:solidFill>
                    <a:schemeClr val="tx1"/>
                  </a:solidFill>
                  <a:prstDash val="solid"/>
                </a:ln>
                <a:latin typeface="Times New Roman" pitchFamily="18" charset="0"/>
                <a:cs typeface="Times New Roman" pitchFamily="18" charset="0"/>
              </a:rPr>
              <a:t>. Солнечный и Московский.</a:t>
            </a:r>
            <a:r>
              <a:rPr lang="ru-RU" sz="1600" dirty="0" smtClean="0">
                <a:ln w="12700">
                  <a:solidFill>
                    <a:schemeClr val="tx1"/>
                  </a:solidFill>
                  <a:prstDash val="solid"/>
                </a:ln>
                <a:latin typeface="Times New Roman" pitchFamily="18" charset="0"/>
                <a:cs typeface="Times New Roman" pitchFamily="18" charset="0"/>
              </a:rPr>
              <a:t/>
            </a:r>
            <a:br>
              <a:rPr lang="ru-RU" sz="1600" dirty="0" smtClean="0">
                <a:ln w="12700">
                  <a:solidFill>
                    <a:schemeClr val="tx1"/>
                  </a:solidFill>
                  <a:prstDash val="solid"/>
                </a:ln>
                <a:latin typeface="Times New Roman" pitchFamily="18" charset="0"/>
                <a:cs typeface="Times New Roman" pitchFamily="18" charset="0"/>
              </a:rPr>
            </a:br>
            <a:endParaRPr lang="ru-RU" sz="1600" dirty="0">
              <a:ln w="12700">
                <a:solidFill>
                  <a:schemeClr val="tx1"/>
                </a:solidFill>
                <a:prstDash val="solid"/>
              </a:ln>
            </a:endParaRPr>
          </a:p>
        </p:txBody>
      </p:sp>
      <p:sp>
        <p:nvSpPr>
          <p:cNvPr id="3" name="Текст 2"/>
          <p:cNvSpPr>
            <a:spLocks noGrp="1"/>
          </p:cNvSpPr>
          <p:nvPr>
            <p:ph type="body" sz="half" idx="1"/>
          </p:nvPr>
        </p:nvSpPr>
        <p:spPr>
          <a:xfrm>
            <a:off x="611560" y="6165304"/>
            <a:ext cx="3884240" cy="432048"/>
          </a:xfrm>
        </p:spPr>
        <p:txBody>
          <a:bodyPr>
            <a:normAutofit fontScale="92500"/>
          </a:bodyPr>
          <a:lstStyle/>
          <a:p>
            <a:pPr algn="ctr">
              <a:buNone/>
            </a:pPr>
            <a:r>
              <a:rPr lang="ru-RU" sz="1600" dirty="0" smtClean="0"/>
              <a:t>Дорога ул. Дружбы (Съезд с ул. Г.Васильева)</a:t>
            </a:r>
            <a:endParaRPr lang="ru-RU" sz="1600" dirty="0"/>
          </a:p>
        </p:txBody>
      </p:sp>
      <p:sp>
        <p:nvSpPr>
          <p:cNvPr id="4" name="Содержимое 3"/>
          <p:cNvSpPr>
            <a:spLocks noGrp="1"/>
          </p:cNvSpPr>
          <p:nvPr>
            <p:ph sz="half" idx="2"/>
          </p:nvPr>
        </p:nvSpPr>
        <p:spPr>
          <a:xfrm>
            <a:off x="4716016" y="6165304"/>
            <a:ext cx="4032448" cy="288032"/>
          </a:xfrm>
        </p:spPr>
        <p:txBody>
          <a:bodyPr>
            <a:normAutofit fontScale="92500" lnSpcReduction="20000"/>
          </a:bodyPr>
          <a:lstStyle/>
          <a:p>
            <a:pPr algn="ctr">
              <a:buNone/>
            </a:pPr>
            <a:r>
              <a:rPr lang="ru-RU" sz="1600" dirty="0" smtClean="0"/>
              <a:t>Пер. Комсомольский</a:t>
            </a:r>
            <a:endParaRPr lang="ru-RU" sz="1600" dirty="0"/>
          </a:p>
        </p:txBody>
      </p:sp>
      <p:pic>
        <p:nvPicPr>
          <p:cNvPr id="6" name="Picture 3" descr="C:\Users\Татьяна\Desktop\Отчет 2018\Фото благоустройство\дорога ул. Дружбы (съезд с ул. Г. Васильева).jpg"/>
          <p:cNvPicPr>
            <a:picLocks noChangeAspect="1" noChangeArrowheads="1"/>
          </p:cNvPicPr>
          <p:nvPr/>
        </p:nvPicPr>
        <p:blipFill>
          <a:blip r:embed="rId2" cstate="print"/>
          <a:srcRect/>
          <a:stretch>
            <a:fillRect/>
          </a:stretch>
        </p:blipFill>
        <p:spPr bwMode="auto">
          <a:xfrm>
            <a:off x="467544" y="2780928"/>
            <a:ext cx="4032448" cy="3384376"/>
          </a:xfrm>
          <a:prstGeom prst="rect">
            <a:avLst/>
          </a:prstGeom>
          <a:noFill/>
        </p:spPr>
      </p:pic>
      <p:pic>
        <p:nvPicPr>
          <p:cNvPr id="7" name="Picture 4" descr="C:\Users\Татьяна\Desktop\Отчет 2018\Фото благоустройство\пер. Комсомольский.jpg"/>
          <p:cNvPicPr>
            <a:picLocks noChangeAspect="1" noChangeArrowheads="1"/>
          </p:cNvPicPr>
          <p:nvPr/>
        </p:nvPicPr>
        <p:blipFill>
          <a:blip r:embed="rId3" cstate="print"/>
          <a:srcRect/>
          <a:stretch>
            <a:fillRect/>
          </a:stretch>
        </p:blipFill>
        <p:spPr bwMode="auto">
          <a:xfrm>
            <a:off x="4716016" y="2780928"/>
            <a:ext cx="4032448" cy="3384376"/>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424936" cy="5688632"/>
          </a:xfrm>
        </p:spPr>
        <p:txBody>
          <a:bodyPr>
            <a:normAutofit fontScale="90000"/>
          </a:bodyPr>
          <a:lstStyle/>
          <a:p>
            <a:pPr algn="l"/>
            <a:r>
              <a:rPr lang="ru-RU" sz="1800" dirty="0" smtClean="0"/>
              <a:t>       </a:t>
            </a:r>
            <a:r>
              <a:rPr lang="ru-RU" sz="2800" dirty="0" smtClean="0">
                <a:ln>
                  <a:solidFill>
                    <a:schemeClr val="tx1"/>
                  </a:solidFill>
                </a:ln>
                <a:latin typeface="Times New Roman" pitchFamily="18" charset="0"/>
                <a:cs typeface="Times New Roman" pitchFamily="18" charset="0"/>
              </a:rPr>
              <a:t>Благоустройство территории </a:t>
            </a:r>
            <a:r>
              <a:rPr lang="ru-RU" sz="2800" dirty="0" err="1" smtClean="0">
                <a:ln>
                  <a:solidFill>
                    <a:schemeClr val="tx1"/>
                  </a:solidFill>
                </a:ln>
                <a:latin typeface="Times New Roman" pitchFamily="18" charset="0"/>
                <a:cs typeface="Times New Roman" pitchFamily="18" charset="0"/>
              </a:rPr>
              <a:t>Заларинского</a:t>
            </a:r>
            <a:r>
              <a:rPr lang="ru-RU" sz="2800" dirty="0" smtClean="0">
                <a:ln>
                  <a:solidFill>
                    <a:schemeClr val="tx1"/>
                  </a:solidFill>
                </a:ln>
                <a:latin typeface="Times New Roman" pitchFamily="18" charset="0"/>
                <a:cs typeface="Times New Roman" pitchFamily="18" charset="0"/>
              </a:rPr>
              <a:t> МО</a:t>
            </a:r>
            <a:r>
              <a:rPr lang="ru-RU" sz="1800" dirty="0" smtClean="0">
                <a:ln>
                  <a:solidFill>
                    <a:schemeClr val="tx1"/>
                  </a:solidFill>
                </a:ln>
                <a:latin typeface="Times New Roman" pitchFamily="18" charset="0"/>
                <a:cs typeface="Times New Roman" pitchFamily="18" charset="0"/>
              </a:rPr>
              <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В 2018 году были выполнены работы:</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По ремонту уличного освещения по ул. Тимирязева, ул. Лазо, ул. Спортивная, ул. Рабочая, ул. Калинина, ул. Ленина, ул. Сибирская, ул. Карла-Маркса, ул. Чехова, ул. Буденного, ул. </a:t>
            </a:r>
            <a:r>
              <a:rPr lang="ru-RU" sz="1800" dirty="0" err="1" smtClean="0">
                <a:ln>
                  <a:solidFill>
                    <a:schemeClr val="tx1"/>
                  </a:solidFill>
                </a:ln>
                <a:latin typeface="Times New Roman" pitchFamily="18" charset="0"/>
                <a:cs typeface="Times New Roman" pitchFamily="18" charset="0"/>
              </a:rPr>
              <a:t>Мызгина</a:t>
            </a:r>
            <a:r>
              <a:rPr lang="ru-RU" sz="1800" dirty="0" smtClean="0">
                <a:ln>
                  <a:solidFill>
                    <a:schemeClr val="tx1"/>
                  </a:solidFill>
                </a:ln>
                <a:latin typeface="Times New Roman" pitchFamily="18" charset="0"/>
                <a:cs typeface="Times New Roman" pitchFamily="18" charset="0"/>
              </a:rPr>
              <a:t>, ул. </a:t>
            </a:r>
            <a:r>
              <a:rPr lang="ru-RU" sz="1800" dirty="0" err="1" smtClean="0">
                <a:ln>
                  <a:solidFill>
                    <a:schemeClr val="tx1"/>
                  </a:solidFill>
                </a:ln>
                <a:latin typeface="Times New Roman" pitchFamily="18" charset="0"/>
                <a:cs typeface="Times New Roman" pitchFamily="18" charset="0"/>
              </a:rPr>
              <a:t>Постышева</a:t>
            </a:r>
            <a:r>
              <a:rPr lang="ru-RU" sz="1800" dirty="0" smtClean="0">
                <a:ln>
                  <a:solidFill>
                    <a:schemeClr val="tx1"/>
                  </a:solidFill>
                </a:ln>
                <a:latin typeface="Times New Roman" pitchFamily="18" charset="0"/>
                <a:cs typeface="Times New Roman" pitchFamily="18" charset="0"/>
              </a:rPr>
              <a:t>, ул. Чкалова, ул. Российская, ул. Советская 1-я; 2-я;3-я;4-я, ул. </a:t>
            </a:r>
            <a:r>
              <a:rPr lang="ru-RU" sz="1800" dirty="0" err="1" smtClean="0">
                <a:ln>
                  <a:solidFill>
                    <a:schemeClr val="tx1"/>
                  </a:solidFill>
                </a:ln>
                <a:latin typeface="Times New Roman" pitchFamily="18" charset="0"/>
                <a:cs typeface="Times New Roman" pitchFamily="18" charset="0"/>
              </a:rPr>
              <a:t>Шерагульская</a:t>
            </a:r>
            <a:r>
              <a:rPr lang="ru-RU" sz="1800" dirty="0" smtClean="0">
                <a:ln>
                  <a:solidFill>
                    <a:schemeClr val="tx1"/>
                  </a:solidFill>
                </a:ln>
                <a:latin typeface="Times New Roman" pitchFamily="18" charset="0"/>
                <a:cs typeface="Times New Roman" pitchFamily="18" charset="0"/>
              </a:rPr>
              <a:t>, ул. </a:t>
            </a:r>
            <a:r>
              <a:rPr lang="ru-RU" sz="1800" dirty="0" err="1" smtClean="0">
                <a:ln>
                  <a:solidFill>
                    <a:schemeClr val="tx1"/>
                  </a:solidFill>
                </a:ln>
                <a:latin typeface="Times New Roman" pitchFamily="18" charset="0"/>
                <a:cs typeface="Times New Roman" pitchFamily="18" charset="0"/>
              </a:rPr>
              <a:t>Ваулова</a:t>
            </a:r>
            <a:r>
              <a:rPr lang="ru-RU" sz="1800" dirty="0" smtClean="0">
                <a:ln>
                  <a:solidFill>
                    <a:schemeClr val="tx1"/>
                  </a:solidFill>
                </a:ln>
                <a:latin typeface="Times New Roman" pitchFamily="18" charset="0"/>
                <a:cs typeface="Times New Roman" pitchFamily="18" charset="0"/>
              </a:rPr>
              <a:t>, ул. Северная, ул. Пушкина, ул. </a:t>
            </a:r>
            <a:r>
              <a:rPr lang="ru-RU" sz="1800" dirty="0" err="1" smtClean="0">
                <a:ln>
                  <a:solidFill>
                    <a:schemeClr val="tx1"/>
                  </a:solidFill>
                </a:ln>
                <a:latin typeface="Times New Roman" pitchFamily="18" charset="0"/>
                <a:cs typeface="Times New Roman" pitchFamily="18" charset="0"/>
              </a:rPr>
              <a:t>Кр</a:t>
            </a:r>
            <a:r>
              <a:rPr lang="ru-RU" sz="1800" dirty="0" smtClean="0">
                <a:ln>
                  <a:solidFill>
                    <a:schemeClr val="tx1"/>
                  </a:solidFill>
                </a:ln>
                <a:latin typeface="Times New Roman" pitchFamily="18" charset="0"/>
                <a:cs typeface="Times New Roman" pitchFamily="18" charset="0"/>
              </a:rPr>
              <a:t>. Восстания, ул. Лесная, ул. Крылова, ул. Г.Васильева;</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Восстановлено уличное освещение по ул. </a:t>
            </a:r>
            <a:r>
              <a:rPr lang="ru-RU" sz="1800" dirty="0" err="1" smtClean="0">
                <a:ln>
                  <a:solidFill>
                    <a:schemeClr val="tx1"/>
                  </a:solidFill>
                </a:ln>
                <a:latin typeface="Times New Roman" pitchFamily="18" charset="0"/>
                <a:cs typeface="Times New Roman" pitchFamily="18" charset="0"/>
              </a:rPr>
              <a:t>Набережная,ул</a:t>
            </a:r>
            <a:r>
              <a:rPr lang="ru-RU" sz="1800" dirty="0" smtClean="0">
                <a:ln>
                  <a:solidFill>
                    <a:schemeClr val="tx1"/>
                  </a:solidFill>
                </a:ln>
                <a:latin typeface="Times New Roman" pitchFamily="18" charset="0"/>
                <a:cs typeface="Times New Roman" pitchFamily="18" charset="0"/>
              </a:rPr>
              <a:t>. Нагорная, ул. Леспромхозовская, ул. Солнечная, ул. Маяковского, ул. Октябрьская, ул. Горького, пер. Комсомольский, ул. Орджоникидзе, перекресток дорог «</a:t>
            </a:r>
            <a:r>
              <a:rPr lang="ru-RU" sz="1800" dirty="0" err="1" smtClean="0">
                <a:ln>
                  <a:solidFill>
                    <a:schemeClr val="tx1"/>
                  </a:solidFill>
                </a:ln>
                <a:latin typeface="Times New Roman" pitchFamily="18" charset="0"/>
                <a:cs typeface="Times New Roman" pitchFamily="18" charset="0"/>
              </a:rPr>
              <a:t>Залари-Жигалово</a:t>
            </a:r>
            <a:r>
              <a:rPr lang="ru-RU" sz="1800" dirty="0" smtClean="0">
                <a:ln>
                  <a:solidFill>
                    <a:schemeClr val="tx1"/>
                  </a:solidFill>
                </a:ln>
                <a:latin typeface="Times New Roman" pitchFamily="18" charset="0"/>
                <a:cs typeface="Times New Roman" pitchFamily="18" charset="0"/>
              </a:rPr>
              <a:t>» и ул. Ленина;</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Решен многолетний вопрос по проведению электроснабжения в </a:t>
            </a:r>
            <a:r>
              <a:rPr lang="ru-RU" sz="1800" dirty="0" err="1" smtClean="0">
                <a:ln>
                  <a:solidFill>
                    <a:schemeClr val="tx1"/>
                  </a:solidFill>
                </a:ln>
                <a:latin typeface="Times New Roman" pitchFamily="18" charset="0"/>
                <a:cs typeface="Times New Roman" pitchFamily="18" charset="0"/>
              </a:rPr>
              <a:t>мкр</a:t>
            </a:r>
            <a:r>
              <a:rPr lang="ru-RU" sz="1800" dirty="0" smtClean="0">
                <a:ln>
                  <a:solidFill>
                    <a:schemeClr val="tx1"/>
                  </a:solidFill>
                </a:ln>
                <a:latin typeface="Times New Roman" pitchFamily="18" charset="0"/>
                <a:cs typeface="Times New Roman" pitchFamily="18" charset="0"/>
              </a:rPr>
              <a:t>. Новый;</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По очистке улиц и кладбища от мусора. В 2018 году </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собрано и вывезено 4423,2 м3 твердых коммунальных </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отходов в том числе МКД-1908 м3, </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Юр. Лица 665,2 м3, Частный сектор 1850 м3,</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-по уборке  несанкционированных свалок: ул. Первомайская,</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ул. Г. Васильева, берег реки </a:t>
            </a:r>
            <a:r>
              <a:rPr lang="ru-RU" sz="1800" dirty="0" err="1" smtClean="0">
                <a:ln>
                  <a:solidFill>
                    <a:schemeClr val="tx1"/>
                  </a:solidFill>
                </a:ln>
                <a:latin typeface="Times New Roman" pitchFamily="18" charset="0"/>
                <a:cs typeface="Times New Roman" pitchFamily="18" charset="0"/>
              </a:rPr>
              <a:t>Заларинка</a:t>
            </a:r>
            <a:r>
              <a:rPr lang="ru-RU" sz="1800" dirty="0" smtClean="0">
                <a:ln>
                  <a:solidFill>
                    <a:schemeClr val="tx1"/>
                  </a:solidFill>
                </a:ln>
                <a:latin typeface="Times New Roman" pitchFamily="18" charset="0"/>
                <a:cs typeface="Times New Roman" pitchFamily="18" charset="0"/>
              </a:rPr>
              <a:t>, въезды в п. </a:t>
            </a:r>
            <a:r>
              <a:rPr lang="ru-RU" sz="1800" dirty="0" err="1" smtClean="0">
                <a:ln>
                  <a:solidFill>
                    <a:schemeClr val="tx1"/>
                  </a:solidFill>
                </a:ln>
                <a:latin typeface="Times New Roman" pitchFamily="18" charset="0"/>
                <a:cs typeface="Times New Roman" pitchFamily="18" charset="0"/>
              </a:rPr>
              <a:t>Залари</a:t>
            </a:r>
            <a:r>
              <a:rPr lang="ru-RU" sz="1800" dirty="0" smtClean="0">
                <a:ln>
                  <a:solidFill>
                    <a:schemeClr val="tx1"/>
                  </a:solidFill>
                </a:ln>
                <a:latin typeface="Times New Roman" pitchFamily="18" charset="0"/>
                <a:cs typeface="Times New Roman" pitchFamily="18" charset="0"/>
              </a:rPr>
              <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со стороны с. Троицк и со стороны федеральной трассы,</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объездная дорога 44 м3;</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По подвозу земли для подготовки  территорий</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к озеленению газонной травой;</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установка малых архитектурных форм по ул. Ленина 59;</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 Подготовлено мероприятие православного </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религиозного праздника «Крещение господне»;</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a:t>
            </a: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pPr>
              <a:defRPr/>
            </a:pPr>
            <a:fld id="{B046CB68-CE7E-4532-A9D6-687755E07B66}" type="slidenum">
              <a:rPr lang="ru-RU" smtClean="0"/>
              <a:pPr>
                <a:defRPr/>
              </a:pPr>
              <a:t>37</a:t>
            </a:fld>
            <a:endParaRPr lang="ru-RU"/>
          </a:p>
        </p:txBody>
      </p:sp>
      <p:pic>
        <p:nvPicPr>
          <p:cNvPr id="4" name="Picture 2" descr="C:\Users\Татьяна\Desktop\Бухгалтерия\Отчет 2017 года\image (5).jpg"/>
          <p:cNvPicPr>
            <a:picLocks noChangeAspect="1" noChangeArrowheads="1"/>
          </p:cNvPicPr>
          <p:nvPr/>
        </p:nvPicPr>
        <p:blipFill>
          <a:blip r:embed="rId2" cstate="print"/>
          <a:srcRect/>
          <a:stretch>
            <a:fillRect/>
          </a:stretch>
        </p:blipFill>
        <p:spPr bwMode="auto">
          <a:xfrm>
            <a:off x="5868144" y="2996952"/>
            <a:ext cx="2952328" cy="3600400"/>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7990656" cy="6192688"/>
          </a:xfrm>
        </p:spPr>
        <p:txBody>
          <a:bodyPr>
            <a:normAutofit fontScale="90000"/>
          </a:bodyPr>
          <a:lstStyle/>
          <a:p>
            <a:pPr algn="l"/>
            <a:r>
              <a:rPr lang="ru-RU" sz="1800" dirty="0" smtClean="0"/>
              <a:t/>
            </a:r>
            <a:br>
              <a:rPr lang="ru-RU" sz="1800" dirty="0" smtClean="0"/>
            </a:br>
            <a:r>
              <a:rPr lang="ru-RU" sz="1800" dirty="0" smtClean="0"/>
              <a:t/>
            </a:r>
            <a:br>
              <a:rPr lang="ru-RU" sz="1800" dirty="0" smtClean="0"/>
            </a:br>
            <a:r>
              <a:rPr lang="ru-RU" sz="1700" dirty="0" smtClean="0">
                <a:latin typeface="Times New Roman" pitchFamily="18" charset="0"/>
                <a:cs typeface="Times New Roman" pitchFamily="18" charset="0"/>
              </a:rPr>
              <a:t> </a:t>
            </a:r>
            <a:r>
              <a:rPr lang="ru-RU" sz="1700" dirty="0" smtClean="0">
                <a:ln>
                  <a:solidFill>
                    <a:schemeClr val="tx1"/>
                  </a:solidFill>
                </a:ln>
                <a:latin typeface="Times New Roman" pitchFamily="18" charset="0"/>
                <a:cs typeface="Times New Roman" pitchFamily="18" charset="0"/>
              </a:rPr>
              <a:t>- Установка аншлагов  (названий улиц и номеров домов) в </a:t>
            </a:r>
            <a:r>
              <a:rPr lang="ru-RU" sz="1700" dirty="0" err="1" smtClean="0">
                <a:ln>
                  <a:solidFill>
                    <a:schemeClr val="tx1"/>
                  </a:solidFill>
                </a:ln>
                <a:latin typeface="Times New Roman" pitchFamily="18" charset="0"/>
                <a:cs typeface="Times New Roman" pitchFamily="18" charset="0"/>
              </a:rPr>
              <a:t>мкр</a:t>
            </a:r>
            <a:r>
              <a:rPr lang="ru-RU" sz="1700" dirty="0" smtClean="0">
                <a:ln>
                  <a:solidFill>
                    <a:schemeClr val="tx1"/>
                  </a:solidFill>
                </a:ln>
                <a:latin typeface="Times New Roman" pitchFamily="18" charset="0"/>
                <a:cs typeface="Times New Roman" pitchFamily="18" charset="0"/>
              </a:rPr>
              <a:t>. Солнечный;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Созданы защитные противопожарные минерализованные полосы (проведена опашка ), предупреждающие распространение огня при пожарах в </a:t>
            </a:r>
            <a:r>
              <a:rPr lang="ru-RU" sz="1700" dirty="0" err="1" smtClean="0">
                <a:ln>
                  <a:solidFill>
                    <a:schemeClr val="tx1"/>
                  </a:solidFill>
                </a:ln>
                <a:latin typeface="Times New Roman" pitchFamily="18" charset="0"/>
                <a:cs typeface="Times New Roman" pitchFamily="18" charset="0"/>
              </a:rPr>
              <a:t>мкр</a:t>
            </a:r>
            <a:r>
              <a:rPr lang="ru-RU" sz="1700" dirty="0" smtClean="0">
                <a:ln>
                  <a:solidFill>
                    <a:schemeClr val="tx1"/>
                  </a:solidFill>
                </a:ln>
                <a:latin typeface="Times New Roman" pitchFamily="18" charset="0"/>
                <a:cs typeface="Times New Roman" pitchFamily="18" charset="0"/>
              </a:rPr>
              <a:t>. Солнечный, Московский, Лыжная база, б/</a:t>
            </a:r>
            <a:r>
              <a:rPr lang="ru-RU" sz="1700" dirty="0" err="1" smtClean="0">
                <a:ln>
                  <a:solidFill>
                    <a:schemeClr val="tx1"/>
                  </a:solidFill>
                </a:ln>
                <a:latin typeface="Times New Roman" pitchFamily="18" charset="0"/>
                <a:cs typeface="Times New Roman" pitchFamily="18" charset="0"/>
              </a:rPr>
              <a:t>п</a:t>
            </a:r>
            <a:r>
              <a:rPr lang="ru-RU" sz="1700" dirty="0" smtClean="0">
                <a:ln>
                  <a:solidFill>
                    <a:schemeClr val="tx1"/>
                  </a:solidFill>
                </a:ln>
                <a:latin typeface="Times New Roman" pitchFamily="18" charset="0"/>
                <a:cs typeface="Times New Roman" pitchFamily="18" charset="0"/>
              </a:rPr>
              <a:t> </a:t>
            </a:r>
            <a:r>
              <a:rPr lang="ru-RU" sz="1700" dirty="0" err="1" smtClean="0">
                <a:ln>
                  <a:solidFill>
                    <a:schemeClr val="tx1"/>
                  </a:solidFill>
                </a:ln>
                <a:latin typeface="Times New Roman" pitchFamily="18" charset="0"/>
                <a:cs typeface="Times New Roman" pitchFamily="18" charset="0"/>
              </a:rPr>
              <a:t>Халярты</a:t>
            </a:r>
            <a:r>
              <a:rPr lang="ru-RU" sz="1700" dirty="0" smtClean="0">
                <a:ln>
                  <a:solidFill>
                    <a:schemeClr val="tx1"/>
                  </a:solidFill>
                </a:ln>
                <a:latin typeface="Times New Roman" pitchFamily="18" charset="0"/>
                <a:cs typeface="Times New Roman" pitchFamily="18" charset="0"/>
              </a:rPr>
              <a:t>, вокруг болота «Шерагул» и «Балясы»;</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Произведена обрезка тополей в количестве 80 шт.;</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Для благоустройства парка «Памяти» приобретены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и посажены голубые ели, отремонтирован летний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водопровод для полива насаждений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Для оповещения </a:t>
            </a:r>
            <a:r>
              <a:rPr lang="ru-RU" sz="1700" dirty="0" smtClean="0">
                <a:ln>
                  <a:solidFill>
                    <a:schemeClr val="tx1"/>
                  </a:solidFill>
                </a:ln>
                <a:latin typeface="Times New Roman" pitchFamily="18" charset="0"/>
                <a:cs typeface="Times New Roman" pitchFamily="18" charset="0"/>
              </a:rPr>
              <a:t>населения </a:t>
            </a:r>
            <a:r>
              <a:rPr lang="ru-RU" sz="1700" dirty="0" smtClean="0">
                <a:ln>
                  <a:solidFill>
                    <a:schemeClr val="tx1"/>
                  </a:solidFill>
                </a:ln>
                <a:latin typeface="Times New Roman" pitchFamily="18" charset="0"/>
                <a:cs typeface="Times New Roman" pitchFamily="18" charset="0"/>
              </a:rPr>
              <a:t>во время чрезвычайных</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ситуаций приобретена и установлена на здании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Администрации МО «Комплексная система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экстренного оповещения» на сумму 730,0 тыс. руб.:</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a:t>
            </a:r>
            <a:r>
              <a:rPr lang="ru-RU" sz="1700" dirty="0" smtClean="0">
                <a:ln>
                  <a:solidFill>
                    <a:schemeClr val="tx1"/>
                  </a:solidFill>
                </a:ln>
                <a:latin typeface="Times New Roman" pitchFamily="18" charset="0"/>
                <a:cs typeface="Times New Roman" pitchFamily="18" charset="0"/>
              </a:rPr>
              <a:t>По акции «Дерево </a:t>
            </a:r>
            <a:r>
              <a:rPr lang="ru-RU" sz="1700" dirty="0" smtClean="0">
                <a:ln>
                  <a:solidFill>
                    <a:schemeClr val="tx1"/>
                  </a:solidFill>
                </a:ln>
                <a:latin typeface="Times New Roman" pitchFamily="18" charset="0"/>
                <a:cs typeface="Times New Roman" pitchFamily="18" charset="0"/>
              </a:rPr>
              <a:t>живи»</a:t>
            </a:r>
            <a:r>
              <a:rPr lang="ru-RU" sz="1700" dirty="0" smtClean="0">
                <a:ln>
                  <a:solidFill>
                    <a:schemeClr val="tx1"/>
                  </a:solidFill>
                </a:ln>
                <a:latin typeface="Times New Roman" pitchFamily="18" charset="0"/>
                <a:cs typeface="Times New Roman" pitchFamily="18" charset="0"/>
              </a:rPr>
              <a:t> </a:t>
            </a:r>
            <a:r>
              <a:rPr lang="ru-RU" sz="1700" dirty="0" smtClean="0">
                <a:ln>
                  <a:solidFill>
                    <a:schemeClr val="tx1"/>
                  </a:solidFill>
                </a:ln>
                <a:latin typeface="Times New Roman" pitchFamily="18" charset="0"/>
                <a:cs typeface="Times New Roman" pitchFamily="18" charset="0"/>
              </a:rPr>
              <a:t>п</a:t>
            </a:r>
            <a:r>
              <a:rPr lang="ru-RU" sz="1700" dirty="0" smtClean="0">
                <a:ln>
                  <a:solidFill>
                    <a:schemeClr val="tx1"/>
                  </a:solidFill>
                </a:ln>
                <a:latin typeface="Times New Roman" pitchFamily="18" charset="0"/>
                <a:cs typeface="Times New Roman" pitchFamily="18" charset="0"/>
              </a:rPr>
              <a:t>риобретены голубые </a:t>
            </a:r>
            <a:r>
              <a:rPr lang="ru-RU" sz="1700" dirty="0" smtClean="0">
                <a:ln>
                  <a:solidFill>
                    <a:schemeClr val="tx1"/>
                  </a:solidFill>
                </a:ln>
                <a:latin typeface="Times New Roman" pitchFamily="18" charset="0"/>
                <a:cs typeface="Times New Roman" pitchFamily="18" charset="0"/>
              </a:rPr>
              <a:t>ели и </a:t>
            </a:r>
            <a:r>
              <a:rPr lang="ru-RU" sz="1700" dirty="0" smtClean="0">
                <a:ln>
                  <a:solidFill>
                    <a:schemeClr val="tx1"/>
                  </a:solidFill>
                </a:ln>
                <a:latin typeface="Times New Roman" pitchFamily="18" charset="0"/>
                <a:cs typeface="Times New Roman" pitchFamily="18" charset="0"/>
              </a:rPr>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высажены на </a:t>
            </a:r>
            <a:r>
              <a:rPr lang="ru-RU" sz="1700" dirty="0" smtClean="0">
                <a:ln>
                  <a:solidFill>
                    <a:schemeClr val="tx1"/>
                  </a:solidFill>
                </a:ln>
                <a:latin typeface="Times New Roman" pitchFamily="18" charset="0"/>
                <a:cs typeface="Times New Roman" pitchFamily="18" charset="0"/>
              </a:rPr>
              <a:t>территории ЗСШ №</a:t>
            </a:r>
            <a:r>
              <a:rPr lang="ru-RU" sz="1700" dirty="0" smtClean="0">
                <a:ln>
                  <a:solidFill>
                    <a:schemeClr val="tx1"/>
                  </a:solidFill>
                </a:ln>
                <a:latin typeface="Times New Roman" pitchFamily="18" charset="0"/>
                <a:cs typeface="Times New Roman" pitchFamily="18" charset="0"/>
              </a:rPr>
              <a:t>1, </a:t>
            </a:r>
            <a:r>
              <a:rPr lang="ru-RU" sz="1700" dirty="0" err="1" smtClean="0">
                <a:ln>
                  <a:solidFill>
                    <a:schemeClr val="tx1"/>
                  </a:solidFill>
                </a:ln>
                <a:latin typeface="Times New Roman" pitchFamily="18" charset="0"/>
                <a:cs typeface="Times New Roman" pitchFamily="18" charset="0"/>
              </a:rPr>
              <a:t>д</a:t>
            </a:r>
            <a:r>
              <a:rPr lang="ru-RU" sz="1700" dirty="0" smtClean="0">
                <a:ln>
                  <a:solidFill>
                    <a:schemeClr val="tx1"/>
                  </a:solidFill>
                </a:ln>
                <a:latin typeface="Times New Roman" pitchFamily="18" charset="0"/>
                <a:cs typeface="Times New Roman" pitchFamily="18" charset="0"/>
              </a:rPr>
              <a:t>/с «Теремок», </a:t>
            </a:r>
            <a:r>
              <a:rPr lang="ru-RU" sz="1700" dirty="0" err="1" smtClean="0">
                <a:ln>
                  <a:solidFill>
                    <a:schemeClr val="tx1"/>
                  </a:solidFill>
                </a:ln>
                <a:latin typeface="Times New Roman" pitchFamily="18" charset="0"/>
                <a:cs typeface="Times New Roman" pitchFamily="18" charset="0"/>
              </a:rPr>
              <a:t>д</a:t>
            </a:r>
            <a:r>
              <a:rPr lang="ru-RU" sz="1700" dirty="0" smtClean="0">
                <a:ln>
                  <a:solidFill>
                    <a:schemeClr val="tx1"/>
                  </a:solidFill>
                </a:ln>
                <a:latin typeface="Times New Roman" pitchFamily="18" charset="0"/>
                <a:cs typeface="Times New Roman" pitchFamily="18" charset="0"/>
              </a:rPr>
              <a:t>/с</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Сказка </a:t>
            </a:r>
            <a:r>
              <a:rPr lang="ru-RU" sz="1700" dirty="0" err="1" smtClean="0">
                <a:ln>
                  <a:solidFill>
                    <a:schemeClr val="tx1"/>
                  </a:solidFill>
                </a:ln>
                <a:latin typeface="Times New Roman" pitchFamily="18" charset="0"/>
                <a:cs typeface="Times New Roman" pitchFamily="18" charset="0"/>
              </a:rPr>
              <a:t>д</a:t>
            </a:r>
            <a:r>
              <a:rPr lang="ru-RU" sz="1700" dirty="0" smtClean="0">
                <a:ln>
                  <a:solidFill>
                    <a:schemeClr val="tx1"/>
                  </a:solidFill>
                </a:ln>
                <a:latin typeface="Times New Roman" pitchFamily="18" charset="0"/>
                <a:cs typeface="Times New Roman" pitchFamily="18" charset="0"/>
              </a:rPr>
              <a:t>/с </a:t>
            </a:r>
            <a:r>
              <a:rPr lang="ru-RU" sz="1700" dirty="0" smtClean="0">
                <a:ln>
                  <a:solidFill>
                    <a:schemeClr val="tx1"/>
                  </a:solidFill>
                </a:ln>
                <a:latin typeface="Times New Roman" pitchFamily="18" charset="0"/>
                <a:cs typeface="Times New Roman" pitchFamily="18" charset="0"/>
              </a:rPr>
              <a:t>«Радуга</a:t>
            </a:r>
            <a:r>
              <a:rPr lang="ru-RU" sz="1700" dirty="0" smtClean="0">
                <a:ln>
                  <a:solidFill>
                    <a:schemeClr val="tx1"/>
                  </a:solidFill>
                </a:ln>
                <a:latin typeface="Times New Roman" pitchFamily="18" charset="0"/>
                <a:cs typeface="Times New Roman" pitchFamily="18" charset="0"/>
              </a:rPr>
              <a:t>», СОШ;</a:t>
            </a:r>
            <a:r>
              <a:rPr lang="ru-RU" sz="1700" dirty="0" smtClean="0">
                <a:ln>
                  <a:solidFill>
                    <a:schemeClr val="tx1"/>
                  </a:solidFill>
                </a:ln>
                <a:latin typeface="Times New Roman" pitchFamily="18" charset="0"/>
                <a:cs typeface="Times New Roman" pitchFamily="18" charset="0"/>
              </a:rPr>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В рамках конкурса социально-значимых</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проектов приобретены кронштейны с портретами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Ветеранов ВОВ и размещены на центральной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ул. Ленина;</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В рамках конкурса по оценке эффективности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деятельности </a:t>
            </a:r>
            <a:r>
              <a:rPr lang="ru-RU" sz="1700" dirty="0" smtClean="0">
                <a:ln>
                  <a:solidFill>
                    <a:schemeClr val="tx1"/>
                  </a:solidFill>
                </a:ln>
                <a:latin typeface="Times New Roman" pitchFamily="18" charset="0"/>
                <a:cs typeface="Times New Roman" pitchFamily="18" charset="0"/>
              </a:rPr>
              <a:t>органов </a:t>
            </a:r>
            <a:r>
              <a:rPr lang="ru-RU" sz="1700" dirty="0" smtClean="0">
                <a:ln>
                  <a:solidFill>
                    <a:schemeClr val="tx1"/>
                  </a:solidFill>
                </a:ln>
                <a:latin typeface="Times New Roman" pitchFamily="18" charset="0"/>
                <a:cs typeface="Times New Roman" pitchFamily="18" charset="0"/>
              </a:rPr>
              <a:t>местного самоуправления</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a:t>
            </a:r>
            <a:r>
              <a:rPr lang="ru-RU" sz="1700" dirty="0" err="1" smtClean="0">
                <a:ln>
                  <a:solidFill>
                    <a:schemeClr val="tx1"/>
                  </a:solidFill>
                </a:ln>
                <a:latin typeface="Times New Roman" pitchFamily="18" charset="0"/>
                <a:cs typeface="Times New Roman" pitchFamily="18" charset="0"/>
              </a:rPr>
              <a:t>Заларинского</a:t>
            </a:r>
            <a:r>
              <a:rPr lang="ru-RU" sz="1700" dirty="0" smtClean="0">
                <a:ln>
                  <a:solidFill>
                    <a:schemeClr val="tx1"/>
                  </a:solidFill>
                </a:ln>
                <a:latin typeface="Times New Roman" pitchFamily="18" charset="0"/>
                <a:cs typeface="Times New Roman" pitchFamily="18" charset="0"/>
              </a:rPr>
              <a:t> района и благоустройства территории</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приобретена и установлена </a:t>
            </a:r>
            <a:r>
              <a:rPr lang="ru-RU" sz="1700" dirty="0" err="1" smtClean="0">
                <a:ln>
                  <a:solidFill>
                    <a:schemeClr val="tx1"/>
                  </a:solidFill>
                </a:ln>
                <a:latin typeface="Times New Roman" pitchFamily="18" charset="0"/>
                <a:cs typeface="Times New Roman" pitchFamily="18" charset="0"/>
              </a:rPr>
              <a:t>стелла</a:t>
            </a:r>
            <a:r>
              <a:rPr lang="ru-RU" sz="1700" dirty="0" smtClean="0">
                <a:ln>
                  <a:solidFill>
                    <a:schemeClr val="tx1"/>
                  </a:solidFill>
                </a:ln>
                <a:latin typeface="Times New Roman" pitchFamily="18" charset="0"/>
                <a:cs typeface="Times New Roman" pitchFamily="18" charset="0"/>
              </a:rPr>
              <a:t> </a:t>
            </a:r>
            <a:r>
              <a:rPr lang="ru-RU" sz="1700" dirty="0" smtClean="0">
                <a:ln>
                  <a:solidFill>
                    <a:schemeClr val="tx1"/>
                  </a:solidFill>
                </a:ln>
                <a:latin typeface="Times New Roman" pitchFamily="18" charset="0"/>
                <a:cs typeface="Times New Roman" pitchFamily="18" charset="0"/>
              </a:rPr>
              <a:t>«Я люблю  </a:t>
            </a:r>
            <a:r>
              <a:rPr lang="ru-RU" sz="1700" dirty="0" err="1" smtClean="0">
                <a:ln>
                  <a:solidFill>
                    <a:schemeClr val="tx1"/>
                  </a:solidFill>
                </a:ln>
                <a:latin typeface="Times New Roman" pitchFamily="18" charset="0"/>
                <a:cs typeface="Times New Roman" pitchFamily="18" charset="0"/>
              </a:rPr>
              <a:t>Залари</a:t>
            </a:r>
            <a:r>
              <a:rPr lang="ru-RU" sz="1700" dirty="0" smtClean="0">
                <a:ln>
                  <a:solidFill>
                    <a:schemeClr val="tx1"/>
                  </a:solidFill>
                </a:ln>
                <a:latin typeface="Times New Roman" pitchFamily="18" charset="0"/>
                <a:cs typeface="Times New Roman" pitchFamily="18" charset="0"/>
              </a:rPr>
              <a:t>!»</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на площади возле ДК «Современник»</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проведен отлов собак в количестве 72 шт.;</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Составлено протоколов в количестве 66 шт. </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из них по соблюдению тишины 32 шт.,</a:t>
            </a:r>
            <a:br>
              <a:rPr lang="ru-RU" sz="1700" dirty="0" smtClean="0">
                <a:ln>
                  <a:solidFill>
                    <a:schemeClr val="tx1"/>
                  </a:solidFill>
                </a:ln>
                <a:latin typeface="Times New Roman" pitchFamily="18" charset="0"/>
                <a:cs typeface="Times New Roman" pitchFamily="18" charset="0"/>
              </a:rPr>
            </a:br>
            <a:r>
              <a:rPr lang="ru-RU" sz="1700" dirty="0" smtClean="0">
                <a:ln>
                  <a:solidFill>
                    <a:schemeClr val="tx1"/>
                  </a:solidFill>
                </a:ln>
                <a:latin typeface="Times New Roman" pitchFamily="18" charset="0"/>
                <a:cs typeface="Times New Roman" pitchFamily="18" charset="0"/>
              </a:rPr>
              <a:t> по благоустройству 35 шт.</a:t>
            </a:r>
            <a:r>
              <a:rPr lang="ru-RU" sz="1800" dirty="0" smtClean="0">
                <a:ln>
                  <a:solidFill>
                    <a:schemeClr val="tx1"/>
                  </a:solidFill>
                </a:ln>
              </a:rPr>
              <a:t/>
            </a:r>
            <a:br>
              <a:rPr lang="ru-RU" sz="1800" dirty="0" smtClean="0">
                <a:ln>
                  <a:solidFill>
                    <a:schemeClr val="tx1"/>
                  </a:solidFill>
                </a:ln>
              </a:rPr>
            </a:br>
            <a:endParaRPr lang="ru-RU" sz="1800" dirty="0">
              <a:ln>
                <a:solidFill>
                  <a:schemeClr val="tx1"/>
                </a:solidFill>
              </a:ln>
            </a:endParaRPr>
          </a:p>
        </p:txBody>
      </p:sp>
      <p:pic>
        <p:nvPicPr>
          <p:cNvPr id="10241" name="Picture 1" descr="C:\Users\Татьяна\Desktop\Отчет 2018\IMG-4f3a7bd17b1b43b560f8bc479ed87a40-V.jpg"/>
          <p:cNvPicPr>
            <a:picLocks noChangeAspect="1" noChangeArrowheads="1"/>
          </p:cNvPicPr>
          <p:nvPr/>
        </p:nvPicPr>
        <p:blipFill>
          <a:blip r:embed="rId2" cstate="print"/>
          <a:srcRect/>
          <a:stretch>
            <a:fillRect/>
          </a:stretch>
        </p:blipFill>
        <p:spPr bwMode="auto">
          <a:xfrm>
            <a:off x="5148064" y="1196752"/>
            <a:ext cx="3816424" cy="5400600"/>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04664"/>
            <a:ext cx="7772400" cy="2448272"/>
          </a:xfrm>
        </p:spPr>
        <p:txBody>
          <a:bodyPr>
            <a:noAutofit/>
          </a:bodyPr>
          <a:lstStyle/>
          <a:p>
            <a:pPr algn="l"/>
            <a:r>
              <a:rPr lang="ru-RU" sz="1800" dirty="0" smtClean="0">
                <a:ln>
                  <a:solidFill>
                    <a:schemeClr val="tx1"/>
                  </a:solidFill>
                </a:ln>
                <a:latin typeface="Times New Roman" pitchFamily="18" charset="0"/>
                <a:cs typeface="Times New Roman" pitchFamily="18" charset="0"/>
              </a:rPr>
              <a:t>- Приобретены детские игровые площадки, две из них установлены силами жителей по ул. Первомайская, ул. Рабочая. Детская игровая площадка пер. Матросова доукомплектована горкой;</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-Установлены спортивные тренажеры на придомовой территории ул. Ленина 59,59а;</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 Переданы на хранение и дальнейшую установку детская игровая площадка и спортивные тренажеры жителям ул. Чехова и детская игровая площадка жителям ул. Новая;</a:t>
            </a:r>
            <a:br>
              <a:rPr lang="ru-RU" sz="1800" dirty="0" smtClean="0">
                <a:ln>
                  <a:solidFill>
                    <a:schemeClr val="tx1"/>
                  </a:solidFill>
                </a:ln>
                <a:latin typeface="Times New Roman" pitchFamily="18" charset="0"/>
                <a:cs typeface="Times New Roman" pitchFamily="18" charset="0"/>
              </a:rPr>
            </a:br>
            <a:r>
              <a:rPr lang="ru-RU" sz="1800" dirty="0" smtClean="0">
                <a:ln>
                  <a:solidFill>
                    <a:schemeClr val="tx1"/>
                  </a:solidFill>
                </a:ln>
                <a:latin typeface="Times New Roman" pitchFamily="18" charset="0"/>
                <a:cs typeface="Times New Roman" pitchFamily="18" charset="0"/>
              </a:rPr>
              <a:t>Администрация МО планирует передать комплект детской площадки на ул. Спортивную, и принимает заявки от активных жителей на установку детских площадок своими силами.</a:t>
            </a:r>
            <a:endParaRPr lang="ru-RU" sz="1800" dirty="0">
              <a:ln>
                <a:solidFill>
                  <a:schemeClr val="tx1"/>
                </a:solidFill>
              </a:ln>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pPr>
              <a:defRPr/>
            </a:pPr>
            <a:fld id="{B046CB68-CE7E-4532-A9D6-687755E07B66}" type="slidenum">
              <a:rPr lang="ru-RU" smtClean="0"/>
              <a:pPr>
                <a:defRPr/>
              </a:pPr>
              <a:t>39</a:t>
            </a:fld>
            <a:endParaRPr lang="ru-RU"/>
          </a:p>
        </p:txBody>
      </p:sp>
      <p:pic>
        <p:nvPicPr>
          <p:cNvPr id="7" name="Picture 4" descr="C:\Users\Татьяна\Desktop\Отчет 2018\Фото благоустройство\ул. Рабочая.jpg"/>
          <p:cNvPicPr>
            <a:picLocks noChangeAspect="1" noChangeArrowheads="1"/>
          </p:cNvPicPr>
          <p:nvPr/>
        </p:nvPicPr>
        <p:blipFill>
          <a:blip r:embed="rId2" cstate="print"/>
          <a:srcRect/>
          <a:stretch>
            <a:fillRect/>
          </a:stretch>
        </p:blipFill>
        <p:spPr bwMode="auto">
          <a:xfrm>
            <a:off x="755576" y="3284984"/>
            <a:ext cx="3528392" cy="2952328"/>
          </a:xfrm>
          <a:prstGeom prst="rect">
            <a:avLst/>
          </a:prstGeom>
          <a:noFill/>
        </p:spPr>
      </p:pic>
      <p:pic>
        <p:nvPicPr>
          <p:cNvPr id="8" name="Picture 3" descr="C:\Users\Татьяна\Desktop\Отчет 2018\Фото благоустройство\ул. Рабочая (2).jpg"/>
          <p:cNvPicPr>
            <a:picLocks noChangeAspect="1" noChangeArrowheads="1"/>
          </p:cNvPicPr>
          <p:nvPr/>
        </p:nvPicPr>
        <p:blipFill>
          <a:blip r:embed="rId3" cstate="print"/>
          <a:srcRect/>
          <a:stretch>
            <a:fillRect/>
          </a:stretch>
        </p:blipFill>
        <p:spPr bwMode="auto">
          <a:xfrm>
            <a:off x="5076056" y="3356992"/>
            <a:ext cx="3456384" cy="2952328"/>
          </a:xfrm>
          <a:prstGeom prst="rect">
            <a:avLst/>
          </a:prstGeom>
          <a:noFill/>
        </p:spPr>
      </p:pic>
    </p:spTree>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00034" y="0"/>
            <a:ext cx="3643306" cy="785794"/>
          </a:xfrm>
        </p:spPr>
        <p:txBody>
          <a:bodyPr>
            <a:normAutofit fontScale="90000"/>
          </a:bodyPr>
          <a:lstStyle/>
          <a:p>
            <a:r>
              <a:rPr lang="ru-RU" sz="2400" b="1" dirty="0" smtClean="0">
                <a:solidFill>
                  <a:srgbClr val="005EA4"/>
                </a:solidFill>
                <a:latin typeface="Times New Roman" pitchFamily="18" charset="0"/>
                <a:cs typeface="Times New Roman" pitchFamily="18" charset="0"/>
              </a:rPr>
              <a:t>Поступления земельного налога с  физ. лиц</a:t>
            </a:r>
            <a:endParaRPr lang="ru-RU" sz="2400" b="1" dirty="0">
              <a:solidFill>
                <a:srgbClr val="005EA4"/>
              </a:solidFill>
              <a:latin typeface="Times New Roman" pitchFamily="18" charset="0"/>
              <a:cs typeface="Times New Roman" pitchFamily="18" charset="0"/>
            </a:endParaRPr>
          </a:p>
        </p:txBody>
      </p:sp>
      <p:graphicFrame>
        <p:nvGraphicFramePr>
          <p:cNvPr id="7" name="Содержимое 6"/>
          <p:cNvGraphicFramePr>
            <a:graphicFrameLocks noGrp="1"/>
          </p:cNvGraphicFramePr>
          <p:nvPr>
            <p:ph idx="1"/>
          </p:nvPr>
        </p:nvGraphicFramePr>
        <p:xfrm>
          <a:off x="500034" y="857232"/>
          <a:ext cx="3829048" cy="5715039"/>
        </p:xfrm>
        <a:graphic>
          <a:graphicData uri="http://schemas.openxmlformats.org/drawingml/2006/chart">
            <c:chart xmlns:c="http://schemas.openxmlformats.org/drawingml/2006/chart" xmlns:r="http://schemas.openxmlformats.org/officeDocument/2006/relationships" r:id="rId2"/>
          </a:graphicData>
        </a:graphic>
      </p:graphicFrame>
      <p:sp>
        <p:nvSpPr>
          <p:cNvPr id="8" name="Заголовок 4"/>
          <p:cNvSpPr txBox="1">
            <a:spLocks/>
          </p:cNvSpPr>
          <p:nvPr/>
        </p:nvSpPr>
        <p:spPr bwMode="auto">
          <a:xfrm>
            <a:off x="5357818" y="0"/>
            <a:ext cx="3643306" cy="7143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0" cap="none" spc="0" normalizeH="0" baseline="0" noProof="0" dirty="0" smtClean="0">
                <a:ln>
                  <a:noFill/>
                </a:ln>
                <a:solidFill>
                  <a:srgbClr val="005EA4"/>
                </a:solidFill>
                <a:effectLst/>
                <a:uLnTx/>
                <a:uFillTx/>
                <a:latin typeface="Times New Roman" pitchFamily="18" charset="0"/>
                <a:ea typeface="+mj-ea"/>
                <a:cs typeface="Times New Roman" pitchFamily="18" charset="0"/>
              </a:rPr>
              <a:t>Поступления земельного налога с организаций</a:t>
            </a:r>
            <a:endParaRPr kumimoji="0" lang="ru-RU" sz="2400" b="1" i="0" u="none" strike="noStrike" kern="0" cap="none" spc="0" normalizeH="0" baseline="0" noProof="0" dirty="0">
              <a:ln>
                <a:noFill/>
              </a:ln>
              <a:solidFill>
                <a:srgbClr val="005EA4"/>
              </a:solidFill>
              <a:effectLst/>
              <a:uLnTx/>
              <a:uFillTx/>
              <a:latin typeface="Times New Roman" pitchFamily="18" charset="0"/>
              <a:ea typeface="+mj-ea"/>
              <a:cs typeface="Times New Roman" pitchFamily="18" charset="0"/>
            </a:endParaRPr>
          </a:p>
        </p:txBody>
      </p:sp>
      <p:graphicFrame>
        <p:nvGraphicFramePr>
          <p:cNvPr id="9" name="Диаграмма 8"/>
          <p:cNvGraphicFramePr/>
          <p:nvPr/>
        </p:nvGraphicFramePr>
        <p:xfrm>
          <a:off x="4214810" y="785794"/>
          <a:ext cx="4572032" cy="58579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990656" cy="5555704"/>
          </a:xfrm>
        </p:spPr>
        <p:txBody>
          <a:bodyPr>
            <a:noAutofit/>
          </a:bodyPr>
          <a:lstStyle/>
          <a:p>
            <a:pPr algn="l"/>
            <a:r>
              <a:rPr lang="ru-RU" sz="3200" dirty="0" smtClean="0">
                <a:ln>
                  <a:solidFill>
                    <a:schemeClr val="tx1"/>
                  </a:solidFill>
                </a:ln>
                <a:latin typeface="Times New Roman" pitchFamily="18" charset="0"/>
                <a:cs typeface="Times New Roman" pitchFamily="18" charset="0"/>
              </a:rPr>
              <a:t>Мероприятия по земельным отношениям.</a:t>
            </a:r>
            <a:r>
              <a:rPr lang="ru-RU" sz="1600" dirty="0" smtClean="0">
                <a:ln>
                  <a:solidFill>
                    <a:schemeClr val="tx1"/>
                  </a:solidFill>
                </a:ln>
                <a:latin typeface="Times New Roman" pitchFamily="18" charset="0"/>
                <a:cs typeface="Times New Roman" pitchFamily="18" charset="0"/>
              </a:rPr>
              <a:t/>
            </a:r>
            <a:br>
              <a:rPr lang="ru-RU" sz="1600" dirty="0" smtClean="0">
                <a:ln>
                  <a:solidFill>
                    <a:schemeClr val="tx1"/>
                  </a:solidFill>
                </a:ln>
                <a:latin typeface="Times New Roman" pitchFamily="18" charset="0"/>
                <a:cs typeface="Times New Roman" pitchFamily="18" charset="0"/>
              </a:rPr>
            </a:br>
            <a:r>
              <a:rPr lang="ru-RU" sz="1600" dirty="0" smtClean="0">
                <a:ln>
                  <a:solidFill>
                    <a:schemeClr val="tx1"/>
                  </a:solidFill>
                </a:ln>
                <a:latin typeface="Times New Roman" pitchFamily="18" charset="0"/>
                <a:cs typeface="Times New Roman" pitchFamily="18" charset="0"/>
              </a:rPr>
              <a:t> </a:t>
            </a:r>
            <a:r>
              <a:rPr lang="ru-RU" sz="1500" b="1" dirty="0" smtClean="0">
                <a:ln>
                  <a:solidFill>
                    <a:schemeClr val="tx1"/>
                  </a:solidFill>
                </a:ln>
                <a:latin typeface="Times New Roman" pitchFamily="18" charset="0"/>
                <a:cs typeface="Times New Roman" pitchFamily="18" charset="0"/>
              </a:rPr>
              <a:t>За 2018 год:</a:t>
            </a:r>
            <a:r>
              <a:rPr lang="ru-RU" sz="1500" dirty="0" smtClean="0">
                <a:ln>
                  <a:solidFill>
                    <a:schemeClr val="tx1"/>
                  </a:solidFill>
                </a:ln>
                <a:latin typeface="Times New Roman" pitchFamily="18" charset="0"/>
                <a:cs typeface="Times New Roman" pitchFamily="18" charset="0"/>
              </a:rPr>
              <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заключено договоров аренды- 76;</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заключено договоров купли-продажи- 158;</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из них  </a:t>
            </a:r>
            <a:r>
              <a:rPr lang="ru-RU" sz="1500" dirty="0" smtClean="0">
                <a:ln>
                  <a:solidFill>
                    <a:schemeClr val="tx1"/>
                  </a:solidFill>
                </a:ln>
                <a:latin typeface="Times New Roman" pitchFamily="18" charset="0"/>
                <a:cs typeface="Times New Roman" pitchFamily="18" charset="0"/>
              </a:rPr>
              <a:t>количество предоставленных земельных участков на торгах – 4;</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поступило заявлений всего – 703.</a:t>
            </a:r>
            <a:br>
              <a:rPr lang="ru-RU" sz="1500" dirty="0" smtClean="0">
                <a:ln>
                  <a:solidFill>
                    <a:schemeClr val="tx1"/>
                  </a:solidFill>
                </a:ln>
                <a:latin typeface="Times New Roman" pitchFamily="18" charset="0"/>
                <a:cs typeface="Times New Roman" pitchFamily="18" charset="0"/>
              </a:rPr>
            </a:br>
            <a:r>
              <a:rPr lang="ru-RU" sz="1500" b="1" dirty="0" smtClean="0">
                <a:ln>
                  <a:solidFill>
                    <a:schemeClr val="tx1"/>
                  </a:solidFill>
                </a:ln>
                <a:latin typeface="Times New Roman" pitchFamily="18" charset="0"/>
                <a:cs typeface="Times New Roman" pitchFamily="18" charset="0"/>
              </a:rPr>
              <a:t>Муниципальный земельный контроль</a:t>
            </a:r>
            <a:r>
              <a:rPr lang="ru-RU" sz="1500" b="1" i="1" dirty="0" smtClean="0">
                <a:ln>
                  <a:solidFill>
                    <a:schemeClr val="tx1"/>
                  </a:solidFill>
                </a:ln>
                <a:latin typeface="Times New Roman" pitchFamily="18" charset="0"/>
                <a:cs typeface="Times New Roman" pitchFamily="18" charset="0"/>
              </a:rPr>
              <a:t>:</a:t>
            </a:r>
            <a:r>
              <a:rPr lang="ru-RU" sz="1500" dirty="0" smtClean="0">
                <a:ln>
                  <a:solidFill>
                    <a:schemeClr val="tx1"/>
                  </a:solidFill>
                </a:ln>
                <a:latin typeface="Times New Roman" pitchFamily="18" charset="0"/>
                <a:cs typeface="Times New Roman" pitchFamily="18" charset="0"/>
              </a:rPr>
              <a:t/>
            </a:r>
            <a:br>
              <a:rPr lang="ru-RU" sz="1500" dirty="0" smtClean="0">
                <a:ln>
                  <a:solidFill>
                    <a:schemeClr val="tx1"/>
                  </a:solidFill>
                </a:ln>
                <a:latin typeface="Times New Roman" pitchFamily="18" charset="0"/>
                <a:cs typeface="Times New Roman" pitchFamily="18" charset="0"/>
              </a:rPr>
            </a:br>
            <a:r>
              <a:rPr lang="ru-RU" sz="1500" b="1" dirty="0" smtClean="0">
                <a:ln>
                  <a:solidFill>
                    <a:schemeClr val="tx1"/>
                  </a:solidFill>
                </a:ln>
                <a:latin typeface="Times New Roman" pitchFamily="18" charset="0"/>
                <a:cs typeface="Times New Roman" pitchFamily="18" charset="0"/>
              </a:rPr>
              <a:t>в отношении юридических лиц:</a:t>
            </a:r>
            <a:r>
              <a:rPr lang="ru-RU" sz="1500" dirty="0" smtClean="0">
                <a:ln>
                  <a:solidFill>
                    <a:schemeClr val="tx1"/>
                  </a:solidFill>
                </a:ln>
                <a:latin typeface="Times New Roman" pitchFamily="18" charset="0"/>
                <a:cs typeface="Times New Roman" pitchFamily="18" charset="0"/>
              </a:rPr>
              <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была проведена 1 плановая проверка, выписано предписание;</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1 внеплановая повторная (нарушение устранено).</a:t>
            </a:r>
            <a:br>
              <a:rPr lang="ru-RU" sz="1500" dirty="0" smtClean="0">
                <a:ln>
                  <a:solidFill>
                    <a:schemeClr val="tx1"/>
                  </a:solidFill>
                </a:ln>
                <a:latin typeface="Times New Roman" pitchFamily="18" charset="0"/>
                <a:cs typeface="Times New Roman" pitchFamily="18" charset="0"/>
              </a:rPr>
            </a:br>
            <a:r>
              <a:rPr lang="ru-RU" sz="1500" b="1" dirty="0" smtClean="0">
                <a:ln>
                  <a:solidFill>
                    <a:schemeClr val="tx1"/>
                  </a:solidFill>
                </a:ln>
                <a:latin typeface="Times New Roman" pitchFamily="18" charset="0"/>
                <a:cs typeface="Times New Roman" pitchFamily="18" charset="0"/>
              </a:rPr>
              <a:t>в отношении физических лиц:</a:t>
            </a:r>
            <a:r>
              <a:rPr lang="ru-RU" sz="1500" dirty="0" smtClean="0">
                <a:ln>
                  <a:solidFill>
                    <a:schemeClr val="tx1"/>
                  </a:solidFill>
                </a:ln>
                <a:latin typeface="Times New Roman" pitchFamily="18" charset="0"/>
                <a:cs typeface="Times New Roman" pitchFamily="18" charset="0"/>
              </a:rPr>
              <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было запланировано 8 проверок, из них проведено 6, выписано 2 предписания; </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2 внеплановых проверки по заявлениям граждан, выписано 2 предписания;</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многодетным семьям было предоставлено 7 земельных участков. В настоящее время на земельном учете состоит 114 многодетных семей.</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a:t>
            </a:r>
            <a:r>
              <a:rPr lang="ru-RU" sz="1500" dirty="0" smtClean="0">
                <a:ln>
                  <a:solidFill>
                    <a:schemeClr val="tx1"/>
                  </a:solidFill>
                </a:ln>
                <a:latin typeface="Times New Roman" pitchFamily="18" charset="0"/>
                <a:cs typeface="Times New Roman" pitchFamily="18" charset="0"/>
              </a:rPr>
              <a:t>проведено </a:t>
            </a:r>
            <a:r>
              <a:rPr lang="ru-RU" sz="1500" dirty="0" smtClean="0">
                <a:ln>
                  <a:solidFill>
                    <a:schemeClr val="tx1"/>
                  </a:solidFill>
                </a:ln>
                <a:latin typeface="Times New Roman" pitchFamily="18" charset="0"/>
                <a:cs typeface="Times New Roman" pitchFamily="18" charset="0"/>
              </a:rPr>
              <a:t>межевание 6 земельных участков для многодетных семей, 4 участка уже выдано;</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оформлены 16 земельных участков под квартирами и </a:t>
            </a:r>
            <a:r>
              <a:rPr lang="ru-RU" sz="1500" dirty="0" smtClean="0">
                <a:ln>
                  <a:solidFill>
                    <a:schemeClr val="tx1"/>
                  </a:solidFill>
                </a:ln>
                <a:latin typeface="Times New Roman" pitchFamily="18" charset="0"/>
                <a:cs typeface="Times New Roman" pitchFamily="18" charset="0"/>
              </a:rPr>
              <a:t>домами</a:t>
            </a:r>
            <a:r>
              <a:rPr lang="ru-RU" sz="1500" dirty="0" smtClean="0">
                <a:ln>
                  <a:solidFill>
                    <a:schemeClr val="tx1"/>
                  </a:solidFill>
                </a:ln>
                <a:latin typeface="Times New Roman" pitchFamily="18" charset="0"/>
                <a:cs typeface="Times New Roman" pitchFamily="18" charset="0"/>
              </a:rPr>
              <a:t>,</a:t>
            </a:r>
            <a:r>
              <a:rPr lang="ru-RU" sz="1500" dirty="0" smtClean="0">
                <a:ln>
                  <a:solidFill>
                    <a:schemeClr val="tx1"/>
                  </a:solidFill>
                </a:ln>
                <a:latin typeface="Times New Roman" pitchFamily="18" charset="0"/>
                <a:cs typeface="Times New Roman" pitchFamily="18" charset="0"/>
              </a:rPr>
              <a:t> переданных </a:t>
            </a:r>
            <a:r>
              <a:rPr lang="ru-RU" sz="1500" dirty="0" smtClean="0">
                <a:ln>
                  <a:solidFill>
                    <a:schemeClr val="tx1"/>
                  </a:solidFill>
                </a:ln>
                <a:latin typeface="Times New Roman" pitchFamily="18" charset="0"/>
                <a:cs typeface="Times New Roman" pitchFamily="18" charset="0"/>
              </a:rPr>
              <a:t>гражданам по соц. найму. Эти участки будут предоставлены гражданам в аренду.</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оформлены земельные участки под 3 котельными, 18 </a:t>
            </a:r>
            <a:r>
              <a:rPr lang="ru-RU" sz="1500" dirty="0" smtClean="0">
                <a:ln>
                  <a:solidFill>
                    <a:schemeClr val="tx1"/>
                  </a:solidFill>
                </a:ln>
                <a:latin typeface="Times New Roman" pitchFamily="18" charset="0"/>
                <a:cs typeface="Times New Roman" pitchFamily="18" charset="0"/>
              </a:rPr>
              <a:t>контейнерными площадками, </a:t>
            </a:r>
            <a:r>
              <a:rPr lang="ru-RU" sz="1500" dirty="0" smtClean="0">
                <a:ln>
                  <a:solidFill>
                    <a:schemeClr val="tx1"/>
                  </a:solidFill>
                </a:ln>
                <a:latin typeface="Times New Roman" pitchFamily="18" charset="0"/>
                <a:cs typeface="Times New Roman" pitchFamily="18" charset="0"/>
              </a:rPr>
              <a:t>7 МКД, 33 </a:t>
            </a:r>
            <a:r>
              <a:rPr lang="ru-RU" sz="1500" dirty="0" smtClean="0">
                <a:ln>
                  <a:solidFill>
                    <a:schemeClr val="tx1"/>
                  </a:solidFill>
                </a:ln>
                <a:latin typeface="Times New Roman" pitchFamily="18" charset="0"/>
                <a:cs typeface="Times New Roman" pitchFamily="18" charset="0"/>
              </a:rPr>
              <a:t>торговыми местами </a:t>
            </a:r>
            <a:r>
              <a:rPr lang="ru-RU" sz="1500" dirty="0" smtClean="0">
                <a:ln>
                  <a:solidFill>
                    <a:schemeClr val="tx1"/>
                  </a:solidFill>
                </a:ln>
                <a:latin typeface="Times New Roman" pitchFamily="18" charset="0"/>
                <a:cs typeface="Times New Roman" pitchFamily="18" charset="0"/>
              </a:rPr>
              <a:t>под нестационарную торговлю, 2 МФП, 2 </a:t>
            </a:r>
            <a:r>
              <a:rPr lang="ru-RU" sz="1500" dirty="0" smtClean="0">
                <a:ln>
                  <a:solidFill>
                    <a:schemeClr val="tx1"/>
                  </a:solidFill>
                </a:ln>
                <a:latin typeface="Times New Roman" pitchFamily="18" charset="0"/>
                <a:cs typeface="Times New Roman" pitchFamily="18" charset="0"/>
              </a:rPr>
              <a:t>детскими площадками.</a:t>
            </a:r>
            <a:r>
              <a:rPr lang="ru-RU" sz="1500" dirty="0" smtClean="0">
                <a:ln>
                  <a:solidFill>
                    <a:schemeClr val="tx1"/>
                  </a:solidFill>
                </a:ln>
                <a:latin typeface="Times New Roman" pitchFamily="18" charset="0"/>
                <a:cs typeface="Times New Roman" pitchFamily="18" charset="0"/>
              </a:rPr>
              <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  установлены экономически обоснованные коэффициенты различных видов разрешенного использования для земель, государственная собственность на которые не разграничена, применяемые к размеру арендной платы.</a:t>
            </a:r>
            <a:br>
              <a:rPr lang="ru-RU" sz="1500" dirty="0" smtClean="0">
                <a:ln>
                  <a:solidFill>
                    <a:schemeClr val="tx1"/>
                  </a:solidFill>
                </a:ln>
                <a:latin typeface="Times New Roman" pitchFamily="18" charset="0"/>
                <a:cs typeface="Times New Roman" pitchFamily="18" charset="0"/>
              </a:rPr>
            </a:br>
            <a:r>
              <a:rPr lang="ru-RU" sz="1500" dirty="0" smtClean="0">
                <a:ln>
                  <a:solidFill>
                    <a:schemeClr val="tx1"/>
                  </a:solidFill>
                </a:ln>
                <a:latin typeface="Times New Roman" pitchFamily="18" charset="0"/>
                <a:cs typeface="Times New Roman" pitchFamily="18" charset="0"/>
              </a:rPr>
              <a:t>Земельный участок расположенный по адресу ул. Победы </a:t>
            </a:r>
            <a:r>
              <a:rPr lang="ru-RU" sz="1500" dirty="0" smtClean="0">
                <a:ln>
                  <a:solidFill>
                    <a:schemeClr val="tx1"/>
                  </a:solidFill>
                </a:ln>
                <a:latin typeface="Times New Roman" pitchFamily="18" charset="0"/>
                <a:cs typeface="Times New Roman" pitchFamily="18" charset="0"/>
              </a:rPr>
              <a:t>54В </a:t>
            </a:r>
            <a:r>
              <a:rPr lang="ru-RU" sz="1500" dirty="0" smtClean="0">
                <a:ln>
                  <a:solidFill>
                    <a:schemeClr val="tx1"/>
                  </a:solidFill>
                </a:ln>
                <a:latin typeface="Times New Roman" pitchFamily="18" charset="0"/>
                <a:cs typeface="Times New Roman" pitchFamily="18" charset="0"/>
              </a:rPr>
              <a:t>размещен на инвестиционном портале Иркутской области для участия в инвестиционной программе.</a:t>
            </a:r>
            <a:r>
              <a:rPr lang="ru-RU" sz="1500" dirty="0" smtClean="0"/>
              <a:t/>
            </a:r>
            <a:br>
              <a:rPr lang="ru-RU" sz="1500" dirty="0" smtClean="0"/>
            </a:br>
            <a:endParaRPr lang="ru-RU" sz="1500" dirty="0"/>
          </a:p>
        </p:txBody>
      </p:sp>
    </p:spTree>
  </p:cSld>
  <p:clrMapOvr>
    <a:masterClrMapping/>
  </p:clrMapOvr>
  <p:transition spd="slow">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755650" y="260350"/>
            <a:ext cx="7772400" cy="1019175"/>
          </a:xfrm>
        </p:spPr>
        <p:txBody>
          <a:bodyPr>
            <a:normAutofit fontScale="90000"/>
          </a:bodyPr>
          <a:lstStyle/>
          <a:p>
            <a:r>
              <a:rPr lang="ru-RU" sz="3600" dirty="0" smtClean="0">
                <a:ln>
                  <a:solidFill>
                    <a:schemeClr val="tx1"/>
                  </a:solidFill>
                </a:ln>
                <a:latin typeface="Times New Roman" pitchFamily="18" charset="0"/>
                <a:cs typeface="Times New Roman" pitchFamily="18" charset="0"/>
              </a:rPr>
              <a:t>РАБОТА  С СЕМЬЯМИ И ГРАЖДАНАМИ</a:t>
            </a:r>
            <a:r>
              <a:rPr lang="ru-RU" sz="3600" dirty="0" smtClean="0">
                <a:latin typeface="Times New Roman" pitchFamily="18" charset="0"/>
                <a:cs typeface="Times New Roman" pitchFamily="18" charset="0"/>
              </a:rPr>
              <a:t>:</a:t>
            </a:r>
          </a:p>
        </p:txBody>
      </p:sp>
      <p:sp>
        <p:nvSpPr>
          <p:cNvPr id="14339" name="Текст 2"/>
          <p:cNvSpPr>
            <a:spLocks noGrp="1"/>
          </p:cNvSpPr>
          <p:nvPr>
            <p:ph type="body" sz="half" idx="1"/>
          </p:nvPr>
        </p:nvSpPr>
        <p:spPr>
          <a:xfrm>
            <a:off x="107950" y="1268760"/>
            <a:ext cx="8928100" cy="5255865"/>
          </a:xfrm>
        </p:spPr>
        <p:txBody>
          <a:bodyPr>
            <a:normAutofit/>
          </a:bodyPr>
          <a:lstStyle/>
          <a:p>
            <a:pPr indent="449263" algn="just"/>
            <a:r>
              <a:rPr lang="ru-RU" sz="2000" dirty="0" smtClean="0">
                <a:ln>
                  <a:solidFill>
                    <a:schemeClr val="tx1"/>
                  </a:solidFill>
                </a:ln>
                <a:latin typeface="Times New Roman" pitchFamily="18" charset="0"/>
                <a:cs typeface="Times New Roman" pitchFamily="18" charset="0"/>
              </a:rPr>
              <a:t>В 2018г. - совместно со специалистами ОСРЦ по оказанию помощи семье и детям, находящимся в трудной жизненной ситуации и общественными Советами,  проведено более 70 обследований социально - бытовых условий граждан, проживающих на территории </a:t>
            </a:r>
            <a:r>
              <a:rPr lang="ru-RU" sz="2000" dirty="0" err="1" smtClean="0">
                <a:ln>
                  <a:solidFill>
                    <a:schemeClr val="tx1"/>
                  </a:solidFill>
                </a:ln>
                <a:latin typeface="Times New Roman" pitchFamily="18" charset="0"/>
                <a:cs typeface="Times New Roman" pitchFamily="18" charset="0"/>
              </a:rPr>
              <a:t>Заларинского</a:t>
            </a:r>
            <a:r>
              <a:rPr lang="ru-RU" sz="2000" dirty="0" smtClean="0">
                <a:ln>
                  <a:solidFill>
                    <a:schemeClr val="tx1"/>
                  </a:solidFill>
                </a:ln>
                <a:latin typeface="Times New Roman" pitchFamily="18" charset="0"/>
                <a:cs typeface="Times New Roman" pitchFamily="18" charset="0"/>
              </a:rPr>
              <a:t> МО. - Проведена корректировка и обновление баз  данных: </a:t>
            </a:r>
          </a:p>
          <a:p>
            <a:pPr indent="449263" algn="just"/>
            <a:r>
              <a:rPr lang="ru-RU" sz="2000" dirty="0" smtClean="0">
                <a:ln>
                  <a:solidFill>
                    <a:schemeClr val="tx1"/>
                  </a:solidFill>
                </a:ln>
                <a:latin typeface="Times New Roman" pitchFamily="18" charset="0"/>
                <a:cs typeface="Times New Roman" pitchFamily="18" charset="0"/>
              </a:rPr>
              <a:t>В 2018г. (2017г.) семей поставленных на профилактический учет - 12 (10) , находящихся на социальном обслуживании - 20 (22) семей, из них : </a:t>
            </a:r>
          </a:p>
          <a:p>
            <a:pPr indent="449263" algn="just"/>
            <a:r>
              <a:rPr lang="ru-RU" sz="2000" dirty="0" smtClean="0">
                <a:ln>
                  <a:solidFill>
                    <a:schemeClr val="tx1"/>
                  </a:solidFill>
                </a:ln>
                <a:latin typeface="Times New Roman" pitchFamily="18" charset="0"/>
                <a:cs typeface="Times New Roman" pitchFamily="18" charset="0"/>
              </a:rPr>
              <a:t>в СОП – 14 семей -58 детей, в ТЖС- 6 семей -12 детей (8). </a:t>
            </a:r>
          </a:p>
          <a:p>
            <a:pPr indent="449263" algn="just"/>
            <a:r>
              <a:rPr lang="ru-RU" sz="2000" dirty="0" smtClean="0">
                <a:ln>
                  <a:solidFill>
                    <a:schemeClr val="tx1"/>
                  </a:solidFill>
                </a:ln>
                <a:latin typeface="Times New Roman" pitchFamily="18" charset="0"/>
                <a:cs typeface="Times New Roman" pitchFamily="18" charset="0"/>
              </a:rPr>
              <a:t>- 260 (250) детям из социально незащищенных семей и семей льготных категорий вручены социальные подарки;  </a:t>
            </a:r>
          </a:p>
          <a:p>
            <a:pPr indent="449263" algn="just"/>
            <a:r>
              <a:rPr lang="ru-RU" sz="2000" dirty="0" smtClean="0">
                <a:ln>
                  <a:solidFill>
                    <a:schemeClr val="tx1"/>
                  </a:solidFill>
                </a:ln>
                <a:latin typeface="Times New Roman" pitchFamily="18" charset="0"/>
                <a:cs typeface="Times New Roman" pitchFamily="18" charset="0"/>
              </a:rPr>
              <a:t>Проведено – 44 (40) профилактических беседы с лицами, состоящими на профилактическом учете.</a:t>
            </a:r>
          </a:p>
          <a:p>
            <a:pPr indent="449263" algn="just"/>
            <a:r>
              <a:rPr lang="ru-RU" sz="2000" dirty="0" smtClean="0">
                <a:ln>
                  <a:solidFill>
                    <a:schemeClr val="tx1"/>
                  </a:solidFill>
                </a:ln>
                <a:latin typeface="Times New Roman" pitchFamily="18" charset="0"/>
                <a:cs typeface="Times New Roman" pitchFamily="18" charset="0"/>
              </a:rPr>
              <a:t>Подготовлены документы 7 лучшим семьям, матерям и отцам для участия в мероприятиях и конкурсах поселкового, областного и регионального уровня:</a:t>
            </a:r>
          </a:p>
          <a:p>
            <a:pPr indent="449263" algn="just">
              <a:buFontTx/>
              <a:buNone/>
            </a:pPr>
            <a:endParaRPr lang="ru-RU" sz="2000" dirty="0" smtClean="0">
              <a:ln>
                <a:solidFill>
                  <a:schemeClr val="tx1"/>
                </a:solidFill>
              </a:ln>
              <a:solidFill>
                <a:srgbClr val="002060"/>
              </a:solidFill>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4716016" y="1268760"/>
            <a:ext cx="4032448" cy="2520280"/>
          </a:xfrm>
          <a:prstGeom prst="rect">
            <a:avLst/>
          </a:prstGeom>
          <a:noFill/>
          <a:ln w="9525">
            <a:noFill/>
            <a:miter lim="800000"/>
            <a:headEnd/>
            <a:tailEnd/>
          </a:ln>
          <a:effectLst/>
        </p:spPr>
      </p:pic>
      <p:sp>
        <p:nvSpPr>
          <p:cNvPr id="15363" name="Заголовок 1"/>
          <p:cNvSpPr>
            <a:spLocks noGrp="1"/>
          </p:cNvSpPr>
          <p:nvPr>
            <p:ph type="title"/>
          </p:nvPr>
        </p:nvSpPr>
        <p:spPr>
          <a:xfrm>
            <a:off x="684213" y="365125"/>
            <a:ext cx="7772400" cy="399579"/>
          </a:xfrm>
        </p:spPr>
        <p:txBody>
          <a:bodyPr>
            <a:normAutofit fontScale="90000"/>
          </a:bodyPr>
          <a:lstStyle/>
          <a:p>
            <a:r>
              <a:rPr lang="ru-RU" dirty="0" smtClean="0">
                <a:ln>
                  <a:solidFill>
                    <a:schemeClr val="tx1"/>
                  </a:solidFill>
                </a:ln>
                <a:latin typeface="Times New Roman" pitchFamily="18" charset="0"/>
                <a:cs typeface="Times New Roman" pitchFamily="18" charset="0"/>
              </a:rPr>
              <a:t>Лучшие семьи, лучшие матери и отцы 2018 года:</a:t>
            </a:r>
          </a:p>
        </p:txBody>
      </p:sp>
      <p:sp>
        <p:nvSpPr>
          <p:cNvPr id="15364" name="Текст 2"/>
          <p:cNvSpPr>
            <a:spLocks noGrp="1"/>
          </p:cNvSpPr>
          <p:nvPr>
            <p:ph type="body" sz="half" idx="1"/>
          </p:nvPr>
        </p:nvSpPr>
        <p:spPr>
          <a:xfrm>
            <a:off x="179388" y="1382713"/>
            <a:ext cx="4392611" cy="1902271"/>
          </a:xfrm>
        </p:spPr>
        <p:txBody>
          <a:bodyPr>
            <a:normAutofit/>
          </a:bodyPr>
          <a:lstStyle/>
          <a:p>
            <a:pPr algn="just"/>
            <a:r>
              <a:rPr lang="ru-RU" sz="1600" dirty="0" smtClean="0">
                <a:ln>
                  <a:solidFill>
                    <a:schemeClr val="tx1"/>
                  </a:solidFill>
                </a:ln>
                <a:latin typeface="Times New Roman" pitchFamily="18" charset="0"/>
                <a:cs typeface="Times New Roman" pitchFamily="18" charset="0"/>
              </a:rPr>
              <a:t>Многодетная </a:t>
            </a:r>
            <a:r>
              <a:rPr lang="ru-RU" sz="1600" b="1" dirty="0" smtClean="0">
                <a:ln>
                  <a:solidFill>
                    <a:schemeClr val="tx1"/>
                  </a:solidFill>
                </a:ln>
                <a:latin typeface="Times New Roman" pitchFamily="18" charset="0"/>
                <a:cs typeface="Times New Roman" pitchFamily="18" charset="0"/>
              </a:rPr>
              <a:t>семья Давыдовых</a:t>
            </a:r>
            <a:r>
              <a:rPr lang="ru-RU" sz="1600" dirty="0" smtClean="0">
                <a:ln>
                  <a:solidFill>
                    <a:schemeClr val="tx1"/>
                  </a:solidFill>
                </a:ln>
                <a:latin typeface="Times New Roman" pitchFamily="18" charset="0"/>
                <a:cs typeface="Times New Roman" pitchFamily="18" charset="0"/>
              </a:rPr>
              <a:t>. В 2018 г. активные участники выставки-ярмарки муниципальных образований «Одна земля, одна семья, одна судьба», Олеся Владимировна представлена к чествованию районного уровня на День Матери. </a:t>
            </a:r>
          </a:p>
        </p:txBody>
      </p:sp>
      <p:pic>
        <p:nvPicPr>
          <p:cNvPr id="15365" name="Picture 3"/>
          <p:cNvPicPr>
            <a:picLocks noChangeAspect="1" noChangeArrowheads="1"/>
          </p:cNvPicPr>
          <p:nvPr/>
        </p:nvPicPr>
        <p:blipFill>
          <a:blip r:embed="rId3" cstate="print"/>
          <a:srcRect/>
          <a:stretch>
            <a:fillRect/>
          </a:stretch>
        </p:blipFill>
        <p:spPr bwMode="auto">
          <a:xfrm>
            <a:off x="395536" y="3068960"/>
            <a:ext cx="2520280" cy="3371081"/>
          </a:xfrm>
          <a:prstGeom prst="rect">
            <a:avLst/>
          </a:prstGeom>
          <a:noFill/>
          <a:ln w="9525">
            <a:noFill/>
            <a:miter lim="800000"/>
            <a:headEnd/>
            <a:tailEnd/>
          </a:ln>
        </p:spPr>
      </p:pic>
      <p:sp>
        <p:nvSpPr>
          <p:cNvPr id="6" name="Текст 2"/>
          <p:cNvSpPr txBox="1">
            <a:spLocks/>
          </p:cNvSpPr>
          <p:nvPr/>
        </p:nvSpPr>
        <p:spPr>
          <a:xfrm>
            <a:off x="2987824" y="3861048"/>
            <a:ext cx="5688633" cy="2736304"/>
          </a:xfrm>
          <a:prstGeom prst="rect">
            <a:avLst/>
          </a:prstGeom>
        </p:spPr>
        <p:txBody>
          <a:bodyPr vert="horz" lIns="91440" tIns="45720" rIns="91440" bIns="45720" rtlCol="0">
            <a:normAutofit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600" b="1" i="0" u="none" strike="noStrike" kern="1200" cap="none" spc="0" normalizeH="0" baseline="0" noProof="0" dirty="0" smtClean="0">
                <a:ln>
                  <a:solidFill>
                    <a:schemeClr val="tx1"/>
                  </a:solidFill>
                </a:ln>
                <a:solidFill>
                  <a:schemeClr val="tx1"/>
                </a:solidFill>
                <a:effectLst/>
                <a:uLnTx/>
                <a:uFillTx/>
                <a:latin typeface="Times New Roman" pitchFamily="18" charset="0"/>
                <a:cs typeface="Times New Roman" pitchFamily="18" charset="0"/>
              </a:rPr>
              <a:t>Семья  </a:t>
            </a:r>
            <a:r>
              <a:rPr kumimoji="0" lang="ru-RU" sz="1600" b="1" i="0" u="none" strike="noStrike" kern="1200" cap="none" spc="0" normalizeH="0" baseline="0" noProof="0" dirty="0" err="1" smtClean="0">
                <a:ln>
                  <a:solidFill>
                    <a:schemeClr val="tx1"/>
                  </a:solidFill>
                </a:ln>
                <a:solidFill>
                  <a:schemeClr val="tx1"/>
                </a:solidFill>
                <a:effectLst/>
                <a:uLnTx/>
                <a:uFillTx/>
                <a:latin typeface="Times New Roman" pitchFamily="18" charset="0"/>
                <a:cs typeface="Times New Roman" pitchFamily="18" charset="0"/>
              </a:rPr>
              <a:t>Андроненко</a:t>
            </a:r>
            <a:r>
              <a:rPr kumimoji="0" lang="ru-RU" sz="1600" b="1" i="0" u="none" strike="noStrike" kern="1200" cap="none" spc="0" normalizeH="0" baseline="0" noProof="0" dirty="0" smtClean="0">
                <a:ln>
                  <a:solidFill>
                    <a:schemeClr val="tx1"/>
                  </a:solidFill>
                </a:ln>
                <a:solidFill>
                  <a:schemeClr val="tx1"/>
                </a:solidFill>
                <a:effectLst/>
                <a:uLnTx/>
                <a:uFillTx/>
                <a:latin typeface="Times New Roman" pitchFamily="18" charset="0"/>
                <a:cs typeface="Times New Roman" pitchFamily="18" charset="0"/>
              </a:rPr>
              <a:t> </a:t>
            </a:r>
            <a:r>
              <a:rPr kumimoji="0" lang="ru-RU" sz="1600" b="0" i="0" u="none" strike="noStrike" kern="1200" cap="none" spc="0" normalizeH="0" baseline="0" noProof="0" dirty="0" smtClean="0">
                <a:ln>
                  <a:solidFill>
                    <a:schemeClr val="tx1"/>
                  </a:solidFill>
                </a:ln>
                <a:solidFill>
                  <a:schemeClr val="tx1"/>
                </a:solidFill>
                <a:effectLst/>
                <a:uLnTx/>
                <a:uFillTx/>
                <a:latin typeface="Times New Roman" pitchFamily="18" charset="0"/>
                <a:cs typeface="Times New Roman" pitchFamily="18" charset="0"/>
              </a:rPr>
              <a:t>(2 детей) - победители  номинации «Самая творческая семья» семейного фестиваля, посвященного Дню Отца 2018 года, где диплом «Лучшего папы» был вручен  главе семьи - Николаю</a:t>
            </a:r>
            <a:r>
              <a:rPr kumimoji="0" lang="ru-RU" sz="1400" b="0" i="0" u="none" strike="noStrike" kern="1200" cap="none" spc="0" normalizeH="0" baseline="0" noProof="0" dirty="0" smtClean="0">
                <a:ln>
                  <a:solidFill>
                    <a:schemeClr val="tx1"/>
                  </a:solidFill>
                </a:ln>
                <a:solidFill>
                  <a:schemeClr val="tx1"/>
                </a:solidFill>
                <a:effectLst/>
                <a:uLnTx/>
                <a:uFillTx/>
                <a:latin typeface="Times New Roman" pitchFamily="18" charset="0"/>
                <a:cs typeface="Times New Roman" pitchFamily="18" charset="0"/>
              </a:rPr>
              <a:t> </a:t>
            </a:r>
            <a:r>
              <a:rPr kumimoji="0" lang="ru-RU" sz="1600" b="0" i="0" u="none" strike="noStrike" kern="1200" cap="none" spc="0" normalizeH="0" baseline="0" noProof="0" dirty="0" smtClean="0">
                <a:ln>
                  <a:solidFill>
                    <a:schemeClr val="tx1"/>
                  </a:solidFill>
                </a:ln>
                <a:solidFill>
                  <a:schemeClr val="tx1"/>
                </a:solidFill>
                <a:effectLst/>
                <a:uLnTx/>
                <a:uFillTx/>
                <a:latin typeface="Times New Roman" pitchFamily="18" charset="0"/>
                <a:cs typeface="Times New Roman" pitchFamily="18" charset="0"/>
              </a:rPr>
              <a:t>Александровичу, а Нина Владимировна - талантливая классная мама учеников ЗСОШ № 2,  возглавляющая литературное объединение «Лира», один из соавторов сборника «Стихи, рожденные любовью», вышедшего  под эгидой  литобъединения «Зеленая лампа» в печать в 2018 году представлена к чествованию районного уровня на День Матери</a:t>
            </a:r>
            <a:r>
              <a:rPr kumimoji="0" lang="ru-RU" sz="1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p>
        </p:txBody>
      </p:sp>
    </p:spTree>
  </p:cSld>
  <p:clrMapOvr>
    <a:masterClrMapping/>
  </p:clrMapOvr>
  <p:transition spd="slow">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2" name="Picture 5"/>
          <p:cNvPicPr>
            <a:picLocks noChangeAspect="1" noChangeArrowheads="1"/>
          </p:cNvPicPr>
          <p:nvPr/>
        </p:nvPicPr>
        <p:blipFill>
          <a:blip r:embed="rId2" cstate="print"/>
          <a:srcRect/>
          <a:stretch>
            <a:fillRect/>
          </a:stretch>
        </p:blipFill>
        <p:spPr bwMode="auto">
          <a:xfrm>
            <a:off x="2915816" y="404664"/>
            <a:ext cx="5760640" cy="4392488"/>
          </a:xfrm>
          <a:prstGeom prst="rect">
            <a:avLst/>
          </a:prstGeom>
          <a:noFill/>
          <a:ln w="9525">
            <a:noFill/>
            <a:miter lim="800000"/>
            <a:headEnd/>
            <a:tailEnd/>
          </a:ln>
          <a:effectLst/>
        </p:spPr>
      </p:pic>
      <p:pic>
        <p:nvPicPr>
          <p:cNvPr id="17413" name="Picture 6"/>
          <p:cNvPicPr>
            <a:picLocks noChangeAspect="1" noChangeArrowheads="1"/>
          </p:cNvPicPr>
          <p:nvPr/>
        </p:nvPicPr>
        <p:blipFill>
          <a:blip r:embed="rId3" cstate="print"/>
          <a:srcRect/>
          <a:stretch>
            <a:fillRect/>
          </a:stretch>
        </p:blipFill>
        <p:spPr bwMode="auto">
          <a:xfrm>
            <a:off x="251520" y="404664"/>
            <a:ext cx="2664296" cy="3762747"/>
          </a:xfrm>
          <a:prstGeom prst="rect">
            <a:avLst/>
          </a:prstGeom>
          <a:noFill/>
          <a:ln w="9525">
            <a:noFill/>
            <a:miter lim="800000"/>
            <a:headEnd/>
            <a:tailEnd/>
          </a:ln>
          <a:effectLst/>
        </p:spPr>
      </p:pic>
      <p:pic>
        <p:nvPicPr>
          <p:cNvPr id="17414" name="Picture 7"/>
          <p:cNvPicPr>
            <a:picLocks noChangeAspect="1" noChangeArrowheads="1"/>
          </p:cNvPicPr>
          <p:nvPr/>
        </p:nvPicPr>
        <p:blipFill>
          <a:blip r:embed="rId4" cstate="print"/>
          <a:srcRect/>
          <a:stretch>
            <a:fillRect/>
          </a:stretch>
        </p:blipFill>
        <p:spPr bwMode="auto">
          <a:xfrm>
            <a:off x="179512" y="4365104"/>
            <a:ext cx="2664296" cy="2160240"/>
          </a:xfrm>
          <a:prstGeom prst="rect">
            <a:avLst/>
          </a:prstGeom>
          <a:noFill/>
          <a:ln w="9525">
            <a:noFill/>
            <a:miter lim="800000"/>
            <a:headEnd/>
            <a:tailEnd/>
          </a:ln>
          <a:effectLst/>
        </p:spPr>
      </p:pic>
      <p:sp>
        <p:nvSpPr>
          <p:cNvPr id="10" name="Rectangle 8"/>
          <p:cNvSpPr txBox="1">
            <a:spLocks noChangeArrowheads="1"/>
          </p:cNvSpPr>
          <p:nvPr/>
        </p:nvSpPr>
        <p:spPr bwMode="auto">
          <a:xfrm>
            <a:off x="2915816" y="4869160"/>
            <a:ext cx="5976664" cy="1728192"/>
          </a:xfrm>
          <a:prstGeom prst="rect">
            <a:avLst/>
          </a:prstGeom>
          <a:ln/>
        </p:spPr>
        <p:style>
          <a:lnRef idx="1">
            <a:schemeClr val="accent6"/>
          </a:lnRef>
          <a:fillRef idx="2">
            <a:schemeClr val="accent6"/>
          </a:fillRef>
          <a:effectRef idx="1">
            <a:schemeClr val="accent6"/>
          </a:effectRef>
          <a:fontRef idx="minor">
            <a:schemeClr val="dk1"/>
          </a:fontRef>
        </p:style>
        <p:txBody>
          <a:bodyPr wrap="squar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ru-RU" sz="2000" dirty="0" smtClean="0">
                <a:ln>
                  <a:solidFill>
                    <a:schemeClr val="tx1"/>
                  </a:solidFill>
                </a:ln>
              </a:rPr>
              <a:t>СЕМЬЯ ГЛЕБОВЫХ – активные участники мероприятий поселка; ПРИЗЕРЫ </a:t>
            </a:r>
            <a:r>
              <a:rPr lang="ru-RU" sz="2000" dirty="0" smtClean="0">
                <a:ln>
                  <a:solidFill>
                    <a:schemeClr val="tx1"/>
                  </a:solidFill>
                </a:ln>
                <a:cs typeface="Times New Roman" pitchFamily="18" charset="0"/>
              </a:rPr>
              <a:t>областного  конкурса Почетная семья  Иркутской области</a:t>
            </a:r>
            <a:r>
              <a:rPr lang="ru-RU" sz="2000" dirty="0">
                <a:ln>
                  <a:solidFill>
                    <a:schemeClr val="tx1"/>
                  </a:solidFill>
                </a:ln>
                <a:latin typeface="Times New Roman"/>
              </a:rPr>
              <a:t> 2018 г. -</a:t>
            </a:r>
            <a:r>
              <a:rPr lang="ru-RU" sz="2000" dirty="0" smtClean="0">
                <a:ln>
                  <a:solidFill>
                    <a:schemeClr val="tx1"/>
                  </a:solidFill>
                </a:ln>
                <a:cs typeface="Times New Roman" pitchFamily="18" charset="0"/>
              </a:rPr>
              <a:t> и направлены  на всероссийский конкурс в г. Москва «Семья года» в номинации «Сельская семья»</a:t>
            </a:r>
            <a:endParaRPr lang="ru-RU" sz="2000" dirty="0" smtClean="0">
              <a:ln>
                <a:solidFill>
                  <a:schemeClr val="tx1"/>
                </a:solidFill>
              </a:ln>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684213" y="260350"/>
            <a:ext cx="7772400" cy="936625"/>
          </a:xfrm>
        </p:spPr>
        <p:txBody>
          <a:bodyPr/>
          <a:lstStyle/>
          <a:p>
            <a:r>
              <a:rPr lang="ru-RU" dirty="0" smtClean="0">
                <a:ln>
                  <a:solidFill>
                    <a:schemeClr val="tx1"/>
                  </a:solidFill>
                </a:ln>
                <a:latin typeface="Times New Roman" pitchFamily="18" charset="0"/>
                <a:cs typeface="Times New Roman" pitchFamily="18" charset="0"/>
              </a:rPr>
              <a:t>ПОЧЕТНЫЕ ГРАЖДАНЕ:</a:t>
            </a:r>
          </a:p>
        </p:txBody>
      </p:sp>
      <p:sp>
        <p:nvSpPr>
          <p:cNvPr id="18435" name="Текст 2"/>
          <p:cNvSpPr>
            <a:spLocks noGrp="1"/>
          </p:cNvSpPr>
          <p:nvPr>
            <p:ph type="body" sz="half" idx="1"/>
          </p:nvPr>
        </p:nvSpPr>
        <p:spPr>
          <a:xfrm>
            <a:off x="250825" y="1341438"/>
            <a:ext cx="4392613" cy="5040312"/>
          </a:xfrm>
        </p:spPr>
        <p:txBody>
          <a:bodyPr>
            <a:normAutofit/>
          </a:bodyPr>
          <a:lstStyle/>
          <a:p>
            <a:endParaRPr lang="ru-RU" sz="2000" smtClean="0"/>
          </a:p>
          <a:p>
            <a:endParaRPr lang="ru-RU" sz="2000" smtClean="0"/>
          </a:p>
        </p:txBody>
      </p:sp>
      <p:sp>
        <p:nvSpPr>
          <p:cNvPr id="10244" name="Объект 3"/>
          <p:cNvSpPr>
            <a:spLocks noGrp="1"/>
          </p:cNvSpPr>
          <p:nvPr>
            <p:ph sz="half" idx="2"/>
          </p:nvPr>
        </p:nvSpPr>
        <p:spPr>
          <a:xfrm>
            <a:off x="323850" y="1124744"/>
            <a:ext cx="8569325" cy="5328591"/>
          </a:xfrm>
        </p:spPr>
        <p:txBody>
          <a:bodyPr>
            <a:normAutofit fontScale="92500" lnSpcReduction="20000"/>
          </a:bodyPr>
          <a:lstStyle/>
          <a:p>
            <a:pPr algn="just">
              <a:defRPr/>
            </a:pPr>
            <a:r>
              <a:rPr lang="ru-RU" sz="2000" dirty="0" smtClean="0">
                <a:ln>
                  <a:solidFill>
                    <a:schemeClr val="tx1"/>
                  </a:solidFill>
                </a:ln>
                <a:latin typeface="Times New Roman" pitchFamily="18" charset="0"/>
                <a:cs typeface="Times New Roman" pitchFamily="18" charset="0"/>
              </a:rPr>
              <a:t>В 2018 году в здании администрации </a:t>
            </a:r>
            <a:r>
              <a:rPr lang="ru-RU" sz="2000" dirty="0" err="1" smtClean="0">
                <a:ln>
                  <a:solidFill>
                    <a:schemeClr val="tx1"/>
                  </a:solidFill>
                </a:ln>
                <a:latin typeface="Times New Roman" pitchFamily="18" charset="0"/>
                <a:cs typeface="Times New Roman" pitchFamily="18" charset="0"/>
              </a:rPr>
              <a:t>Заларинского</a:t>
            </a:r>
            <a:r>
              <a:rPr lang="ru-RU" sz="2000" dirty="0" smtClean="0">
                <a:ln>
                  <a:solidFill>
                    <a:schemeClr val="tx1"/>
                  </a:solidFill>
                </a:ln>
                <a:latin typeface="Times New Roman" pitchFamily="18" charset="0"/>
                <a:cs typeface="Times New Roman" pitchFamily="18" charset="0"/>
              </a:rPr>
              <a:t> МО</a:t>
            </a:r>
            <a:r>
              <a:rPr lang="ru-RU" sz="2000" dirty="0">
                <a:ln>
                  <a:solidFill>
                    <a:schemeClr val="tx1"/>
                  </a:solidFill>
                </a:ln>
                <a:latin typeface="Times New Roman" pitchFamily="18" charset="0"/>
                <a:cs typeface="Times New Roman" pitchFamily="18" charset="0"/>
              </a:rPr>
              <a:t> впервые</a:t>
            </a:r>
            <a:r>
              <a:rPr lang="ru-RU" sz="2000" dirty="0" smtClean="0">
                <a:ln>
                  <a:solidFill>
                    <a:schemeClr val="tx1"/>
                  </a:solidFill>
                </a:ln>
                <a:latin typeface="Times New Roman" pitchFamily="18" charset="0"/>
                <a:cs typeface="Times New Roman" pitchFamily="18" charset="0"/>
              </a:rPr>
              <a:t> появился стенд для Почетных граждан </a:t>
            </a:r>
            <a:r>
              <a:rPr lang="ru-RU" sz="2000" dirty="0">
                <a:ln>
                  <a:solidFill>
                    <a:schemeClr val="tx1"/>
                  </a:solidFill>
                </a:ln>
                <a:latin typeface="Times New Roman" pitchFamily="18" charset="0"/>
                <a:cs typeface="Times New Roman" pitchFamily="18" charset="0"/>
              </a:rPr>
              <a:t>п. </a:t>
            </a:r>
            <a:r>
              <a:rPr lang="ru-RU" sz="2000" dirty="0" err="1" smtClean="0">
                <a:ln>
                  <a:solidFill>
                    <a:schemeClr val="tx1"/>
                  </a:solidFill>
                </a:ln>
                <a:latin typeface="Times New Roman" pitchFamily="18" charset="0"/>
                <a:cs typeface="Times New Roman" pitchFamily="18" charset="0"/>
              </a:rPr>
              <a:t>Залари</a:t>
            </a:r>
            <a:r>
              <a:rPr lang="ru-RU" sz="2000" dirty="0" smtClean="0">
                <a:ln>
                  <a:solidFill>
                    <a:schemeClr val="tx1"/>
                  </a:solidFill>
                </a:ln>
                <a:latin typeface="Times New Roman" pitchFamily="18" charset="0"/>
                <a:cs typeface="Times New Roman" pitchFamily="18" charset="0"/>
              </a:rPr>
              <a:t>, на котором представлена информация по 17 </a:t>
            </a:r>
            <a:r>
              <a:rPr lang="ru-RU" sz="2000" dirty="0">
                <a:ln>
                  <a:solidFill>
                    <a:schemeClr val="tx1"/>
                  </a:solidFill>
                </a:ln>
                <a:latin typeface="Times New Roman" pitchFamily="18" charset="0"/>
                <a:cs typeface="Times New Roman" pitchFamily="18" charset="0"/>
              </a:rPr>
              <a:t>почетным </a:t>
            </a:r>
            <a:r>
              <a:rPr lang="ru-RU" sz="2000" dirty="0" smtClean="0">
                <a:ln>
                  <a:solidFill>
                    <a:schemeClr val="tx1"/>
                  </a:solidFill>
                </a:ln>
                <a:latin typeface="Times New Roman" pitchFamily="18" charset="0"/>
                <a:cs typeface="Times New Roman" pitchFamily="18" charset="0"/>
              </a:rPr>
              <a:t>гражданам поселка, где 10 граждан из книги почета 1987-1989гг, из них </a:t>
            </a:r>
            <a:r>
              <a:rPr lang="ru-RU" sz="2000" dirty="0" smtClean="0">
                <a:ln>
                  <a:solidFill>
                    <a:schemeClr val="tx1"/>
                  </a:solidFill>
                </a:ln>
                <a:latin typeface="Times New Roman" pitchFamily="18" charset="0"/>
                <a:cs typeface="Times New Roman" pitchFamily="18" charset="0"/>
              </a:rPr>
              <a:t>в </a:t>
            </a:r>
            <a:r>
              <a:rPr lang="ru-RU" sz="2000" dirty="0" smtClean="0">
                <a:ln>
                  <a:solidFill>
                    <a:schemeClr val="tx1"/>
                  </a:solidFill>
                </a:ln>
                <a:latin typeface="Times New Roman" pitchFamily="18" charset="0"/>
                <a:cs typeface="Times New Roman" pitchFamily="18" charset="0"/>
              </a:rPr>
              <a:t>живых:</a:t>
            </a:r>
          </a:p>
          <a:p>
            <a:pPr algn="just">
              <a:defRPr/>
            </a:pPr>
            <a:r>
              <a:rPr lang="ru-RU" sz="2000" dirty="0">
                <a:ln>
                  <a:solidFill>
                    <a:schemeClr val="tx1"/>
                  </a:solidFill>
                </a:ln>
                <a:latin typeface="Times New Roman" pitchFamily="18" charset="0"/>
                <a:cs typeface="Times New Roman" pitchFamily="18" charset="0"/>
              </a:rPr>
              <a:t>Смирнова А.Ф.  - «Почетный гражданин п. </a:t>
            </a:r>
            <a:r>
              <a:rPr lang="ru-RU" sz="2000" dirty="0" err="1">
                <a:ln>
                  <a:solidFill>
                    <a:schemeClr val="tx1"/>
                  </a:solidFill>
                </a:ln>
                <a:latin typeface="Times New Roman" pitchFamily="18" charset="0"/>
                <a:cs typeface="Times New Roman" pitchFamily="18" charset="0"/>
              </a:rPr>
              <a:t>Залари</a:t>
            </a:r>
            <a:r>
              <a:rPr lang="ru-RU" sz="2000" dirty="0">
                <a:ln>
                  <a:solidFill>
                    <a:schemeClr val="tx1"/>
                  </a:solidFill>
                </a:ln>
                <a:latin typeface="Times New Roman" pitchFamily="18" charset="0"/>
                <a:cs typeface="Times New Roman" pitchFamily="18" charset="0"/>
              </a:rPr>
              <a:t>» 1989г. </a:t>
            </a:r>
            <a:endParaRPr lang="ru-RU" sz="2000" dirty="0" smtClean="0">
              <a:ln>
                <a:solidFill>
                  <a:schemeClr val="tx1"/>
                </a:solidFill>
              </a:ln>
              <a:latin typeface="Times New Roman" pitchFamily="18" charset="0"/>
              <a:cs typeface="Times New Roman" pitchFamily="18" charset="0"/>
            </a:endParaRPr>
          </a:p>
          <a:p>
            <a:pPr algn="just">
              <a:defRPr/>
            </a:pPr>
            <a:r>
              <a:rPr lang="ru-RU" sz="2000" dirty="0" smtClean="0">
                <a:ln>
                  <a:solidFill>
                    <a:schemeClr val="tx1"/>
                  </a:solidFill>
                </a:ln>
                <a:latin typeface="Times New Roman" pitchFamily="18" charset="0"/>
                <a:cs typeface="Times New Roman" pitchFamily="18" charset="0"/>
              </a:rPr>
              <a:t>С </a:t>
            </a:r>
            <a:r>
              <a:rPr lang="ru-RU" sz="2000" dirty="0">
                <a:ln>
                  <a:solidFill>
                    <a:schemeClr val="tx1"/>
                  </a:solidFill>
                </a:ln>
                <a:latin typeface="Times New Roman" pitchFamily="18" charset="0"/>
                <a:cs typeface="Times New Roman" pitchFamily="18" charset="0"/>
              </a:rPr>
              <a:t>2011 года после долгого забвения со времен 1989г. вновь стали присваиваться звания «Почетный гражданин п. </a:t>
            </a:r>
            <a:r>
              <a:rPr lang="ru-RU" sz="2000" dirty="0" err="1">
                <a:ln>
                  <a:solidFill>
                    <a:schemeClr val="tx1"/>
                  </a:solidFill>
                </a:ln>
                <a:latin typeface="Times New Roman" pitchFamily="18" charset="0"/>
                <a:cs typeface="Times New Roman" pitchFamily="18" charset="0"/>
              </a:rPr>
              <a:t>Залари</a:t>
            </a:r>
            <a:r>
              <a:rPr lang="ru-RU" sz="2000" dirty="0">
                <a:ln>
                  <a:solidFill>
                    <a:schemeClr val="tx1"/>
                  </a:solidFill>
                </a:ln>
                <a:latin typeface="Times New Roman" pitchFamily="18" charset="0"/>
                <a:cs typeface="Times New Roman" pitchFamily="18" charset="0"/>
              </a:rPr>
              <a:t>».  </a:t>
            </a:r>
            <a:r>
              <a:rPr lang="ru-RU" sz="2000" dirty="0" smtClean="0">
                <a:ln>
                  <a:solidFill>
                    <a:schemeClr val="tx1"/>
                  </a:solidFill>
                </a:ln>
                <a:latin typeface="Times New Roman" pitchFamily="18" charset="0"/>
                <a:cs typeface="Times New Roman" pitchFamily="18" charset="0"/>
              </a:rPr>
              <a:t>За </a:t>
            </a:r>
            <a:r>
              <a:rPr lang="ru-RU" sz="2000" dirty="0">
                <a:ln>
                  <a:solidFill>
                    <a:schemeClr val="tx1"/>
                  </a:solidFill>
                </a:ln>
                <a:latin typeface="Times New Roman" pitchFamily="18" charset="0"/>
                <a:cs typeface="Times New Roman" pitchFamily="18" charset="0"/>
              </a:rPr>
              <a:t>этот период звания были присвоены</a:t>
            </a:r>
            <a:r>
              <a:rPr lang="ru-RU" sz="2000" dirty="0" smtClean="0">
                <a:ln>
                  <a:solidFill>
                    <a:schemeClr val="tx1"/>
                  </a:solidFill>
                </a:ln>
                <a:latin typeface="Times New Roman" pitchFamily="18" charset="0"/>
                <a:cs typeface="Times New Roman" pitchFamily="18" charset="0"/>
              </a:rPr>
              <a:t>:</a:t>
            </a:r>
            <a:endParaRPr lang="ru-RU" sz="2000" dirty="0">
              <a:ln>
                <a:solidFill>
                  <a:schemeClr val="tx1"/>
                </a:solidFill>
              </a:ln>
              <a:latin typeface="Times New Roman" pitchFamily="18" charset="0"/>
              <a:cs typeface="Times New Roman" pitchFamily="18" charset="0"/>
            </a:endParaRPr>
          </a:p>
          <a:p>
            <a:pPr>
              <a:defRPr/>
            </a:pPr>
            <a:r>
              <a:rPr lang="ru-RU" sz="2000" dirty="0" smtClean="0">
                <a:ln>
                  <a:solidFill>
                    <a:schemeClr val="tx1"/>
                  </a:solidFill>
                </a:ln>
                <a:latin typeface="Times New Roman" pitchFamily="18" charset="0"/>
                <a:cs typeface="Times New Roman" pitchFamily="18" charset="0"/>
              </a:rPr>
              <a:t>В </a:t>
            </a:r>
            <a:r>
              <a:rPr lang="ru-RU" sz="2000" dirty="0">
                <a:ln>
                  <a:solidFill>
                    <a:schemeClr val="tx1"/>
                  </a:solidFill>
                </a:ln>
                <a:latin typeface="Times New Roman" pitchFamily="18" charset="0"/>
                <a:cs typeface="Times New Roman" pitchFamily="18" charset="0"/>
              </a:rPr>
              <a:t>2011г</a:t>
            </a:r>
            <a:r>
              <a:rPr lang="ru-RU" sz="2000" dirty="0" smtClean="0">
                <a:ln>
                  <a:solidFill>
                    <a:schemeClr val="tx1"/>
                  </a:solidFill>
                </a:ln>
                <a:latin typeface="Times New Roman" pitchFamily="18" charset="0"/>
                <a:cs typeface="Times New Roman" pitchFamily="18" charset="0"/>
              </a:rPr>
              <a:t>. -  </a:t>
            </a:r>
            <a:r>
              <a:rPr lang="ru-RU" sz="2000" dirty="0">
                <a:ln>
                  <a:solidFill>
                    <a:schemeClr val="tx1"/>
                  </a:solidFill>
                </a:ln>
                <a:latin typeface="Times New Roman" pitchFamily="18" charset="0"/>
                <a:cs typeface="Times New Roman" pitchFamily="18" charset="0"/>
              </a:rPr>
              <a:t>Елохину В.М. </a:t>
            </a:r>
          </a:p>
          <a:p>
            <a:pPr>
              <a:defRPr/>
            </a:pPr>
            <a:r>
              <a:rPr lang="ru-RU" sz="2000" dirty="0" smtClean="0">
                <a:ln>
                  <a:solidFill>
                    <a:schemeClr val="tx1"/>
                  </a:solidFill>
                </a:ln>
                <a:latin typeface="Times New Roman" pitchFamily="18" charset="0"/>
                <a:cs typeface="Times New Roman" pitchFamily="18" charset="0"/>
              </a:rPr>
              <a:t>В 2016г. - </a:t>
            </a:r>
            <a:r>
              <a:rPr lang="ru-RU" sz="2000" dirty="0" err="1" smtClean="0">
                <a:ln>
                  <a:solidFill>
                    <a:schemeClr val="tx1"/>
                  </a:solidFill>
                </a:ln>
                <a:latin typeface="Times New Roman" pitchFamily="18" charset="0"/>
                <a:cs typeface="Times New Roman" pitchFamily="18" charset="0"/>
              </a:rPr>
              <a:t>Мазитовой</a:t>
            </a:r>
            <a:r>
              <a:rPr lang="ru-RU" sz="2000" dirty="0" smtClean="0">
                <a:ln>
                  <a:solidFill>
                    <a:schemeClr val="tx1"/>
                  </a:solidFill>
                </a:ln>
                <a:latin typeface="Times New Roman" pitchFamily="18" charset="0"/>
                <a:cs typeface="Times New Roman" pitchFamily="18" charset="0"/>
              </a:rPr>
              <a:t> </a:t>
            </a:r>
            <a:r>
              <a:rPr lang="ru-RU" sz="2000" dirty="0">
                <a:ln>
                  <a:solidFill>
                    <a:schemeClr val="tx1"/>
                  </a:solidFill>
                </a:ln>
                <a:latin typeface="Times New Roman" pitchFamily="18" charset="0"/>
                <a:cs typeface="Times New Roman" pitchFamily="18" charset="0"/>
              </a:rPr>
              <a:t>Р.А. </a:t>
            </a:r>
            <a:endParaRPr lang="ru-RU" sz="2000" dirty="0" smtClean="0">
              <a:ln>
                <a:solidFill>
                  <a:schemeClr val="tx1"/>
                </a:solidFill>
              </a:ln>
              <a:latin typeface="Times New Roman" pitchFamily="18" charset="0"/>
              <a:cs typeface="Times New Roman" pitchFamily="18" charset="0"/>
            </a:endParaRPr>
          </a:p>
          <a:p>
            <a:pPr>
              <a:defRPr/>
            </a:pPr>
            <a:r>
              <a:rPr lang="ru-RU" sz="2000" dirty="0" smtClean="0">
                <a:ln>
                  <a:solidFill>
                    <a:schemeClr val="tx1"/>
                  </a:solidFill>
                </a:ln>
                <a:latin typeface="Times New Roman" pitchFamily="18" charset="0"/>
                <a:cs typeface="Times New Roman" pitchFamily="18" charset="0"/>
              </a:rPr>
              <a:t>В 2017г. - Бережных </a:t>
            </a:r>
            <a:r>
              <a:rPr lang="ru-RU" sz="2000" dirty="0">
                <a:ln>
                  <a:solidFill>
                    <a:schemeClr val="tx1"/>
                  </a:solidFill>
                </a:ln>
                <a:latin typeface="Times New Roman" pitchFamily="18" charset="0"/>
                <a:cs typeface="Times New Roman" pitchFamily="18" charset="0"/>
              </a:rPr>
              <a:t>Л.М. </a:t>
            </a:r>
            <a:endParaRPr lang="ru-RU" sz="2000" dirty="0" smtClean="0">
              <a:ln>
                <a:solidFill>
                  <a:schemeClr val="tx1"/>
                </a:solidFill>
              </a:ln>
              <a:latin typeface="Times New Roman" pitchFamily="18" charset="0"/>
              <a:cs typeface="Times New Roman" pitchFamily="18" charset="0"/>
            </a:endParaRPr>
          </a:p>
          <a:p>
            <a:pPr>
              <a:defRPr/>
            </a:pPr>
            <a:r>
              <a:rPr lang="ru-RU" sz="2000" dirty="0" smtClean="0">
                <a:ln>
                  <a:solidFill>
                    <a:schemeClr val="tx1"/>
                  </a:solidFill>
                </a:ln>
                <a:latin typeface="Times New Roman" pitchFamily="18" charset="0"/>
                <a:cs typeface="Times New Roman" pitchFamily="18" charset="0"/>
              </a:rPr>
              <a:t>В </a:t>
            </a:r>
            <a:r>
              <a:rPr lang="ru-RU" sz="2000" dirty="0">
                <a:ln>
                  <a:solidFill>
                    <a:schemeClr val="tx1"/>
                  </a:solidFill>
                </a:ln>
                <a:latin typeface="Times New Roman" pitchFamily="18" charset="0"/>
                <a:cs typeface="Times New Roman" pitchFamily="18" charset="0"/>
              </a:rPr>
              <a:t>2018г </a:t>
            </a:r>
            <a:r>
              <a:rPr lang="ru-RU" sz="2000" dirty="0" smtClean="0">
                <a:ln>
                  <a:solidFill>
                    <a:schemeClr val="tx1"/>
                  </a:solidFill>
                </a:ln>
                <a:latin typeface="Times New Roman" pitchFamily="18" charset="0"/>
                <a:cs typeface="Times New Roman" pitchFamily="18" charset="0"/>
              </a:rPr>
              <a:t> - </a:t>
            </a:r>
            <a:r>
              <a:rPr lang="ru-RU" sz="2000" dirty="0" err="1" smtClean="0">
                <a:ln>
                  <a:solidFill>
                    <a:schemeClr val="tx1"/>
                  </a:solidFill>
                </a:ln>
                <a:latin typeface="Times New Roman" pitchFamily="18" charset="0"/>
                <a:cs typeface="Times New Roman" pitchFamily="18" charset="0"/>
              </a:rPr>
              <a:t>Усцову</a:t>
            </a:r>
            <a:r>
              <a:rPr lang="ru-RU" sz="2000" dirty="0" smtClean="0">
                <a:ln>
                  <a:solidFill>
                    <a:schemeClr val="tx1"/>
                  </a:solidFill>
                </a:ln>
                <a:latin typeface="Times New Roman" pitchFamily="18" charset="0"/>
                <a:cs typeface="Times New Roman" pitchFamily="18" charset="0"/>
              </a:rPr>
              <a:t> </a:t>
            </a:r>
            <a:r>
              <a:rPr lang="ru-RU" sz="2000" dirty="0">
                <a:ln>
                  <a:solidFill>
                    <a:schemeClr val="tx1"/>
                  </a:solidFill>
                </a:ln>
                <a:latin typeface="Times New Roman" pitchFamily="18" charset="0"/>
                <a:cs typeface="Times New Roman" pitchFamily="18" charset="0"/>
              </a:rPr>
              <a:t>Н.Г. </a:t>
            </a:r>
            <a:r>
              <a:rPr lang="ru-RU" sz="2000" dirty="0" smtClean="0">
                <a:ln>
                  <a:solidFill>
                    <a:schemeClr val="tx1"/>
                  </a:solidFill>
                </a:ln>
                <a:latin typeface="Times New Roman" pitchFamily="18" charset="0"/>
                <a:cs typeface="Times New Roman" pitchFamily="18" charset="0"/>
              </a:rPr>
              <a:t>; </a:t>
            </a:r>
          </a:p>
          <a:p>
            <a:pPr>
              <a:buNone/>
              <a:defRPr/>
            </a:pPr>
            <a:r>
              <a:rPr lang="ru-RU" sz="2000" dirty="0" smtClean="0">
                <a:ln>
                  <a:solidFill>
                    <a:schemeClr val="tx1"/>
                  </a:solidFill>
                </a:ln>
                <a:latin typeface="Times New Roman" pitchFamily="18" charset="0"/>
                <a:cs typeface="Times New Roman" pitchFamily="18" charset="0"/>
              </a:rPr>
              <a:t>                    Васильевой </a:t>
            </a:r>
            <a:r>
              <a:rPr lang="ru-RU" sz="2000" dirty="0">
                <a:ln>
                  <a:solidFill>
                    <a:schemeClr val="tx1"/>
                  </a:solidFill>
                </a:ln>
                <a:latin typeface="Times New Roman" pitchFamily="18" charset="0"/>
                <a:cs typeface="Times New Roman" pitchFamily="18" charset="0"/>
              </a:rPr>
              <a:t>Г.Г. </a:t>
            </a:r>
            <a:r>
              <a:rPr lang="ru-RU" sz="2000" dirty="0" smtClean="0">
                <a:ln>
                  <a:solidFill>
                    <a:schemeClr val="tx1"/>
                  </a:solidFill>
                </a:ln>
                <a:latin typeface="Times New Roman" pitchFamily="18" charset="0"/>
                <a:cs typeface="Times New Roman" pitchFamily="18" charset="0"/>
              </a:rPr>
              <a:t>;</a:t>
            </a:r>
          </a:p>
          <a:p>
            <a:pPr>
              <a:buNone/>
              <a:defRPr/>
            </a:pPr>
            <a:r>
              <a:rPr lang="ru-RU" sz="2000" dirty="0" smtClean="0">
                <a:ln>
                  <a:solidFill>
                    <a:schemeClr val="tx1"/>
                  </a:solidFill>
                </a:ln>
                <a:latin typeface="Times New Roman" pitchFamily="18" charset="0"/>
                <a:cs typeface="Times New Roman" pitchFamily="18" charset="0"/>
              </a:rPr>
              <a:t>                     Фетисову </a:t>
            </a:r>
            <a:r>
              <a:rPr lang="ru-RU" sz="2000" dirty="0">
                <a:ln>
                  <a:solidFill>
                    <a:schemeClr val="tx1"/>
                  </a:solidFill>
                </a:ln>
                <a:latin typeface="Times New Roman" pitchFamily="18" charset="0"/>
                <a:cs typeface="Times New Roman" pitchFamily="18" charset="0"/>
              </a:rPr>
              <a:t>И.В</a:t>
            </a:r>
            <a:r>
              <a:rPr lang="ru-RU" sz="2000" dirty="0" smtClean="0">
                <a:ln>
                  <a:solidFill>
                    <a:schemeClr val="tx1"/>
                  </a:solidFill>
                </a:ln>
                <a:latin typeface="Times New Roman" pitchFamily="18" charset="0"/>
                <a:cs typeface="Times New Roman" pitchFamily="18" charset="0"/>
              </a:rPr>
              <a:t>.</a:t>
            </a:r>
          </a:p>
          <a:p>
            <a:pPr>
              <a:buNone/>
              <a:defRPr/>
            </a:pPr>
            <a:r>
              <a:rPr lang="ru-RU" sz="2000" dirty="0" smtClean="0">
                <a:ln>
                  <a:solidFill>
                    <a:schemeClr val="tx1"/>
                  </a:solidFill>
                </a:ln>
                <a:latin typeface="Times New Roman" pitchFamily="18" charset="0"/>
                <a:cs typeface="Times New Roman" pitchFamily="18" charset="0"/>
              </a:rPr>
              <a:t>                      (посмертно) </a:t>
            </a:r>
          </a:p>
          <a:p>
            <a:pPr>
              <a:defRPr/>
            </a:pPr>
            <a:endParaRPr lang="ru-RU" sz="2000" dirty="0" smtClean="0">
              <a:solidFill>
                <a:srgbClr val="FFC000"/>
              </a:solidFill>
            </a:endParaRPr>
          </a:p>
          <a:p>
            <a:pPr>
              <a:defRPr/>
            </a:pPr>
            <a:endParaRPr lang="ru-RU" sz="2000" dirty="0">
              <a:solidFill>
                <a:srgbClr val="FFC000"/>
              </a:solidFill>
            </a:endParaRPr>
          </a:p>
          <a:p>
            <a:pPr marL="0" indent="0">
              <a:buFontTx/>
              <a:buNone/>
              <a:defRPr/>
            </a:pPr>
            <a:r>
              <a:rPr lang="ru-RU" sz="2000" dirty="0" smtClean="0">
                <a:solidFill>
                  <a:srgbClr val="FFFFCC"/>
                </a:solidFill>
              </a:rPr>
              <a:t>                                               </a:t>
            </a:r>
            <a:endParaRPr lang="ru-RU" sz="2000" dirty="0">
              <a:solidFill>
                <a:srgbClr val="FFFFCC"/>
              </a:solidFill>
            </a:endParaRPr>
          </a:p>
          <a:p>
            <a:pPr>
              <a:defRPr/>
            </a:pPr>
            <a:endParaRPr lang="ru-RU" dirty="0" smtClean="0"/>
          </a:p>
        </p:txBody>
      </p:sp>
      <p:pic>
        <p:nvPicPr>
          <p:cNvPr id="5121" name="Picture 1" descr="\\Server\общая 2\Блюмская\Отчет 2017 года\Почетные жители п.Залари - 0005.jpg"/>
          <p:cNvPicPr>
            <a:picLocks noChangeAspect="1" noChangeArrowheads="1"/>
          </p:cNvPicPr>
          <p:nvPr/>
        </p:nvPicPr>
        <p:blipFill>
          <a:blip r:embed="rId2" cstate="print"/>
          <a:srcRect/>
          <a:stretch>
            <a:fillRect/>
          </a:stretch>
        </p:blipFill>
        <p:spPr bwMode="auto">
          <a:xfrm>
            <a:off x="3635896" y="3140968"/>
            <a:ext cx="1512168" cy="2088232"/>
          </a:xfrm>
          <a:prstGeom prst="rect">
            <a:avLst/>
          </a:prstGeom>
          <a:noFill/>
        </p:spPr>
      </p:pic>
      <p:pic>
        <p:nvPicPr>
          <p:cNvPr id="5122" name="Picture 2" descr="\\Server\общая 2\Блюмская\Отчет 2017 года\Почетные жители п.Залари - 0003.jpg"/>
          <p:cNvPicPr>
            <a:picLocks noChangeAspect="1" noChangeArrowheads="1"/>
          </p:cNvPicPr>
          <p:nvPr/>
        </p:nvPicPr>
        <p:blipFill>
          <a:blip r:embed="rId3" cstate="print"/>
          <a:srcRect/>
          <a:stretch>
            <a:fillRect/>
          </a:stretch>
        </p:blipFill>
        <p:spPr bwMode="auto">
          <a:xfrm>
            <a:off x="7308304" y="3212976"/>
            <a:ext cx="1512168" cy="2088232"/>
          </a:xfrm>
          <a:prstGeom prst="rect">
            <a:avLst/>
          </a:prstGeom>
          <a:noFill/>
        </p:spPr>
      </p:pic>
      <p:pic>
        <p:nvPicPr>
          <p:cNvPr id="5123" name="Picture 3" descr="\\Server\общая 2\Блюмская\Отчет 2017 года\Почетные жители п.Залари - 0004.jpg"/>
          <p:cNvPicPr>
            <a:picLocks noChangeAspect="1" noChangeArrowheads="1"/>
          </p:cNvPicPr>
          <p:nvPr/>
        </p:nvPicPr>
        <p:blipFill>
          <a:blip r:embed="rId4" cstate="print"/>
          <a:srcRect/>
          <a:stretch>
            <a:fillRect/>
          </a:stretch>
        </p:blipFill>
        <p:spPr bwMode="auto">
          <a:xfrm>
            <a:off x="5292080" y="4149080"/>
            <a:ext cx="1800200" cy="2413317"/>
          </a:xfrm>
          <a:prstGeom prst="rect">
            <a:avLst/>
          </a:prstGeom>
          <a:noFill/>
        </p:spPr>
      </p:pic>
    </p:spTree>
  </p:cSld>
  <p:clrMapOvr>
    <a:masterClrMapping/>
  </p:clrMapOvr>
  <p:transition spd="slow">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15008" y="-99392"/>
            <a:ext cx="8928992" cy="1129606"/>
          </a:xfrm>
        </p:spPr>
        <p:txBody>
          <a:bodyPr/>
          <a:lstStyle/>
          <a:p>
            <a:pPr marL="0" indent="0" algn="l">
              <a:buNone/>
            </a:pPr>
            <a:r>
              <a:rPr lang="ru-RU" sz="3600" b="1" dirty="0" smtClean="0">
                <a:solidFill>
                  <a:schemeClr val="tx1"/>
                </a:solidFill>
                <a:effectLst/>
                <a:latin typeface="Times New Roman" pitchFamily="18" charset="0"/>
                <a:cs typeface="Times New Roman" pitchFamily="18" charset="0"/>
              </a:rPr>
              <a:t>Физическая культура и спорт</a:t>
            </a:r>
            <a:endParaRPr lang="ru-RU" sz="3600" b="1" dirty="0">
              <a:solidFill>
                <a:schemeClr val="tx1"/>
              </a:solidFill>
              <a:effectLst/>
              <a:latin typeface="Times New Roman" pitchFamily="18" charset="0"/>
              <a:cs typeface="Times New Roman" pitchFamily="18" charset="0"/>
            </a:endParaRPr>
          </a:p>
        </p:txBody>
      </p:sp>
      <p:sp>
        <p:nvSpPr>
          <p:cNvPr id="3" name="Содержимое 2"/>
          <p:cNvSpPr>
            <a:spLocks noGrp="1"/>
          </p:cNvSpPr>
          <p:nvPr>
            <p:ph idx="1"/>
          </p:nvPr>
        </p:nvSpPr>
        <p:spPr>
          <a:xfrm>
            <a:off x="179512" y="620688"/>
            <a:ext cx="8964488" cy="3168352"/>
          </a:xfrm>
          <a:prstGeom prst="rect">
            <a:avLst/>
          </a:prstGeom>
        </p:spPr>
        <p:txBody>
          <a:bodyPr>
            <a:normAutofit fontScale="47500" lnSpcReduction="20000"/>
          </a:bodyPr>
          <a:lstStyle/>
          <a:p>
            <a:pPr marL="0" indent="0">
              <a:buNone/>
            </a:pPr>
            <a:endParaRPr lang="ru-RU" sz="2400" b="1" dirty="0" smtClean="0">
              <a:latin typeface="Times New Roman" pitchFamily="18" charset="0"/>
              <a:cs typeface="Times New Roman" pitchFamily="18" charset="0"/>
            </a:endParaRPr>
          </a:p>
          <a:p>
            <a:pPr marL="0" indent="0">
              <a:buNone/>
            </a:pPr>
            <a:r>
              <a:rPr lang="ru-RU" sz="2500" b="1" dirty="0" smtClean="0">
                <a:latin typeface="Times New Roman" pitchFamily="18" charset="0"/>
                <a:cs typeface="Times New Roman" pitchFamily="18" charset="0"/>
              </a:rPr>
              <a:t>Большое внимание в поселении уделяется развитию физической культуры и спорта.</a:t>
            </a:r>
          </a:p>
          <a:p>
            <a:pPr marL="0" indent="0">
              <a:buNone/>
            </a:pPr>
            <a:r>
              <a:rPr lang="ru-RU" sz="2500" b="1" dirty="0" smtClean="0">
                <a:latin typeface="Times New Roman" pitchFamily="18" charset="0"/>
                <a:cs typeface="Times New Roman" pitchFamily="18" charset="0"/>
              </a:rPr>
              <a:t>Спортсмены </a:t>
            </a:r>
            <a:r>
              <a:rPr lang="ru-RU" sz="2500" b="1" dirty="0" err="1" smtClean="0">
                <a:latin typeface="Times New Roman" pitchFamily="18" charset="0"/>
                <a:cs typeface="Times New Roman" pitchFamily="18" charset="0"/>
              </a:rPr>
              <a:t>рп</a:t>
            </a:r>
            <a:r>
              <a:rPr lang="ru-RU" sz="2500" b="1" dirty="0" smtClean="0">
                <a:latin typeface="Times New Roman" pitchFamily="18" charset="0"/>
                <a:cs typeface="Times New Roman" pitchFamily="18" charset="0"/>
              </a:rPr>
              <a:t>. </a:t>
            </a:r>
            <a:r>
              <a:rPr lang="ru-RU" sz="2500" b="1" dirty="0" err="1" smtClean="0">
                <a:latin typeface="Times New Roman" pitchFamily="18" charset="0"/>
                <a:cs typeface="Times New Roman" pitchFamily="18" charset="0"/>
              </a:rPr>
              <a:t>Залари</a:t>
            </a:r>
            <a:r>
              <a:rPr lang="ru-RU" sz="2500" b="1" dirty="0" smtClean="0">
                <a:latin typeface="Times New Roman" pitchFamily="18" charset="0"/>
                <a:cs typeface="Times New Roman" pitchFamily="18" charset="0"/>
              </a:rPr>
              <a:t> </a:t>
            </a:r>
            <a:r>
              <a:rPr lang="ru-RU" sz="2500" b="1" dirty="0" smtClean="0">
                <a:latin typeface="Times New Roman" pitchFamily="18" charset="0"/>
                <a:cs typeface="Times New Roman" pitchFamily="18" charset="0"/>
              </a:rPr>
              <a:t>участвуют </a:t>
            </a:r>
            <a:r>
              <a:rPr lang="ru-RU" sz="2500" b="1" dirty="0" smtClean="0">
                <a:latin typeface="Times New Roman" pitchFamily="18" charset="0"/>
                <a:cs typeface="Times New Roman" pitchFamily="18" charset="0"/>
              </a:rPr>
              <a:t>во всех соревнованиях районного  и областного </a:t>
            </a:r>
            <a:r>
              <a:rPr lang="ru-RU" sz="2500" b="1" dirty="0" smtClean="0">
                <a:latin typeface="Times New Roman" pitchFamily="18" charset="0"/>
                <a:cs typeface="Times New Roman" pitchFamily="18" charset="0"/>
              </a:rPr>
              <a:t>уровня, </a:t>
            </a:r>
            <a:endParaRPr lang="ru-RU" sz="2500" b="1" dirty="0" smtClean="0">
              <a:latin typeface="Times New Roman" pitchFamily="18" charset="0"/>
              <a:cs typeface="Times New Roman" pitchFamily="18" charset="0"/>
            </a:endParaRPr>
          </a:p>
          <a:p>
            <a:pPr marL="0" indent="0">
              <a:buNone/>
            </a:pPr>
            <a:r>
              <a:rPr lang="ru-RU" sz="2500" b="1" dirty="0" smtClean="0">
                <a:latin typeface="Times New Roman" pitchFamily="18" charset="0"/>
                <a:cs typeface="Times New Roman" pitchFamily="18" charset="0"/>
              </a:rPr>
              <a:t>е</a:t>
            </a:r>
            <a:r>
              <a:rPr lang="ru-RU" sz="2500" b="1" dirty="0" smtClean="0">
                <a:latin typeface="Times New Roman" pitchFamily="18" charset="0"/>
                <a:cs typeface="Times New Roman" pitchFamily="18" charset="0"/>
              </a:rPr>
              <a:t>жегодно занимают </a:t>
            </a:r>
            <a:r>
              <a:rPr lang="ru-RU" sz="2500" b="1" dirty="0" smtClean="0">
                <a:latin typeface="Times New Roman" pitchFamily="18" charset="0"/>
                <a:cs typeface="Times New Roman" pitchFamily="18" charset="0"/>
              </a:rPr>
              <a:t>призовые места. </a:t>
            </a:r>
            <a:r>
              <a:rPr lang="ru-RU" sz="2500" b="1" dirty="0" smtClean="0">
                <a:latin typeface="Times New Roman" pitchFamily="18" charset="0"/>
                <a:cs typeface="Times New Roman" pitchFamily="18" charset="0"/>
              </a:rPr>
              <a:t> </a:t>
            </a:r>
            <a:r>
              <a:rPr lang="ru-RU" sz="2500" b="1" dirty="0" err="1" smtClean="0">
                <a:latin typeface="Times New Roman" pitchFamily="18" charset="0"/>
                <a:cs typeface="Times New Roman" pitchFamily="18" charset="0"/>
              </a:rPr>
              <a:t>Рп</a:t>
            </a:r>
            <a:r>
              <a:rPr lang="ru-RU" sz="2500" b="1" dirty="0" smtClean="0">
                <a:latin typeface="Times New Roman" pitchFamily="18" charset="0"/>
                <a:cs typeface="Times New Roman" pitchFamily="18" charset="0"/>
              </a:rPr>
              <a:t>. </a:t>
            </a:r>
            <a:r>
              <a:rPr lang="ru-RU" sz="2500" b="1" dirty="0" err="1" smtClean="0">
                <a:latin typeface="Times New Roman" pitchFamily="18" charset="0"/>
                <a:cs typeface="Times New Roman" pitchFamily="18" charset="0"/>
              </a:rPr>
              <a:t>Залари</a:t>
            </a:r>
            <a:r>
              <a:rPr lang="ru-RU" sz="2500" b="1" dirty="0" smtClean="0">
                <a:latin typeface="Times New Roman" pitchFamily="18" charset="0"/>
                <a:cs typeface="Times New Roman" pitchFamily="18" charset="0"/>
              </a:rPr>
              <a:t> является </a:t>
            </a:r>
            <a:r>
              <a:rPr lang="ru-RU" sz="2500" b="1" dirty="0" smtClean="0">
                <a:latin typeface="Times New Roman" pitchFamily="18" charset="0"/>
                <a:cs typeface="Times New Roman" pitchFamily="18" charset="0"/>
              </a:rPr>
              <a:t>многократным призером зимних и </a:t>
            </a:r>
            <a:endParaRPr lang="ru-RU" sz="2500" b="1" dirty="0" smtClean="0">
              <a:latin typeface="Times New Roman" pitchFamily="18" charset="0"/>
              <a:cs typeface="Times New Roman" pitchFamily="18" charset="0"/>
            </a:endParaRPr>
          </a:p>
          <a:p>
            <a:pPr marL="0" indent="0">
              <a:buNone/>
            </a:pPr>
            <a:r>
              <a:rPr lang="ru-RU" sz="2500" b="1" dirty="0" smtClean="0">
                <a:latin typeface="Times New Roman" pitchFamily="18" charset="0"/>
                <a:cs typeface="Times New Roman" pitchFamily="18" charset="0"/>
              </a:rPr>
              <a:t>л</a:t>
            </a:r>
            <a:r>
              <a:rPr lang="ru-RU" sz="2500" b="1" dirty="0" smtClean="0">
                <a:latin typeface="Times New Roman" pitchFamily="18" charset="0"/>
                <a:cs typeface="Times New Roman" pitchFamily="18" charset="0"/>
              </a:rPr>
              <a:t>етних сельских </a:t>
            </a:r>
            <a:r>
              <a:rPr lang="ru-RU" sz="2500" b="1" dirty="0" smtClean="0">
                <a:latin typeface="Times New Roman" pitchFamily="18" charset="0"/>
                <a:cs typeface="Times New Roman" pitchFamily="18" charset="0"/>
              </a:rPr>
              <a:t>спортивных игр </a:t>
            </a:r>
            <a:r>
              <a:rPr lang="ru-RU" sz="2500" b="1" dirty="0" err="1" smtClean="0">
                <a:latin typeface="Times New Roman" pitchFamily="18" charset="0"/>
                <a:cs typeface="Times New Roman" pitchFamily="18" charset="0"/>
              </a:rPr>
              <a:t>Заларинского</a:t>
            </a:r>
            <a:r>
              <a:rPr lang="ru-RU" sz="2500" b="1" dirty="0" smtClean="0">
                <a:latin typeface="Times New Roman" pitchFamily="18" charset="0"/>
                <a:cs typeface="Times New Roman" pitchFamily="18" charset="0"/>
              </a:rPr>
              <a:t> </a:t>
            </a:r>
            <a:r>
              <a:rPr lang="ru-RU" sz="2500" b="1" dirty="0" smtClean="0">
                <a:latin typeface="Times New Roman" pitchFamily="18" charset="0"/>
                <a:cs typeface="Times New Roman" pitchFamily="18" charset="0"/>
              </a:rPr>
              <a:t>района, </a:t>
            </a:r>
            <a:r>
              <a:rPr lang="ru-RU" sz="2500" b="1" dirty="0" smtClean="0">
                <a:latin typeface="Times New Roman" pitchFamily="18" charset="0"/>
                <a:cs typeface="Times New Roman" pitchFamily="18" charset="0"/>
              </a:rPr>
              <a:t>победителем соревнований  по футболу, </a:t>
            </a:r>
          </a:p>
          <a:p>
            <a:pPr marL="0" indent="0" algn="just">
              <a:buNone/>
            </a:pPr>
            <a:r>
              <a:rPr lang="ru-RU" sz="2500" b="1" dirty="0" smtClean="0">
                <a:latin typeface="Times New Roman" pitchFamily="18" charset="0"/>
                <a:cs typeface="Times New Roman" pitchFamily="18" charset="0"/>
              </a:rPr>
              <a:t>хоккею </a:t>
            </a:r>
            <a:r>
              <a:rPr lang="ru-RU" sz="2500" b="1" dirty="0" smtClean="0">
                <a:latin typeface="Times New Roman" pitchFamily="18" charset="0"/>
                <a:cs typeface="Times New Roman" pitchFamily="18" charset="0"/>
              </a:rPr>
              <a:t>с мячом, волейболу, </a:t>
            </a:r>
            <a:r>
              <a:rPr lang="ru-RU" sz="2500" b="1" dirty="0" err="1" smtClean="0">
                <a:latin typeface="Times New Roman" pitchFamily="18" charset="0"/>
                <a:cs typeface="Times New Roman" pitchFamily="18" charset="0"/>
              </a:rPr>
              <a:t>перетягиванию</a:t>
            </a:r>
            <a:r>
              <a:rPr lang="ru-RU" sz="2500" b="1" dirty="0" smtClean="0">
                <a:latin typeface="Times New Roman" pitchFamily="18" charset="0"/>
                <a:cs typeface="Times New Roman" pitchFamily="18" charset="0"/>
              </a:rPr>
              <a:t> канатов, баскетболу, шахматам, шашкам</a:t>
            </a:r>
          </a:p>
          <a:p>
            <a:pPr marL="0" indent="0" algn="just">
              <a:buNone/>
            </a:pPr>
            <a:r>
              <a:rPr lang="ru-RU" sz="2500" b="1" dirty="0" smtClean="0">
                <a:latin typeface="Times New Roman" pitchFamily="18" charset="0"/>
                <a:cs typeface="Times New Roman" pitchFamily="18" charset="0"/>
              </a:rPr>
              <a:t> и других видов спорта. В 2018 году силами Администрации Заларинского МО </a:t>
            </a:r>
          </a:p>
          <a:p>
            <a:pPr marL="0" indent="0" algn="just">
              <a:buNone/>
            </a:pPr>
            <a:r>
              <a:rPr lang="ru-RU" sz="2500" b="1" dirty="0" smtClean="0">
                <a:latin typeface="Times New Roman" pitchFamily="18" charset="0"/>
                <a:cs typeface="Times New Roman" pitchFamily="18" charset="0"/>
              </a:rPr>
              <a:t> были проведены спортивные мероприятия , например:</a:t>
            </a:r>
          </a:p>
          <a:p>
            <a:pPr algn="just">
              <a:buFontTx/>
              <a:buChar char="-"/>
            </a:pPr>
            <a:r>
              <a:rPr lang="ru-RU" sz="2500" b="1" dirty="0" smtClean="0">
                <a:latin typeface="Times New Roman" pitchFamily="18" charset="0"/>
                <a:cs typeface="Times New Roman" pitchFamily="18" charset="0"/>
              </a:rPr>
              <a:t>Открытие «Хоккейного корта» в </a:t>
            </a:r>
            <a:r>
              <a:rPr lang="ru-RU" sz="2500" b="1" dirty="0" err="1" smtClean="0">
                <a:latin typeface="Times New Roman" pitchFamily="18" charset="0"/>
                <a:cs typeface="Times New Roman" pitchFamily="18" charset="0"/>
              </a:rPr>
              <a:t>мкр</a:t>
            </a:r>
            <a:r>
              <a:rPr lang="ru-RU" sz="2500" b="1" dirty="0" smtClean="0">
                <a:latin typeface="Times New Roman" pitchFamily="18" charset="0"/>
                <a:cs typeface="Times New Roman" pitchFamily="18" charset="0"/>
              </a:rPr>
              <a:t>. ЗМЗ;</a:t>
            </a:r>
          </a:p>
          <a:p>
            <a:pPr marL="342900" indent="-342900" algn="just">
              <a:buFontTx/>
              <a:buChar char="-"/>
            </a:pPr>
            <a:r>
              <a:rPr lang="ru-RU" sz="2500" b="1" dirty="0" smtClean="0">
                <a:latin typeface="Times New Roman" pitchFamily="18" charset="0"/>
                <a:cs typeface="Times New Roman" pitchFamily="18" charset="0"/>
              </a:rPr>
              <a:t>Первенство поселка  по </a:t>
            </a:r>
            <a:r>
              <a:rPr lang="ru-RU" sz="2500" b="1" dirty="0" smtClean="0">
                <a:latin typeface="Times New Roman" pitchFamily="18" charset="0"/>
                <a:cs typeface="Times New Roman" pitchFamily="18" charset="0"/>
              </a:rPr>
              <a:t>САМБО;</a:t>
            </a:r>
            <a:endParaRPr lang="ru-RU" sz="2500" b="1" dirty="0" smtClean="0">
              <a:latin typeface="Times New Roman" pitchFamily="18" charset="0"/>
              <a:cs typeface="Times New Roman" pitchFamily="18" charset="0"/>
            </a:endParaRPr>
          </a:p>
          <a:p>
            <a:pPr marL="342900" indent="-342900" algn="just">
              <a:buFontTx/>
              <a:buChar char="-"/>
            </a:pPr>
            <a:r>
              <a:rPr lang="ru-RU" sz="2500" b="1" dirty="0" smtClean="0">
                <a:latin typeface="Times New Roman" pitchFamily="18" charset="0"/>
                <a:cs typeface="Times New Roman" pitchFamily="18" charset="0"/>
              </a:rPr>
              <a:t>Турнир по баскетболу «Спортсмены Прибайкалья против</a:t>
            </a:r>
          </a:p>
          <a:p>
            <a:pPr marL="342900" indent="-342900" algn="just">
              <a:buNone/>
            </a:pPr>
            <a:r>
              <a:rPr lang="ru-RU" sz="2500" b="1" dirty="0" smtClean="0">
                <a:latin typeface="Times New Roman" pitchFamily="18" charset="0"/>
                <a:cs typeface="Times New Roman" pitchFamily="18" charset="0"/>
              </a:rPr>
              <a:t>наркотиков»</a:t>
            </a:r>
          </a:p>
          <a:p>
            <a:pPr algn="just">
              <a:buFontTx/>
              <a:buChar char="-"/>
            </a:pPr>
            <a:r>
              <a:rPr lang="ru-RU" sz="2500" b="1" dirty="0" smtClean="0">
                <a:latin typeface="Times New Roman" pitchFamily="18" charset="0"/>
                <a:cs typeface="Times New Roman" pitchFamily="18" charset="0"/>
              </a:rPr>
              <a:t>Спартакиада среди трудовых коллективов.  В которой </a:t>
            </a:r>
          </a:p>
          <a:p>
            <a:pPr algn="just">
              <a:buNone/>
            </a:pPr>
            <a:r>
              <a:rPr lang="ru-RU" sz="2500" b="1" dirty="0" smtClean="0">
                <a:latin typeface="Times New Roman" pitchFamily="18" charset="0"/>
                <a:cs typeface="Times New Roman" pitchFamily="18" charset="0"/>
              </a:rPr>
              <a:t>принимали  участие :  ПСЧ-17, ОГБУ СО СРЦН, ОГБУЗ , </a:t>
            </a:r>
          </a:p>
          <a:p>
            <a:pPr algn="just">
              <a:buNone/>
            </a:pPr>
            <a:r>
              <a:rPr lang="ru-RU" sz="2500" b="1" dirty="0" smtClean="0">
                <a:latin typeface="Times New Roman" pitchFamily="18" charset="0"/>
                <a:cs typeface="Times New Roman" pitchFamily="18" charset="0"/>
              </a:rPr>
              <a:t>ЦЭС, Комитет по образованию, Отдел полиции и </a:t>
            </a:r>
          </a:p>
          <a:p>
            <a:pPr algn="just">
              <a:buNone/>
            </a:pPr>
            <a:r>
              <a:rPr lang="ru-RU" sz="2500" b="1" dirty="0" smtClean="0">
                <a:latin typeface="Times New Roman" pitchFamily="18" charset="0"/>
                <a:cs typeface="Times New Roman" pitchFamily="18" charset="0"/>
              </a:rPr>
              <a:t>Администрация </a:t>
            </a:r>
            <a:r>
              <a:rPr lang="ru-RU" sz="2500" b="1" dirty="0" err="1" smtClean="0">
                <a:latin typeface="Times New Roman" pitchFamily="18" charset="0"/>
                <a:cs typeface="Times New Roman" pitchFamily="18" charset="0"/>
              </a:rPr>
              <a:t>Заларинский</a:t>
            </a:r>
            <a:r>
              <a:rPr lang="ru-RU" sz="2500" b="1" dirty="0" smtClean="0">
                <a:latin typeface="Times New Roman" pitchFamily="18" charset="0"/>
                <a:cs typeface="Times New Roman" pitchFamily="18" charset="0"/>
              </a:rPr>
              <a:t> район</a:t>
            </a:r>
          </a:p>
          <a:p>
            <a:pPr marL="342900" indent="-342900" algn="just">
              <a:buFontTx/>
              <a:buChar char="-"/>
            </a:pPr>
            <a:endParaRPr lang="ru-RU" sz="2400" b="1" dirty="0">
              <a:latin typeface="Times New Roman" pitchFamily="18" charset="0"/>
              <a:cs typeface="Times New Roman" pitchFamily="18" charset="0"/>
            </a:endParaRPr>
          </a:p>
          <a:p>
            <a:pPr marL="0" indent="0">
              <a:buNone/>
            </a:pPr>
            <a:endParaRPr lang="ru-RU" sz="2400" dirty="0"/>
          </a:p>
        </p:txBody>
      </p:sp>
      <p:pic>
        <p:nvPicPr>
          <p:cNvPr id="2051" name="Picture 3" descr="C:\Users\Татьяна\Desktop\Бухгалтерия\Отчет 2017 года\DSCN059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0272" y="188640"/>
            <a:ext cx="2016224" cy="1790070"/>
          </a:xfrm>
          <a:prstGeom prst="rect">
            <a:avLst/>
          </a:prstGeom>
          <a:noFill/>
          <a:extLst>
            <a:ext uri="{909E8E84-426E-40DD-AFC4-6F175D3DCCD1}">
              <a14:hiddenFill xmlns:a14="http://schemas.microsoft.com/office/drawing/2010/main" xmlns="">
                <a:solidFill>
                  <a:srgbClr val="FFFFFF"/>
                </a:solidFill>
              </a14:hiddenFill>
            </a:ext>
          </a:extLst>
        </p:spPr>
      </p:pic>
      <p:pic>
        <p:nvPicPr>
          <p:cNvPr id="90114" name="Picture 2" descr="C:\Users\Татьяна\Desktop\Отчет 2018\IMG-00debc7fa46704cd21b880ec2f230885-V.jpg"/>
          <p:cNvPicPr>
            <a:picLocks noChangeAspect="1" noChangeArrowheads="1"/>
          </p:cNvPicPr>
          <p:nvPr/>
        </p:nvPicPr>
        <p:blipFill>
          <a:blip r:embed="rId3" cstate="print"/>
          <a:srcRect/>
          <a:stretch>
            <a:fillRect/>
          </a:stretch>
        </p:blipFill>
        <p:spPr bwMode="auto">
          <a:xfrm>
            <a:off x="5292080" y="2060848"/>
            <a:ext cx="3672408" cy="2232248"/>
          </a:xfrm>
          <a:prstGeom prst="rect">
            <a:avLst/>
          </a:prstGeom>
          <a:noFill/>
        </p:spPr>
      </p:pic>
      <p:pic>
        <p:nvPicPr>
          <p:cNvPr id="90115" name="Picture 3" descr="C:\Users\Татьяна\Desktop\Отчет 2018\IMG-3c02b4d0c99bbbc349ef606f4266e7ca-V.jpg"/>
          <p:cNvPicPr>
            <a:picLocks noChangeAspect="1" noChangeArrowheads="1"/>
          </p:cNvPicPr>
          <p:nvPr/>
        </p:nvPicPr>
        <p:blipFill>
          <a:blip r:embed="rId4" cstate="print"/>
          <a:srcRect/>
          <a:stretch>
            <a:fillRect/>
          </a:stretch>
        </p:blipFill>
        <p:spPr bwMode="auto">
          <a:xfrm>
            <a:off x="5364088" y="4437112"/>
            <a:ext cx="3600400" cy="2304256"/>
          </a:xfrm>
          <a:prstGeom prst="rect">
            <a:avLst/>
          </a:prstGeom>
          <a:noFill/>
        </p:spPr>
      </p:pic>
      <p:pic>
        <p:nvPicPr>
          <p:cNvPr id="90116" name="Picture 4" descr="C:\Users\Татьяна\Desktop\Отчет 2018\IMG-25f7bc519c363619a4058ee2b66a28f8-V.jpg"/>
          <p:cNvPicPr>
            <a:picLocks noChangeAspect="1" noChangeArrowheads="1"/>
          </p:cNvPicPr>
          <p:nvPr/>
        </p:nvPicPr>
        <p:blipFill>
          <a:blip r:embed="rId5" cstate="print"/>
          <a:srcRect/>
          <a:stretch>
            <a:fillRect/>
          </a:stretch>
        </p:blipFill>
        <p:spPr bwMode="auto">
          <a:xfrm>
            <a:off x="323528" y="3717032"/>
            <a:ext cx="4812027" cy="3024336"/>
          </a:xfrm>
          <a:prstGeom prst="rect">
            <a:avLst/>
          </a:prstGeom>
          <a:noFill/>
        </p:spPr>
      </p:pic>
    </p:spTree>
  </p:cSld>
  <p:clrMapOvr>
    <a:masterClrMapping/>
  </p:clrMapOvr>
  <p:transition spd="slow">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827088" y="298450"/>
            <a:ext cx="7772400" cy="754063"/>
          </a:xfrm>
        </p:spPr>
        <p:txBody>
          <a:bodyPr>
            <a:noAutofit/>
          </a:bodyPr>
          <a:lstStyle/>
          <a:p>
            <a:r>
              <a:rPr lang="ru-RU" sz="3600" dirty="0" smtClean="0">
                <a:ln>
                  <a:solidFill>
                    <a:schemeClr val="tx1"/>
                  </a:solidFill>
                </a:ln>
                <a:latin typeface="Times New Roman" pitchFamily="18" charset="0"/>
                <a:cs typeface="Times New Roman" pitchFamily="18" charset="0"/>
              </a:rPr>
              <a:t>Охрану общественного порядка в       п. </a:t>
            </a:r>
            <a:r>
              <a:rPr lang="ru-RU" sz="3600" dirty="0" err="1" smtClean="0">
                <a:ln>
                  <a:solidFill>
                    <a:schemeClr val="tx1"/>
                  </a:solidFill>
                </a:ln>
                <a:latin typeface="Times New Roman" pitchFamily="18" charset="0"/>
                <a:cs typeface="Times New Roman" pitchFamily="18" charset="0"/>
              </a:rPr>
              <a:t>Залари</a:t>
            </a:r>
            <a:r>
              <a:rPr lang="ru-RU" sz="3600" dirty="0" smtClean="0">
                <a:ln>
                  <a:solidFill>
                    <a:schemeClr val="tx1"/>
                  </a:solidFill>
                </a:ln>
                <a:latin typeface="Times New Roman" pitchFamily="18" charset="0"/>
                <a:cs typeface="Times New Roman" pitchFamily="18" charset="0"/>
              </a:rPr>
              <a:t> осуществляет ДНД «ЗАРЯ»</a:t>
            </a:r>
          </a:p>
        </p:txBody>
      </p:sp>
      <p:sp>
        <p:nvSpPr>
          <p:cNvPr id="26627" name="Прямоугольник 4"/>
          <p:cNvSpPr>
            <a:spLocks noChangeArrowheads="1"/>
          </p:cNvSpPr>
          <p:nvPr/>
        </p:nvSpPr>
        <p:spPr bwMode="auto">
          <a:xfrm>
            <a:off x="250825" y="980728"/>
            <a:ext cx="8497639" cy="2862322"/>
          </a:xfrm>
          <a:prstGeom prst="rect">
            <a:avLst/>
          </a:prstGeom>
          <a:noFill/>
          <a:ln w="9525">
            <a:noFill/>
            <a:miter lim="800000"/>
            <a:headEnd/>
            <a:tailEnd/>
          </a:ln>
        </p:spPr>
        <p:txBody>
          <a:bodyPr wrap="square">
            <a:spAutoFit/>
          </a:bodyPr>
          <a:lstStyle/>
          <a:p>
            <a:endParaRPr lang="ru-RU" sz="2000" dirty="0">
              <a:solidFill>
                <a:srgbClr val="FFC000"/>
              </a:solidFill>
              <a:ea typeface="Calibri" pitchFamily="34" charset="0"/>
              <a:cs typeface="Calibri" pitchFamily="34" charset="0"/>
            </a:endParaRPr>
          </a:p>
          <a:p>
            <a:r>
              <a:rPr lang="ru-RU" sz="2000" dirty="0">
                <a:ln>
                  <a:solidFill>
                    <a:schemeClr val="tx1"/>
                  </a:solidFill>
                </a:ln>
                <a:latin typeface="Times New Roman" pitchFamily="18" charset="0"/>
                <a:ea typeface="Calibri" pitchFamily="34" charset="0"/>
                <a:cs typeface="Times New Roman" pitchFamily="18" charset="0"/>
              </a:rPr>
              <a:t>По ПДН 5.35 КОАП РФ произошло увеличение составлений протоколов по  привлечению к </a:t>
            </a:r>
            <a:r>
              <a:rPr lang="ru-RU" sz="2000" dirty="0" smtClean="0">
                <a:ln>
                  <a:solidFill>
                    <a:schemeClr val="tx1"/>
                  </a:solidFill>
                </a:ln>
                <a:latin typeface="Times New Roman" pitchFamily="18" charset="0"/>
                <a:ea typeface="Calibri" pitchFamily="34" charset="0"/>
                <a:cs typeface="Times New Roman" pitchFamily="18" charset="0"/>
              </a:rPr>
              <a:t>административной ответственности </a:t>
            </a:r>
            <a:r>
              <a:rPr lang="ru-RU" sz="2000" dirty="0">
                <a:ln>
                  <a:solidFill>
                    <a:schemeClr val="tx1"/>
                  </a:solidFill>
                </a:ln>
                <a:latin typeface="Times New Roman" pitchFamily="18" charset="0"/>
                <a:ea typeface="Calibri" pitchFamily="34" charset="0"/>
                <a:cs typeface="Times New Roman" pitchFamily="18" charset="0"/>
              </a:rPr>
              <a:t>на 5.4%</a:t>
            </a:r>
            <a:br>
              <a:rPr lang="ru-RU" sz="2000" dirty="0">
                <a:ln>
                  <a:solidFill>
                    <a:schemeClr val="tx1"/>
                  </a:solidFill>
                </a:ln>
                <a:latin typeface="Times New Roman" pitchFamily="18" charset="0"/>
                <a:ea typeface="Calibri" pitchFamily="34" charset="0"/>
                <a:cs typeface="Times New Roman" pitchFamily="18" charset="0"/>
              </a:rPr>
            </a:br>
            <a:r>
              <a:rPr lang="ru-RU" sz="2000" dirty="0">
                <a:ln>
                  <a:solidFill>
                    <a:schemeClr val="tx1"/>
                  </a:solidFill>
                </a:ln>
                <a:latin typeface="Times New Roman" pitchFamily="18" charset="0"/>
                <a:ea typeface="Calibri" pitchFamily="34" charset="0"/>
                <a:cs typeface="Times New Roman" pitchFamily="18" charset="0"/>
              </a:rPr>
              <a:t>20.21. КОАП </a:t>
            </a:r>
            <a:r>
              <a:rPr lang="ru-RU" sz="2000" dirty="0" smtClean="0">
                <a:ln>
                  <a:solidFill>
                    <a:schemeClr val="tx1"/>
                  </a:solidFill>
                </a:ln>
                <a:latin typeface="Times New Roman" pitchFamily="18" charset="0"/>
                <a:ea typeface="Calibri" pitchFamily="34" charset="0"/>
                <a:cs typeface="Times New Roman" pitchFamily="18" charset="0"/>
              </a:rPr>
              <a:t>РФ появление </a:t>
            </a:r>
            <a:r>
              <a:rPr lang="ru-RU" sz="2000" dirty="0">
                <a:ln>
                  <a:solidFill>
                    <a:schemeClr val="tx1"/>
                  </a:solidFill>
                </a:ln>
                <a:latin typeface="Times New Roman" pitchFamily="18" charset="0"/>
                <a:ea typeface="Calibri" pitchFamily="34" charset="0"/>
                <a:cs typeface="Times New Roman" pitchFamily="18" charset="0"/>
              </a:rPr>
              <a:t>в </a:t>
            </a:r>
            <a:r>
              <a:rPr lang="ru-RU" sz="2000" dirty="0" smtClean="0">
                <a:ln>
                  <a:solidFill>
                    <a:schemeClr val="tx1"/>
                  </a:solidFill>
                </a:ln>
                <a:latin typeface="Times New Roman" pitchFamily="18" charset="0"/>
                <a:ea typeface="Calibri" pitchFamily="34" charset="0"/>
                <a:cs typeface="Times New Roman" pitchFamily="18" charset="0"/>
              </a:rPr>
              <a:t>общественных местах </a:t>
            </a:r>
            <a:r>
              <a:rPr lang="ru-RU" sz="2000" dirty="0">
                <a:ln>
                  <a:solidFill>
                    <a:schemeClr val="tx1"/>
                  </a:solidFill>
                </a:ln>
                <a:latin typeface="Times New Roman" pitchFamily="18" charset="0"/>
                <a:ea typeface="Calibri" pitchFamily="34" charset="0"/>
                <a:cs typeface="Times New Roman" pitchFamily="18" charset="0"/>
              </a:rPr>
              <a:t>в </a:t>
            </a:r>
            <a:r>
              <a:rPr lang="ru-RU" sz="2000" dirty="0" smtClean="0">
                <a:ln>
                  <a:solidFill>
                    <a:schemeClr val="tx1"/>
                  </a:solidFill>
                </a:ln>
                <a:latin typeface="Times New Roman" pitchFamily="18" charset="0"/>
                <a:ea typeface="Calibri" pitchFamily="34" charset="0"/>
                <a:cs typeface="Times New Roman" pitchFamily="18" charset="0"/>
              </a:rPr>
              <a:t>алкогольном опьянении </a:t>
            </a:r>
            <a:r>
              <a:rPr lang="ru-RU" sz="2000" dirty="0">
                <a:ln>
                  <a:solidFill>
                    <a:schemeClr val="tx1"/>
                  </a:solidFill>
                </a:ln>
                <a:latin typeface="Times New Roman" pitchFamily="18" charset="0"/>
                <a:ea typeface="Calibri" pitchFamily="34" charset="0"/>
                <a:cs typeface="Times New Roman" pitchFamily="18" charset="0"/>
              </a:rPr>
              <a:t>на 40,4% снизилось</a:t>
            </a:r>
            <a:br>
              <a:rPr lang="ru-RU" sz="2000" dirty="0">
                <a:ln>
                  <a:solidFill>
                    <a:schemeClr val="tx1"/>
                  </a:solidFill>
                </a:ln>
                <a:latin typeface="Times New Roman" pitchFamily="18" charset="0"/>
                <a:ea typeface="Calibri" pitchFamily="34" charset="0"/>
                <a:cs typeface="Times New Roman" pitchFamily="18" charset="0"/>
              </a:rPr>
            </a:br>
            <a:r>
              <a:rPr lang="ru-RU" sz="2000" dirty="0">
                <a:ln>
                  <a:solidFill>
                    <a:schemeClr val="tx1"/>
                  </a:solidFill>
                </a:ln>
                <a:latin typeface="Times New Roman" pitchFamily="18" charset="0"/>
                <a:ea typeface="Calibri" pitchFamily="34" charset="0"/>
                <a:cs typeface="Times New Roman" pitchFamily="18" charset="0"/>
              </a:rPr>
              <a:t>20.20 КОАП РФ Употребление алкоголя в </a:t>
            </a:r>
            <a:r>
              <a:rPr lang="ru-RU" sz="2000" dirty="0" smtClean="0">
                <a:ln>
                  <a:solidFill>
                    <a:schemeClr val="tx1"/>
                  </a:solidFill>
                </a:ln>
                <a:latin typeface="Times New Roman" pitchFamily="18" charset="0"/>
                <a:ea typeface="Calibri" pitchFamily="34" charset="0"/>
                <a:cs typeface="Times New Roman" pitchFamily="18" charset="0"/>
              </a:rPr>
              <a:t>общественных местах </a:t>
            </a:r>
            <a:r>
              <a:rPr lang="ru-RU" sz="2000" dirty="0">
                <a:ln>
                  <a:solidFill>
                    <a:schemeClr val="tx1"/>
                  </a:solidFill>
                </a:ln>
                <a:latin typeface="Times New Roman" pitchFamily="18" charset="0"/>
                <a:ea typeface="Calibri" pitchFamily="34" charset="0"/>
                <a:cs typeface="Times New Roman" pitchFamily="18" charset="0"/>
              </a:rPr>
              <a:t>снизилось на 45.8%</a:t>
            </a:r>
            <a:br>
              <a:rPr lang="ru-RU" sz="2000" dirty="0">
                <a:ln>
                  <a:solidFill>
                    <a:schemeClr val="tx1"/>
                  </a:solidFill>
                </a:ln>
                <a:latin typeface="Times New Roman" pitchFamily="18" charset="0"/>
                <a:ea typeface="Calibri" pitchFamily="34" charset="0"/>
                <a:cs typeface="Times New Roman" pitchFamily="18" charset="0"/>
              </a:rPr>
            </a:br>
            <a:r>
              <a:rPr lang="ru-RU" sz="2000" dirty="0">
                <a:ln>
                  <a:solidFill>
                    <a:schemeClr val="tx1"/>
                  </a:solidFill>
                </a:ln>
                <a:latin typeface="Times New Roman" pitchFamily="18" charset="0"/>
                <a:ea typeface="Calibri" pitchFamily="34" charset="0"/>
                <a:cs typeface="Times New Roman" pitchFamily="18" charset="0"/>
              </a:rPr>
              <a:t>14.16 КОАП РФ Нарушение продажи этилового спирта  </a:t>
            </a:r>
            <a:r>
              <a:rPr lang="ru-RU" sz="2000" dirty="0" smtClean="0">
                <a:ln>
                  <a:solidFill>
                    <a:schemeClr val="tx1"/>
                  </a:solidFill>
                </a:ln>
                <a:latin typeface="Times New Roman" pitchFamily="18" charset="0"/>
                <a:ea typeface="Calibri" pitchFamily="34" charset="0"/>
                <a:cs typeface="Times New Roman" pitchFamily="18" charset="0"/>
              </a:rPr>
              <a:t>увеличилось составления протоколов </a:t>
            </a:r>
            <a:r>
              <a:rPr lang="ru-RU" sz="2000" dirty="0">
                <a:ln>
                  <a:solidFill>
                    <a:schemeClr val="tx1"/>
                  </a:solidFill>
                </a:ln>
                <a:latin typeface="Times New Roman" pitchFamily="18" charset="0"/>
                <a:ea typeface="Calibri" pitchFamily="34" charset="0"/>
                <a:cs typeface="Times New Roman" pitchFamily="18" charset="0"/>
              </a:rPr>
              <a:t>на 14.3%</a:t>
            </a:r>
            <a:endParaRPr lang="ru-RU" sz="2000" dirty="0">
              <a:ln>
                <a:solidFill>
                  <a:schemeClr val="tx1"/>
                </a:solidFill>
              </a:ln>
              <a:latin typeface="Times New Roman" pitchFamily="18" charset="0"/>
              <a:cs typeface="Times New Roman" pitchFamily="18" charset="0"/>
            </a:endParaRPr>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ru-RU"/>
          </a:p>
        </p:txBody>
      </p:sp>
      <p:graphicFrame>
        <p:nvGraphicFramePr>
          <p:cNvPr id="26629" name="Объект 6"/>
          <p:cNvGraphicFramePr>
            <a:graphicFrameLocks noChangeAspect="1"/>
          </p:cNvGraphicFramePr>
          <p:nvPr/>
        </p:nvGraphicFramePr>
        <p:xfrm>
          <a:off x="1908175" y="2924944"/>
          <a:ext cx="9029700" cy="4866506"/>
        </p:xfrm>
        <a:graphic>
          <a:graphicData uri="http://schemas.openxmlformats.org/presentationml/2006/ole">
            <p:oleObj spid="_x0000_s3074" r:id="rId3" imgW="9028959" imgH="6163590" progId="Excel.Sheet.8">
              <p:embed/>
            </p:oleObj>
          </a:graphicData>
        </a:graphic>
      </p:graphicFrame>
    </p:spTree>
  </p:cSld>
  <p:clrMapOvr>
    <a:masterClrMapping/>
  </p:clrMapOvr>
  <p:transition spd="slow">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Объект 2"/>
          <p:cNvSpPr>
            <a:spLocks noGrp="1"/>
          </p:cNvSpPr>
          <p:nvPr>
            <p:ph idx="1"/>
          </p:nvPr>
        </p:nvSpPr>
        <p:spPr>
          <a:xfrm>
            <a:off x="179388" y="260648"/>
            <a:ext cx="8857108" cy="6480720"/>
          </a:xfrm>
        </p:spPr>
        <p:txBody>
          <a:bodyPr>
            <a:noAutofit/>
          </a:bodyPr>
          <a:lstStyle/>
          <a:p>
            <a:pPr marL="72000">
              <a:spcBef>
                <a:spcPts val="0"/>
              </a:spcBef>
              <a:spcAft>
                <a:spcPts val="1000"/>
              </a:spcAft>
              <a:buNone/>
            </a:pPr>
            <a:r>
              <a:rPr lang="ru-RU" sz="1600" dirty="0" smtClean="0">
                <a:ln>
                  <a:solidFill>
                    <a:schemeClr val="tx1"/>
                  </a:solidFill>
                </a:ln>
                <a:latin typeface="Times New Roman" pitchFamily="18" charset="0"/>
                <a:ea typeface="Calibri" pitchFamily="34" charset="0"/>
                <a:cs typeface="Times New Roman" pitchFamily="18" charset="0"/>
              </a:rPr>
              <a:t>В ДНД «Заря» задействовано 29 человек. За указанный период было дано 2 статьи в местную газету.</a:t>
            </a:r>
          </a:p>
          <a:p>
            <a:pPr marL="72000">
              <a:spcBef>
                <a:spcPts val="0"/>
              </a:spcBef>
              <a:spcAft>
                <a:spcPts val="1000"/>
              </a:spcAft>
              <a:buNone/>
            </a:pPr>
            <a:r>
              <a:rPr lang="ru-RU" sz="1600" dirty="0" smtClean="0">
                <a:ln>
                  <a:solidFill>
                    <a:schemeClr val="tx1"/>
                  </a:solidFill>
                </a:ln>
                <a:latin typeface="Times New Roman" pitchFamily="18" charset="0"/>
                <a:ea typeface="Calibri" pitchFamily="34" charset="0"/>
                <a:cs typeface="Times New Roman" pitchFamily="18" charset="0"/>
              </a:rPr>
              <a:t>  	Проведено 2 рейда по лесным массивам </a:t>
            </a:r>
            <a:r>
              <a:rPr lang="ru-RU" sz="1600" dirty="0" err="1" smtClean="0">
                <a:ln>
                  <a:solidFill>
                    <a:schemeClr val="tx1"/>
                  </a:solidFill>
                </a:ln>
                <a:latin typeface="Times New Roman" pitchFamily="18" charset="0"/>
                <a:ea typeface="Calibri" pitchFamily="34" charset="0"/>
                <a:cs typeface="Times New Roman" pitchFamily="18" charset="0"/>
              </a:rPr>
              <a:t>Заларинского</a:t>
            </a:r>
            <a:r>
              <a:rPr lang="ru-RU" sz="1600" dirty="0" smtClean="0">
                <a:ln>
                  <a:solidFill>
                    <a:schemeClr val="tx1"/>
                  </a:solidFill>
                </a:ln>
                <a:latin typeface="Times New Roman" pitchFamily="18" charset="0"/>
                <a:ea typeface="Calibri" pitchFamily="34" charset="0"/>
                <a:cs typeface="Times New Roman" pitchFamily="18" charset="0"/>
              </a:rPr>
              <a:t> района в целях выявления и пресечения </a:t>
            </a:r>
            <a:r>
              <a:rPr lang="ru-RU" sz="1600" dirty="0" smtClean="0">
                <a:ln>
                  <a:solidFill>
                    <a:schemeClr val="tx1"/>
                  </a:solidFill>
                </a:ln>
                <a:latin typeface="Times New Roman" pitchFamily="18" charset="0"/>
                <a:ea typeface="Calibri" pitchFamily="34" charset="0"/>
                <a:cs typeface="Times New Roman" pitchFamily="18" charset="0"/>
              </a:rPr>
              <a:t>преступлений, </a:t>
            </a:r>
            <a:r>
              <a:rPr lang="ru-RU" sz="1600" dirty="0" smtClean="0">
                <a:ln>
                  <a:solidFill>
                    <a:schemeClr val="tx1"/>
                  </a:solidFill>
                </a:ln>
                <a:latin typeface="Times New Roman" pitchFamily="18" charset="0"/>
                <a:ea typeface="Calibri" pitchFamily="34" charset="0"/>
                <a:cs typeface="Times New Roman" pitchFamily="18" charset="0"/>
              </a:rPr>
              <a:t>предусмотренных ст. 260 УК </a:t>
            </a:r>
            <a:r>
              <a:rPr lang="ru-RU" sz="1600" dirty="0" smtClean="0">
                <a:ln>
                  <a:solidFill>
                    <a:schemeClr val="tx1"/>
                  </a:solidFill>
                </a:ln>
                <a:latin typeface="Times New Roman" pitchFamily="18" charset="0"/>
                <a:ea typeface="Calibri" pitchFamily="34" charset="0"/>
                <a:cs typeface="Times New Roman" pitchFamily="18" charset="0"/>
              </a:rPr>
              <a:t>РФ.: Незаконная </a:t>
            </a:r>
            <a:r>
              <a:rPr lang="ru-RU" sz="1600" dirty="0" smtClean="0">
                <a:ln>
                  <a:solidFill>
                    <a:schemeClr val="tx1"/>
                  </a:solidFill>
                </a:ln>
                <a:latin typeface="Times New Roman" pitchFamily="18" charset="0"/>
                <a:ea typeface="Calibri" pitchFamily="34" charset="0"/>
                <a:cs typeface="Times New Roman" pitchFamily="18" charset="0"/>
              </a:rPr>
              <a:t>порубка. Проведено профилактических рейдов в жилом секторе </a:t>
            </a:r>
            <a:r>
              <a:rPr lang="ru-RU" sz="1600" dirty="0" smtClean="0">
                <a:ln>
                  <a:solidFill>
                    <a:schemeClr val="tx1"/>
                  </a:solidFill>
                </a:ln>
                <a:latin typeface="Times New Roman" pitchFamily="18" charset="0"/>
                <a:ea typeface="Calibri" pitchFamily="34" charset="0"/>
                <a:cs typeface="Times New Roman" pitchFamily="18" charset="0"/>
              </a:rPr>
              <a:t>-53</a:t>
            </a:r>
            <a:r>
              <a:rPr lang="ru-RU" sz="1600" dirty="0" smtClean="0">
                <a:ln>
                  <a:solidFill>
                    <a:schemeClr val="tx1"/>
                  </a:solidFill>
                </a:ln>
                <a:latin typeface="Times New Roman" pitchFamily="18" charset="0"/>
                <a:ea typeface="Calibri" pitchFamily="34" charset="0"/>
                <a:cs typeface="Times New Roman" pitchFamily="18" charset="0"/>
              </a:rPr>
              <a:t>, проверка </a:t>
            </a:r>
            <a:r>
              <a:rPr lang="ru-RU" sz="1600" dirty="0" err="1" smtClean="0">
                <a:ln>
                  <a:solidFill>
                    <a:schemeClr val="tx1"/>
                  </a:solidFill>
                </a:ln>
                <a:latin typeface="Times New Roman" pitchFamily="18" charset="0"/>
                <a:ea typeface="Calibri" pitchFamily="34" charset="0"/>
                <a:cs typeface="Times New Roman" pitchFamily="18" charset="0"/>
              </a:rPr>
              <a:t>подучетных</a:t>
            </a:r>
            <a:r>
              <a:rPr lang="ru-RU" sz="1600" dirty="0" smtClean="0">
                <a:ln>
                  <a:solidFill>
                    <a:schemeClr val="tx1"/>
                  </a:solidFill>
                </a:ln>
                <a:latin typeface="Times New Roman" pitchFamily="18" charset="0"/>
                <a:ea typeface="Calibri" pitchFamily="34" charset="0"/>
                <a:cs typeface="Times New Roman" pitchFamily="18" charset="0"/>
              </a:rPr>
              <a:t> лиц- </a:t>
            </a:r>
            <a:r>
              <a:rPr lang="ru-RU" sz="1600" dirty="0" smtClean="0">
                <a:ln>
                  <a:solidFill>
                    <a:schemeClr val="tx1"/>
                  </a:solidFill>
                </a:ln>
                <a:latin typeface="Times New Roman" pitchFamily="18" charset="0"/>
                <a:ea typeface="Calibri" pitchFamily="34" charset="0"/>
                <a:cs typeface="Times New Roman" pitchFamily="18" charset="0"/>
              </a:rPr>
              <a:t>21 человек, 2 рейдовые комиссионные проверки по выявлению злостных неплательщиков за  услуги </a:t>
            </a:r>
            <a:r>
              <a:rPr lang="ru-RU" sz="1600" dirty="0" smtClean="0">
                <a:ln>
                  <a:solidFill>
                    <a:schemeClr val="tx1"/>
                  </a:solidFill>
                </a:ln>
                <a:latin typeface="Times New Roman" pitchFamily="18" charset="0"/>
                <a:ea typeface="Calibri" pitchFamily="34" charset="0"/>
                <a:cs typeface="Times New Roman" pitchFamily="18" charset="0"/>
              </a:rPr>
              <a:t>ЖКХ. Осуществлялась </a:t>
            </a:r>
            <a:r>
              <a:rPr lang="ru-RU" sz="1600" dirty="0" smtClean="0">
                <a:ln>
                  <a:solidFill>
                    <a:schemeClr val="tx1"/>
                  </a:solidFill>
                </a:ln>
                <a:latin typeface="Times New Roman" pitchFamily="18" charset="0"/>
                <a:ea typeface="Calibri" pitchFamily="34" charset="0"/>
                <a:cs typeface="Times New Roman" pitchFamily="18" charset="0"/>
              </a:rPr>
              <a:t>охрана общественного порядка при проведении поселковых мероприятий, такие как </a:t>
            </a:r>
            <a:r>
              <a:rPr lang="ru-RU" sz="1600" dirty="0" smtClean="0">
                <a:ln>
                  <a:solidFill>
                    <a:schemeClr val="tx1"/>
                  </a:solidFill>
                </a:ln>
                <a:latin typeface="Times New Roman" pitchFamily="18" charset="0"/>
                <a:ea typeface="Calibri" pitchFamily="34" charset="0"/>
                <a:cs typeface="Times New Roman" pitchFamily="18" charset="0"/>
              </a:rPr>
              <a:t>празднование: Новый </a:t>
            </a:r>
            <a:r>
              <a:rPr lang="ru-RU" sz="1600" dirty="0" smtClean="0">
                <a:ln>
                  <a:solidFill>
                    <a:schemeClr val="tx1"/>
                  </a:solidFill>
                </a:ln>
                <a:latin typeface="Times New Roman" pitchFamily="18" charset="0"/>
                <a:ea typeface="Calibri" pitchFamily="34" charset="0"/>
                <a:cs typeface="Times New Roman" pitchFamily="18" charset="0"/>
              </a:rPr>
              <a:t>год,  </a:t>
            </a:r>
            <a:r>
              <a:rPr lang="ru-RU" sz="1600" dirty="0" smtClean="0">
                <a:ln>
                  <a:solidFill>
                    <a:schemeClr val="tx1"/>
                  </a:solidFill>
                </a:ln>
                <a:latin typeface="Times New Roman" pitchFamily="18" charset="0"/>
                <a:ea typeface="Calibri" pitchFamily="34" charset="0"/>
                <a:cs typeface="Times New Roman" pitchFamily="18" charset="0"/>
              </a:rPr>
              <a:t>день </a:t>
            </a:r>
            <a:r>
              <a:rPr lang="ru-RU" sz="1600" dirty="0" smtClean="0">
                <a:ln>
                  <a:solidFill>
                    <a:schemeClr val="tx1"/>
                  </a:solidFill>
                </a:ln>
                <a:latin typeface="Times New Roman" pitchFamily="18" charset="0"/>
                <a:ea typeface="Calibri" pitchFamily="34" charset="0"/>
                <a:cs typeface="Times New Roman" pitchFamily="18" charset="0"/>
              </a:rPr>
              <a:t>победы, день </a:t>
            </a:r>
            <a:r>
              <a:rPr lang="ru-RU" sz="1600" dirty="0" err="1" smtClean="0">
                <a:ln>
                  <a:solidFill>
                    <a:schemeClr val="tx1"/>
                  </a:solidFill>
                </a:ln>
                <a:latin typeface="Times New Roman" pitchFamily="18" charset="0"/>
                <a:ea typeface="Calibri" pitchFamily="34" charset="0"/>
                <a:cs typeface="Times New Roman" pitchFamily="18" charset="0"/>
              </a:rPr>
              <a:t>Заларей</a:t>
            </a:r>
            <a:r>
              <a:rPr lang="ru-RU" sz="1600" dirty="0" smtClean="0">
                <a:ln>
                  <a:solidFill>
                    <a:schemeClr val="tx1"/>
                  </a:solidFill>
                </a:ln>
                <a:latin typeface="Times New Roman" pitchFamily="18" charset="0"/>
                <a:ea typeface="Calibri" pitchFamily="34" charset="0"/>
                <a:cs typeface="Times New Roman" pitchFamily="18" charset="0"/>
              </a:rPr>
              <a:t>, </a:t>
            </a:r>
            <a:r>
              <a:rPr lang="ru-RU" sz="1600" dirty="0" err="1" smtClean="0">
                <a:ln>
                  <a:solidFill>
                    <a:schemeClr val="tx1"/>
                  </a:solidFill>
                </a:ln>
                <a:latin typeface="Times New Roman" pitchFamily="18" charset="0"/>
                <a:ea typeface="Calibri" pitchFamily="34" charset="0"/>
                <a:cs typeface="Times New Roman" pitchFamily="18" charset="0"/>
              </a:rPr>
              <a:t>день</a:t>
            </a:r>
            <a:r>
              <a:rPr lang="ru-RU" sz="1600" dirty="0" smtClean="0">
                <a:ln>
                  <a:solidFill>
                    <a:schemeClr val="tx1"/>
                  </a:solidFill>
                </a:ln>
                <a:latin typeface="Times New Roman" pitchFamily="18" charset="0"/>
                <a:ea typeface="Calibri" pitchFamily="34" charset="0"/>
                <a:cs typeface="Times New Roman" pitchFamily="18" charset="0"/>
              </a:rPr>
              <a:t> знаний. Задержано лиц совершивших административные правонарушения 26  человек. При патрулировании жилого сектора п. </a:t>
            </a:r>
            <a:r>
              <a:rPr lang="ru-RU" sz="1600" dirty="0" err="1" smtClean="0">
                <a:ln>
                  <a:solidFill>
                    <a:schemeClr val="tx1"/>
                  </a:solidFill>
                </a:ln>
                <a:latin typeface="Times New Roman" pitchFamily="18" charset="0"/>
                <a:ea typeface="Calibri" pitchFamily="34" charset="0"/>
                <a:cs typeface="Times New Roman" pitchFamily="18" charset="0"/>
              </a:rPr>
              <a:t>Залари</a:t>
            </a:r>
            <a:r>
              <a:rPr lang="ru-RU" sz="1600" dirty="0" smtClean="0">
                <a:ln>
                  <a:solidFill>
                    <a:schemeClr val="tx1"/>
                  </a:solidFill>
                </a:ln>
                <a:latin typeface="Times New Roman" pitchFamily="18" charset="0"/>
                <a:ea typeface="Calibri" pitchFamily="34" charset="0"/>
                <a:cs typeface="Times New Roman" pitchFamily="18" charset="0"/>
              </a:rPr>
              <a:t> проводились профилактические </a:t>
            </a:r>
            <a:r>
              <a:rPr lang="ru-RU" sz="1600" dirty="0" smtClean="0">
                <a:ln>
                  <a:solidFill>
                    <a:schemeClr val="tx1"/>
                  </a:solidFill>
                </a:ln>
                <a:latin typeface="Times New Roman" pitchFamily="18" charset="0"/>
                <a:ea typeface="Calibri" pitchFamily="34" charset="0"/>
                <a:cs typeface="Times New Roman" pitchFamily="18" charset="0"/>
              </a:rPr>
              <a:t>беседы около - 50</a:t>
            </a:r>
            <a:r>
              <a:rPr lang="ru-RU" sz="1600" dirty="0" smtClean="0">
                <a:ln>
                  <a:solidFill>
                    <a:schemeClr val="tx1"/>
                  </a:solidFill>
                </a:ln>
                <a:latin typeface="Times New Roman" pitchFamily="18" charset="0"/>
                <a:ea typeface="Calibri" pitchFamily="34" charset="0"/>
                <a:cs typeface="Times New Roman" pitchFamily="18" charset="0"/>
              </a:rPr>
              <a:t>. Совместно с ГУФСИН проверено 15 условно осужденных. Совместно с сотрудниками ГУ МВД России по Иркутской области осуществлялось тестирование граждан п. </a:t>
            </a:r>
            <a:r>
              <a:rPr lang="ru-RU" sz="1600" dirty="0" err="1" smtClean="0">
                <a:ln>
                  <a:solidFill>
                    <a:schemeClr val="tx1"/>
                  </a:solidFill>
                </a:ln>
                <a:latin typeface="Times New Roman" pitchFamily="18" charset="0"/>
                <a:ea typeface="Calibri" pitchFamily="34" charset="0"/>
                <a:cs typeface="Times New Roman" pitchFamily="18" charset="0"/>
              </a:rPr>
              <a:t>Залари</a:t>
            </a:r>
            <a:r>
              <a:rPr lang="ru-RU" sz="1600" dirty="0" smtClean="0">
                <a:ln>
                  <a:solidFill>
                    <a:schemeClr val="tx1"/>
                  </a:solidFill>
                </a:ln>
                <a:latin typeface="Times New Roman" pitchFamily="18" charset="0"/>
                <a:ea typeface="Calibri" pitchFamily="34" charset="0"/>
                <a:cs typeface="Times New Roman" pitchFamily="18" charset="0"/>
              </a:rPr>
              <a:t>. Осуществлялся выезд по поиску без вести </a:t>
            </a:r>
            <a:r>
              <a:rPr lang="ru-RU" sz="1600" dirty="0" smtClean="0">
                <a:ln>
                  <a:solidFill>
                    <a:schemeClr val="tx1"/>
                  </a:solidFill>
                </a:ln>
                <a:latin typeface="Times New Roman" pitchFamily="18" charset="0"/>
                <a:ea typeface="Calibri" pitchFamily="34" charset="0"/>
                <a:cs typeface="Times New Roman" pitchFamily="18" charset="0"/>
              </a:rPr>
              <a:t>пропавшего </a:t>
            </a:r>
            <a:r>
              <a:rPr lang="ru-RU" sz="1600" dirty="0" err="1" smtClean="0">
                <a:ln>
                  <a:solidFill>
                    <a:schemeClr val="tx1"/>
                  </a:solidFill>
                </a:ln>
                <a:latin typeface="Times New Roman" pitchFamily="18" charset="0"/>
                <a:ea typeface="Calibri" pitchFamily="34" charset="0"/>
                <a:cs typeface="Times New Roman" pitchFamily="18" charset="0"/>
              </a:rPr>
              <a:t>н</a:t>
            </a:r>
            <a:r>
              <a:rPr lang="ru-RU" sz="1600" dirty="0" smtClean="0">
                <a:ln>
                  <a:solidFill>
                    <a:schemeClr val="tx1"/>
                  </a:solidFill>
                </a:ln>
                <a:latin typeface="Times New Roman" pitchFamily="18" charset="0"/>
                <a:ea typeface="Calibri" pitchFamily="34" charset="0"/>
                <a:cs typeface="Times New Roman" pitchFamily="18" charset="0"/>
              </a:rPr>
              <a:t>/л </a:t>
            </a:r>
            <a:r>
              <a:rPr lang="ru-RU" sz="1600" dirty="0" smtClean="0">
                <a:ln>
                  <a:solidFill>
                    <a:schemeClr val="tx1"/>
                  </a:solidFill>
                </a:ln>
                <a:latin typeface="Times New Roman" pitchFamily="18" charset="0"/>
                <a:ea typeface="Calibri" pitchFamily="34" charset="0"/>
                <a:cs typeface="Times New Roman" pitchFamily="18" charset="0"/>
              </a:rPr>
              <a:t>в п. </a:t>
            </a:r>
            <a:r>
              <a:rPr lang="ru-RU" sz="1600" dirty="0" err="1" smtClean="0">
                <a:ln>
                  <a:solidFill>
                    <a:schemeClr val="tx1"/>
                  </a:solidFill>
                </a:ln>
                <a:latin typeface="Times New Roman" pitchFamily="18" charset="0"/>
                <a:ea typeface="Calibri" pitchFamily="34" charset="0"/>
                <a:cs typeface="Times New Roman" pitchFamily="18" charset="0"/>
              </a:rPr>
              <a:t>Залари</a:t>
            </a:r>
            <a:r>
              <a:rPr lang="ru-RU" sz="1600" dirty="0" smtClean="0">
                <a:ln>
                  <a:solidFill>
                    <a:schemeClr val="tx1"/>
                  </a:solidFill>
                </a:ln>
                <a:latin typeface="Times New Roman" pitchFamily="18" charset="0"/>
                <a:ea typeface="Calibri" pitchFamily="34" charset="0"/>
                <a:cs typeface="Times New Roman" pitchFamily="18" charset="0"/>
              </a:rPr>
              <a:t>, позже найденного </a:t>
            </a:r>
            <a:r>
              <a:rPr lang="ru-RU" sz="1600" dirty="0" smtClean="0">
                <a:ln>
                  <a:solidFill>
                    <a:schemeClr val="tx1"/>
                  </a:solidFill>
                </a:ln>
                <a:latin typeface="Times New Roman" pitchFamily="18" charset="0"/>
                <a:ea typeface="Calibri" pitchFamily="34" charset="0"/>
                <a:cs typeface="Times New Roman" pitchFamily="18" charset="0"/>
              </a:rPr>
              <a:t>живым. </a:t>
            </a:r>
            <a:r>
              <a:rPr lang="ru-RU" sz="1600" dirty="0" smtClean="0">
                <a:ln>
                  <a:solidFill>
                    <a:schemeClr val="tx1"/>
                  </a:solidFill>
                </a:ln>
                <a:latin typeface="Times New Roman" pitchFamily="18" charset="0"/>
                <a:ea typeface="Calibri" pitchFamily="34" charset="0"/>
                <a:cs typeface="Times New Roman" pitchFamily="18" charset="0"/>
              </a:rPr>
              <a:t>Дано две информации в ОПДН МО МВД России «</a:t>
            </a:r>
            <a:r>
              <a:rPr lang="ru-RU" sz="1600" dirty="0" err="1" smtClean="0">
                <a:ln>
                  <a:solidFill>
                    <a:schemeClr val="tx1"/>
                  </a:solidFill>
                </a:ln>
                <a:latin typeface="Times New Roman" pitchFamily="18" charset="0"/>
                <a:ea typeface="Calibri" pitchFamily="34" charset="0"/>
                <a:cs typeface="Times New Roman" pitchFamily="18" charset="0"/>
              </a:rPr>
              <a:t>Заларинский</a:t>
            </a:r>
            <a:r>
              <a:rPr lang="ru-RU" sz="1600" dirty="0" smtClean="0">
                <a:ln>
                  <a:solidFill>
                    <a:schemeClr val="tx1"/>
                  </a:solidFill>
                </a:ln>
                <a:latin typeface="Times New Roman" pitchFamily="18" charset="0"/>
                <a:ea typeface="Calibri" pitchFamily="34" charset="0"/>
                <a:cs typeface="Times New Roman" pitchFamily="18" charset="0"/>
              </a:rPr>
              <a:t>» по адресам сборищ </a:t>
            </a:r>
            <a:r>
              <a:rPr lang="ru-RU" sz="1600" dirty="0" err="1" smtClean="0">
                <a:ln>
                  <a:solidFill>
                    <a:schemeClr val="tx1"/>
                  </a:solidFill>
                </a:ln>
                <a:latin typeface="Times New Roman" pitchFamily="18" charset="0"/>
                <a:ea typeface="Calibri" pitchFamily="34" charset="0"/>
                <a:cs typeface="Times New Roman" pitchFamily="18" charset="0"/>
              </a:rPr>
              <a:t>н</a:t>
            </a:r>
            <a:r>
              <a:rPr lang="ru-RU" sz="1600" dirty="0" smtClean="0">
                <a:ln>
                  <a:solidFill>
                    <a:schemeClr val="tx1"/>
                  </a:solidFill>
                </a:ln>
                <a:latin typeface="Times New Roman" pitchFamily="18" charset="0"/>
                <a:ea typeface="Calibri" pitchFamily="34" charset="0"/>
                <a:cs typeface="Times New Roman" pitchFamily="18" charset="0"/>
              </a:rPr>
              <a:t>/л.Составлено протоколов за административные правонарушения </a:t>
            </a:r>
            <a:r>
              <a:rPr lang="ru-RU" sz="1600" dirty="0" smtClean="0">
                <a:ln>
                  <a:solidFill>
                    <a:schemeClr val="tx1"/>
                  </a:solidFill>
                </a:ln>
                <a:latin typeface="Times New Roman" pitchFamily="18" charset="0"/>
                <a:ea typeface="Calibri" pitchFamily="34" charset="0"/>
                <a:cs typeface="Times New Roman" pitchFamily="18" charset="0"/>
              </a:rPr>
              <a:t>- 49</a:t>
            </a:r>
            <a:r>
              <a:rPr lang="ru-RU" sz="1600" dirty="0" smtClean="0">
                <a:ln>
                  <a:solidFill>
                    <a:schemeClr val="tx1"/>
                  </a:solidFill>
                </a:ln>
                <a:latin typeface="Times New Roman" pitchFamily="18" charset="0"/>
                <a:ea typeface="Calibri" pitchFamily="34" charset="0"/>
                <a:cs typeface="Times New Roman" pitchFamily="18" charset="0"/>
              </a:rPr>
              <a:t>:</a:t>
            </a:r>
          </a:p>
          <a:p>
            <a:pPr marL="72000">
              <a:spcBef>
                <a:spcPts val="0"/>
              </a:spcBef>
              <a:spcAft>
                <a:spcPts val="1000"/>
              </a:spcAft>
              <a:buNone/>
            </a:pPr>
            <a:r>
              <a:rPr lang="ru-RU" sz="1600" dirty="0" smtClean="0">
                <a:ln>
                  <a:solidFill>
                    <a:schemeClr val="tx1"/>
                  </a:solidFill>
                </a:ln>
                <a:latin typeface="Times New Roman" pitchFamily="18" charset="0"/>
                <a:ea typeface="Calibri" pitchFamily="34" charset="0"/>
                <a:cs typeface="Times New Roman" pitchFamily="18" charset="0"/>
              </a:rPr>
              <a:t>- ст. 5.35 -14 ненадлежащее исполнение родительских обязанностей. Направлены для принятия решения на КДН.</a:t>
            </a:r>
          </a:p>
          <a:p>
            <a:pPr marL="72000">
              <a:spcBef>
                <a:spcPts val="0"/>
              </a:spcBef>
              <a:spcAft>
                <a:spcPts val="1000"/>
              </a:spcAft>
              <a:buNone/>
            </a:pPr>
            <a:r>
              <a:rPr lang="ru-RU" sz="1600" dirty="0" smtClean="0">
                <a:ln>
                  <a:solidFill>
                    <a:schemeClr val="tx1"/>
                  </a:solidFill>
                </a:ln>
                <a:latin typeface="Times New Roman" pitchFamily="18" charset="0"/>
                <a:ea typeface="Calibri" pitchFamily="34" charset="0"/>
                <a:cs typeface="Times New Roman" pitchFamily="18" charset="0"/>
              </a:rPr>
              <a:t>- ст. 14.17 ч.1- 9 незаконный оборот алкогольной продукции (3 в производстве, 1-штраф 10000, 1 штраф 15000р).</a:t>
            </a:r>
          </a:p>
          <a:p>
            <a:pPr marL="72000">
              <a:spcBef>
                <a:spcPts val="0"/>
              </a:spcBef>
              <a:spcAft>
                <a:spcPts val="1000"/>
              </a:spcAft>
              <a:buNone/>
            </a:pPr>
            <a:r>
              <a:rPr lang="ru-RU" sz="1600" dirty="0" smtClean="0">
                <a:ln>
                  <a:solidFill>
                    <a:schemeClr val="tx1"/>
                  </a:solidFill>
                </a:ln>
                <a:latin typeface="Times New Roman" pitchFamily="18" charset="0"/>
                <a:ea typeface="Calibri" pitchFamily="34" charset="0"/>
                <a:cs typeface="Times New Roman" pitchFamily="18" charset="0"/>
              </a:rPr>
              <a:t>- ст.20.21 – 26 нахождение в общественном месте в состоянии алкогольного опьянения (штраф 1500р). </a:t>
            </a:r>
          </a:p>
          <a:p>
            <a:pPr marL="72000">
              <a:spcBef>
                <a:spcPts val="0"/>
              </a:spcBef>
              <a:spcAft>
                <a:spcPts val="1000"/>
              </a:spcAft>
              <a:buNone/>
            </a:pPr>
            <a:r>
              <a:rPr lang="ru-RU" sz="1600" dirty="0" smtClean="0">
                <a:ln>
                  <a:solidFill>
                    <a:schemeClr val="tx1"/>
                  </a:solidFill>
                </a:ln>
                <a:latin typeface="Times New Roman" pitchFamily="18" charset="0"/>
                <a:ea typeface="Calibri" pitchFamily="34" charset="0"/>
                <a:cs typeface="Times New Roman" pitchFamily="18" charset="0"/>
              </a:rPr>
              <a:t>Проведено проверок по заявлениям </a:t>
            </a:r>
            <a:r>
              <a:rPr lang="ru-RU" sz="1600" dirty="0" smtClean="0">
                <a:ln>
                  <a:solidFill>
                    <a:schemeClr val="tx1"/>
                  </a:solidFill>
                </a:ln>
                <a:latin typeface="Times New Roman" pitchFamily="18" charset="0"/>
                <a:ea typeface="Calibri" pitchFamily="34" charset="0"/>
                <a:cs typeface="Times New Roman" pitchFamily="18" charset="0"/>
              </a:rPr>
              <a:t>граждан - </a:t>
            </a:r>
            <a:r>
              <a:rPr lang="ru-RU" sz="1600" dirty="0" smtClean="0">
                <a:ln>
                  <a:solidFill>
                    <a:schemeClr val="tx1"/>
                  </a:solidFill>
                </a:ln>
                <a:latin typeface="Times New Roman" pitchFamily="18" charset="0"/>
                <a:ea typeface="Calibri" pitchFamily="34" charset="0"/>
                <a:cs typeface="Times New Roman" pitchFamily="18" charset="0"/>
              </a:rPr>
              <a:t>15.</a:t>
            </a:r>
          </a:p>
          <a:p>
            <a:pPr marL="72000">
              <a:spcBef>
                <a:spcPts val="0"/>
              </a:spcBef>
              <a:buNone/>
            </a:pPr>
            <a:endParaRPr lang="ru-RU" sz="1600" dirty="0" smtClean="0">
              <a:latin typeface="Times New Roman" pitchFamily="18" charset="0"/>
              <a:ea typeface="Calibri" pitchFamily="34"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r>
              <a:rPr lang="ru-RU" dirty="0" smtClean="0">
                <a:ln>
                  <a:solidFill>
                    <a:schemeClr val="tx1"/>
                  </a:solidFill>
                </a:ln>
                <a:latin typeface="Times New Roman" pitchFamily="18" charset="0"/>
                <a:cs typeface="Times New Roman" pitchFamily="18" charset="0"/>
              </a:rPr>
              <a:t>СПОНСОРСКАЯ ПОМОЩЬ</a:t>
            </a:r>
          </a:p>
        </p:txBody>
      </p:sp>
      <p:sp>
        <p:nvSpPr>
          <p:cNvPr id="22531" name="Объект 2"/>
          <p:cNvSpPr>
            <a:spLocks noGrp="1"/>
          </p:cNvSpPr>
          <p:nvPr>
            <p:ph idx="1"/>
          </p:nvPr>
        </p:nvSpPr>
        <p:spPr>
          <a:xfrm>
            <a:off x="685800" y="1628775"/>
            <a:ext cx="7772400" cy="4103688"/>
          </a:xfrm>
        </p:spPr>
        <p:txBody>
          <a:bodyPr>
            <a:normAutofit/>
          </a:bodyPr>
          <a:lstStyle/>
          <a:p>
            <a:pPr algn="just"/>
            <a:r>
              <a:rPr lang="ru-RU" sz="2800" dirty="0" smtClean="0">
                <a:ln>
                  <a:solidFill>
                    <a:schemeClr val="tx1"/>
                  </a:solidFill>
                </a:ln>
                <a:latin typeface="Times New Roman" pitchFamily="18" charset="0"/>
                <a:cs typeface="Times New Roman" pitchFamily="18" charset="0"/>
              </a:rPr>
              <a:t>Помощь спонсоров в подготовке и проведении  мероприятий в 2018г.:</a:t>
            </a:r>
          </a:p>
          <a:p>
            <a:pPr algn="just"/>
            <a:r>
              <a:rPr lang="ru-RU" sz="2000" dirty="0" smtClean="0">
                <a:ln>
                  <a:solidFill>
                    <a:schemeClr val="tx1"/>
                  </a:solidFill>
                </a:ln>
                <a:latin typeface="Times New Roman" pitchFamily="18" charset="0"/>
                <a:cs typeface="Times New Roman" pitchFamily="18" charset="0"/>
              </a:rPr>
              <a:t>Перегудов С.П. – 3000р. –при проведении семейного фестиваля ко Дню Отца</a:t>
            </a:r>
          </a:p>
          <a:p>
            <a:pPr algn="just"/>
            <a:r>
              <a:rPr lang="ru-RU" sz="2000" dirty="0" smtClean="0">
                <a:ln>
                  <a:solidFill>
                    <a:schemeClr val="tx1"/>
                  </a:solidFill>
                </a:ln>
                <a:latin typeface="Times New Roman" pitchFamily="18" charset="0"/>
                <a:cs typeface="Times New Roman" pitchFamily="18" charset="0"/>
              </a:rPr>
              <a:t>Шаманов А.В. – предоставление выставочных экспонатов  на День Поселка в рамках фестиваля «Мы разные! Мы вместе!».</a:t>
            </a:r>
          </a:p>
          <a:p>
            <a:pPr algn="just"/>
            <a:r>
              <a:rPr lang="ru-RU" sz="2000" dirty="0" err="1" smtClean="0">
                <a:ln>
                  <a:solidFill>
                    <a:schemeClr val="tx1"/>
                  </a:solidFill>
                </a:ln>
                <a:latin typeface="Times New Roman" pitchFamily="18" charset="0"/>
                <a:cs typeface="Times New Roman" pitchFamily="18" charset="0"/>
              </a:rPr>
              <a:t>Непокрытовы</a:t>
            </a:r>
            <a:r>
              <a:rPr lang="ru-RU" sz="2000" dirty="0" smtClean="0">
                <a:ln>
                  <a:solidFill>
                    <a:schemeClr val="tx1"/>
                  </a:solidFill>
                </a:ln>
                <a:latin typeface="Times New Roman" pitchFamily="18" charset="0"/>
                <a:cs typeface="Times New Roman" pitchFamily="18" charset="0"/>
              </a:rPr>
              <a:t> А.П.и М.Н. – формирование и предоставление долгожителям из ветеранов ВОВ и детей войны «Подарков к чаю» в кол-ве 25шт. На 10 тыс. руб. ко дню Пожилого человека.</a:t>
            </a:r>
          </a:p>
          <a:p>
            <a:pPr algn="just"/>
            <a:r>
              <a:rPr lang="ru-RU" sz="2000" dirty="0" smtClean="0">
                <a:ln>
                  <a:solidFill>
                    <a:schemeClr val="tx1"/>
                  </a:solidFill>
                </a:ln>
                <a:latin typeface="Times New Roman" pitchFamily="18" charset="0"/>
                <a:cs typeface="Times New Roman" pitchFamily="18" charset="0"/>
              </a:rPr>
              <a:t>Саблин Е.П., Шульгин М.Г., - 70 тыс. руб. – на чемпионат Европы для Александра </a:t>
            </a:r>
            <a:r>
              <a:rPr lang="ru-RU" sz="2000" dirty="0" err="1" smtClean="0">
                <a:ln>
                  <a:solidFill>
                    <a:schemeClr val="tx1"/>
                  </a:solidFill>
                </a:ln>
                <a:latin typeface="Times New Roman" pitchFamily="18" charset="0"/>
                <a:cs typeface="Times New Roman" pitchFamily="18" charset="0"/>
              </a:rPr>
              <a:t>Каптурова</a:t>
            </a:r>
            <a:r>
              <a:rPr lang="ru-RU" sz="2000" dirty="0" smtClean="0">
                <a:ln>
                  <a:solidFill>
                    <a:schemeClr val="tx1"/>
                  </a:solidFill>
                </a:ln>
                <a:latin typeface="Times New Roman" pitchFamily="18" charset="0"/>
                <a:cs typeface="Times New Roman" pitchFamily="18" charset="0"/>
              </a:rPr>
              <a:t>.</a:t>
            </a:r>
          </a:p>
          <a:p>
            <a:pPr>
              <a:buNone/>
            </a:pPr>
            <a:endParaRPr lang="ru-RU" dirty="0" smtClean="0"/>
          </a:p>
        </p:txBody>
      </p:sp>
    </p:spTree>
  </p:cSld>
  <p:clrMapOvr>
    <a:masterClrMapping/>
  </p:clrMapOvr>
  <p:transition spd="slow">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type="subTitle" idx="1"/>
          </p:nvPr>
        </p:nvSpPr>
        <p:spPr>
          <a:xfrm>
            <a:off x="251520" y="260649"/>
            <a:ext cx="8496943" cy="2520279"/>
          </a:xfrm>
        </p:spPr>
        <p:txBody>
          <a:bodyPr>
            <a:normAutofit fontScale="92500" lnSpcReduction="10000"/>
          </a:bodyPr>
          <a:lstStyle/>
          <a:p>
            <a:pPr marL="45720" indent="0">
              <a:buNone/>
            </a:pPr>
            <a:r>
              <a:rPr lang="ru-RU" sz="2400" dirty="0" smtClean="0">
                <a:ln>
                  <a:solidFill>
                    <a:schemeClr val="tx1"/>
                  </a:solidFill>
                </a:ln>
                <a:solidFill>
                  <a:schemeClr val="tx1"/>
                </a:solidFill>
                <a:latin typeface="Times New Roman" pitchFamily="18" charset="0"/>
                <a:cs typeface="Times New Roman" pitchFamily="18" charset="0"/>
              </a:rPr>
              <a:t>Положительные моменты </a:t>
            </a:r>
            <a:r>
              <a:rPr lang="ru-RU" sz="2400" dirty="0" err="1" smtClean="0">
                <a:ln>
                  <a:solidFill>
                    <a:schemeClr val="tx1"/>
                  </a:solidFill>
                </a:ln>
                <a:solidFill>
                  <a:schemeClr val="tx1"/>
                </a:solidFill>
                <a:latin typeface="Times New Roman" pitchFamily="18" charset="0"/>
                <a:cs typeface="Times New Roman" pitchFamily="18" charset="0"/>
              </a:rPr>
              <a:t>Заларинского</a:t>
            </a:r>
            <a:r>
              <a:rPr lang="ru-RU" sz="2400" dirty="0" smtClean="0">
                <a:ln>
                  <a:solidFill>
                    <a:schemeClr val="tx1"/>
                  </a:solidFill>
                </a:ln>
                <a:solidFill>
                  <a:schemeClr val="tx1"/>
                </a:solidFill>
                <a:latin typeface="Times New Roman" pitchFamily="18" charset="0"/>
                <a:cs typeface="Times New Roman" pitchFamily="18" charset="0"/>
              </a:rPr>
              <a:t> МО и планы на 2019 год. </a:t>
            </a:r>
          </a:p>
          <a:p>
            <a:pPr marL="45720" algn="l"/>
            <a:r>
              <a:rPr lang="ru-RU" sz="1800" dirty="0" smtClean="0">
                <a:ln>
                  <a:solidFill>
                    <a:schemeClr val="tx1"/>
                  </a:solidFill>
                </a:ln>
                <a:solidFill>
                  <a:schemeClr val="tx1"/>
                </a:solidFill>
                <a:latin typeface="Times New Roman" pitchFamily="18" charset="0"/>
                <a:cs typeface="Times New Roman" pitchFamily="18" charset="0"/>
              </a:rPr>
              <a:t>В п. </a:t>
            </a:r>
            <a:r>
              <a:rPr lang="ru-RU" sz="1800" dirty="0" err="1" smtClean="0">
                <a:ln>
                  <a:solidFill>
                    <a:schemeClr val="tx1"/>
                  </a:solidFill>
                </a:ln>
                <a:solidFill>
                  <a:schemeClr val="tx1"/>
                </a:solidFill>
                <a:latin typeface="Times New Roman" pitchFamily="18" charset="0"/>
                <a:cs typeface="Times New Roman" pitchFamily="18" charset="0"/>
              </a:rPr>
              <a:t>Залари</a:t>
            </a:r>
            <a:r>
              <a:rPr lang="ru-RU" sz="1800" dirty="0" smtClean="0">
                <a:ln>
                  <a:solidFill>
                    <a:schemeClr val="tx1"/>
                  </a:solidFill>
                </a:ln>
                <a:solidFill>
                  <a:schemeClr val="tx1"/>
                </a:solidFill>
                <a:latin typeface="Times New Roman" pitchFamily="18" charset="0"/>
                <a:cs typeface="Times New Roman" pitchFamily="18" charset="0"/>
              </a:rPr>
              <a:t> продолжает развиваться предприятие СПК ХПП «</a:t>
            </a:r>
            <a:r>
              <a:rPr lang="ru-RU" sz="1800" dirty="0" err="1" smtClean="0">
                <a:ln>
                  <a:solidFill>
                    <a:schemeClr val="tx1"/>
                  </a:solidFill>
                </a:ln>
                <a:solidFill>
                  <a:schemeClr val="tx1"/>
                </a:solidFill>
                <a:latin typeface="Times New Roman" pitchFamily="18" charset="0"/>
                <a:cs typeface="Times New Roman" pitchFamily="18" charset="0"/>
              </a:rPr>
              <a:t>Заларинский</a:t>
            </a:r>
            <a:r>
              <a:rPr lang="ru-RU" sz="1800" dirty="0" smtClean="0">
                <a:ln>
                  <a:solidFill>
                    <a:schemeClr val="tx1"/>
                  </a:solidFill>
                </a:ln>
                <a:solidFill>
                  <a:schemeClr val="tx1"/>
                </a:solidFill>
                <a:latin typeface="Times New Roman" pitchFamily="18" charset="0"/>
                <a:cs typeface="Times New Roman" pitchFamily="18" charset="0"/>
              </a:rPr>
              <a:t>» под руководством А.Ю. </a:t>
            </a:r>
            <a:r>
              <a:rPr lang="ru-RU" sz="1800" dirty="0" err="1" smtClean="0">
                <a:ln>
                  <a:solidFill>
                    <a:schemeClr val="tx1"/>
                  </a:solidFill>
                </a:ln>
                <a:solidFill>
                  <a:schemeClr val="tx1"/>
                </a:solidFill>
                <a:latin typeface="Times New Roman" pitchFamily="18" charset="0"/>
                <a:cs typeface="Times New Roman" pitchFamily="18" charset="0"/>
              </a:rPr>
              <a:t>Каширцева</a:t>
            </a:r>
            <a:r>
              <a:rPr lang="ru-RU" sz="1800" dirty="0" smtClean="0">
                <a:ln>
                  <a:solidFill>
                    <a:schemeClr val="tx1"/>
                  </a:solidFill>
                </a:ln>
                <a:solidFill>
                  <a:schemeClr val="tx1"/>
                </a:solidFill>
                <a:latin typeface="Times New Roman" pitchFamily="18" charset="0"/>
                <a:cs typeface="Times New Roman" pitchFamily="18" charset="0"/>
              </a:rPr>
              <a:t> с численностью 34 человека. В 2018 году на базе предприятие было введена в работу пекарня с производительностью 1300 булок хлеба в смену. На производство хлеба используется собственная мука. На мельнице устроено 5 человек.  Так же планируется открытие комбикормового цеха производительностью  60 тон в сутки гранулированного комбикорма.  В результате будет создано еще 5 рабочих мест. </a:t>
            </a:r>
            <a:r>
              <a:rPr lang="ru-RU" sz="1800" dirty="0" err="1" smtClean="0">
                <a:ln>
                  <a:solidFill>
                    <a:schemeClr val="tx1"/>
                  </a:solidFill>
                </a:ln>
                <a:solidFill>
                  <a:schemeClr val="tx1"/>
                </a:solidFill>
                <a:latin typeface="Times New Roman" pitchFamily="18" charset="0"/>
                <a:cs typeface="Times New Roman" pitchFamily="18" charset="0"/>
              </a:rPr>
              <a:t>Хлебо-булочную</a:t>
            </a:r>
            <a:r>
              <a:rPr lang="ru-RU" sz="1800" dirty="0" smtClean="0">
                <a:ln>
                  <a:solidFill>
                    <a:schemeClr val="tx1"/>
                  </a:solidFill>
                </a:ln>
                <a:solidFill>
                  <a:schemeClr val="tx1"/>
                </a:solidFill>
                <a:latin typeface="Times New Roman" pitchFamily="18" charset="0"/>
                <a:cs typeface="Times New Roman" pitchFamily="18" charset="0"/>
              </a:rPr>
              <a:t>  и кондитерскую продукцию  можно приобрести в наших магазинах.</a:t>
            </a:r>
            <a:endParaRPr lang="ru-RU" sz="1800" dirty="0">
              <a:ln>
                <a:solidFill>
                  <a:schemeClr val="tx1"/>
                </a:solidFill>
              </a:ln>
              <a:solidFill>
                <a:schemeClr val="tx1"/>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FE8304CC-A3E2-433A-85EA-1F4FFD503F96}" type="slidenum">
              <a:rPr lang="ru-RU" smtClean="0"/>
              <a:pPr/>
              <a:t>49</a:t>
            </a:fld>
            <a:endParaRPr lang="ru-RU"/>
          </a:p>
        </p:txBody>
      </p:sp>
      <p:pic>
        <p:nvPicPr>
          <p:cNvPr id="91139" name="Picture 3" descr="C:\Users\Татьяна\Desktop\Отчет 2018\20190301_112511.jpg"/>
          <p:cNvPicPr>
            <a:picLocks noChangeAspect="1" noChangeArrowheads="1"/>
          </p:cNvPicPr>
          <p:nvPr/>
        </p:nvPicPr>
        <p:blipFill>
          <a:blip r:embed="rId3" cstate="print"/>
          <a:srcRect/>
          <a:stretch>
            <a:fillRect/>
          </a:stretch>
        </p:blipFill>
        <p:spPr bwMode="auto">
          <a:xfrm>
            <a:off x="323528" y="2708920"/>
            <a:ext cx="2664296" cy="1872208"/>
          </a:xfrm>
          <a:prstGeom prst="rect">
            <a:avLst/>
          </a:prstGeom>
          <a:noFill/>
        </p:spPr>
      </p:pic>
      <p:pic>
        <p:nvPicPr>
          <p:cNvPr id="91140" name="Picture 4" descr="C:\Users\Татьяна\Desktop\Отчет 2018\20190301_112618.jpg"/>
          <p:cNvPicPr>
            <a:picLocks noChangeAspect="1" noChangeArrowheads="1"/>
          </p:cNvPicPr>
          <p:nvPr/>
        </p:nvPicPr>
        <p:blipFill>
          <a:blip r:embed="rId4" cstate="print"/>
          <a:srcRect/>
          <a:stretch>
            <a:fillRect/>
          </a:stretch>
        </p:blipFill>
        <p:spPr bwMode="auto">
          <a:xfrm>
            <a:off x="3131840" y="2708920"/>
            <a:ext cx="2592288" cy="1872207"/>
          </a:xfrm>
          <a:prstGeom prst="rect">
            <a:avLst/>
          </a:prstGeom>
          <a:noFill/>
        </p:spPr>
      </p:pic>
      <p:pic>
        <p:nvPicPr>
          <p:cNvPr id="91141" name="Picture 5" descr="C:\Users\Татьяна\Desktop\Отчет 2018\20190301_112519.jpg"/>
          <p:cNvPicPr>
            <a:picLocks noChangeAspect="1" noChangeArrowheads="1"/>
          </p:cNvPicPr>
          <p:nvPr/>
        </p:nvPicPr>
        <p:blipFill>
          <a:blip r:embed="rId5" cstate="print"/>
          <a:srcRect/>
          <a:stretch>
            <a:fillRect/>
          </a:stretch>
        </p:blipFill>
        <p:spPr bwMode="auto">
          <a:xfrm>
            <a:off x="5940152" y="2708920"/>
            <a:ext cx="2880320" cy="1872208"/>
          </a:xfrm>
          <a:prstGeom prst="rect">
            <a:avLst/>
          </a:prstGeom>
          <a:noFill/>
        </p:spPr>
      </p:pic>
      <p:pic>
        <p:nvPicPr>
          <p:cNvPr id="91144" name="Picture 8" descr="C:\Users\Татьяна\Desktop\Отчет 2018\20190301_113215.jpg"/>
          <p:cNvPicPr>
            <a:picLocks noChangeAspect="1" noChangeArrowheads="1"/>
          </p:cNvPicPr>
          <p:nvPr/>
        </p:nvPicPr>
        <p:blipFill>
          <a:blip r:embed="rId6" cstate="print"/>
          <a:srcRect/>
          <a:stretch>
            <a:fillRect/>
          </a:stretch>
        </p:blipFill>
        <p:spPr bwMode="auto">
          <a:xfrm>
            <a:off x="323528" y="4581128"/>
            <a:ext cx="2664295" cy="2088232"/>
          </a:xfrm>
          <a:prstGeom prst="rect">
            <a:avLst/>
          </a:prstGeom>
          <a:noFill/>
        </p:spPr>
      </p:pic>
      <p:pic>
        <p:nvPicPr>
          <p:cNvPr id="91145" name="Picture 9" descr="C:\Users\Татьяна\Desktop\Отчет 2018\20190301_112531.jpg"/>
          <p:cNvPicPr>
            <a:picLocks noChangeAspect="1" noChangeArrowheads="1"/>
          </p:cNvPicPr>
          <p:nvPr/>
        </p:nvPicPr>
        <p:blipFill>
          <a:blip r:embed="rId7" cstate="print"/>
          <a:srcRect/>
          <a:stretch>
            <a:fillRect/>
          </a:stretch>
        </p:blipFill>
        <p:spPr bwMode="auto">
          <a:xfrm>
            <a:off x="3131841" y="4581128"/>
            <a:ext cx="2592287" cy="2088232"/>
          </a:xfrm>
          <a:prstGeom prst="rect">
            <a:avLst/>
          </a:prstGeom>
          <a:noFill/>
        </p:spPr>
      </p:pic>
      <p:pic>
        <p:nvPicPr>
          <p:cNvPr id="91146" name="Picture 10" descr="C:\Users\Татьяна\Desktop\Отчет 2018\20190301_113238.jpg"/>
          <p:cNvPicPr>
            <a:picLocks noChangeAspect="1" noChangeArrowheads="1"/>
          </p:cNvPicPr>
          <p:nvPr/>
        </p:nvPicPr>
        <p:blipFill>
          <a:blip r:embed="rId8" cstate="print"/>
          <a:srcRect/>
          <a:stretch>
            <a:fillRect/>
          </a:stretch>
        </p:blipFill>
        <p:spPr bwMode="auto">
          <a:xfrm>
            <a:off x="5940152" y="4581128"/>
            <a:ext cx="2880320" cy="2088232"/>
          </a:xfrm>
          <a:prstGeom prst="rect">
            <a:avLst/>
          </a:prstGeom>
          <a:noFill/>
        </p:spPr>
      </p:pic>
    </p:spTree>
    <p:extLst>
      <p:ext uri="{BB962C8B-B14F-4D97-AF65-F5344CB8AC3E}">
        <p14:creationId xmlns:p14="http://schemas.microsoft.com/office/powerpoint/2010/main" xmlns="" val="1947473911"/>
      </p:ext>
    </p:extLst>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8215370" cy="714380"/>
          </a:xfrm>
        </p:spPr>
        <p:txBody>
          <a:bodyPr>
            <a:normAutofit fontScale="90000"/>
          </a:bodyPr>
          <a:lstStyle/>
          <a:p>
            <a:r>
              <a:rPr lang="ru-RU" sz="2400" b="1" dirty="0" smtClean="0">
                <a:solidFill>
                  <a:srgbClr val="112BAF"/>
                </a:solidFill>
                <a:latin typeface="Times New Roman" pitchFamily="18" charset="0"/>
                <a:cs typeface="Times New Roman" pitchFamily="18" charset="0"/>
              </a:rPr>
              <a:t>Поступления налога на имущество с физических лиц в бюджеты городских поселений </a:t>
            </a:r>
            <a:r>
              <a:rPr lang="ru-RU" sz="1200" b="1" dirty="0" smtClean="0">
                <a:solidFill>
                  <a:srgbClr val="112BAF"/>
                </a:solidFill>
                <a:latin typeface="Times New Roman" pitchFamily="18" charset="0"/>
                <a:cs typeface="Times New Roman" pitchFamily="18" charset="0"/>
              </a:rPr>
              <a:t>(тыс.руб.)</a:t>
            </a:r>
            <a:endParaRPr lang="ru-RU" sz="1200" b="1" dirty="0">
              <a:solidFill>
                <a:srgbClr val="112BAF"/>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0" y="928670"/>
          <a:ext cx="8858312" cy="578647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0"/>
            <a:ext cx="8208912" cy="6165304"/>
          </a:xfrm>
        </p:spPr>
        <p:txBody>
          <a:bodyPr>
            <a:noAutofit/>
          </a:bodyPr>
          <a:lstStyle/>
          <a:p>
            <a:pPr marL="0" indent="0" algn="ctr">
              <a:buNone/>
            </a:pPr>
            <a:r>
              <a:rPr lang="ru-RU" sz="2800" dirty="0" smtClean="0">
                <a:ln>
                  <a:solidFill>
                    <a:schemeClr val="tx1"/>
                  </a:solidFill>
                </a:ln>
                <a:latin typeface="Times New Roman" pitchFamily="18" charset="0"/>
                <a:cs typeface="Times New Roman" pitchFamily="18" charset="0"/>
              </a:rPr>
              <a:t>В 2019 году планируется:</a:t>
            </a:r>
          </a:p>
          <a:p>
            <a:pPr marL="0" indent="0">
              <a:buNone/>
            </a:pPr>
            <a:r>
              <a:rPr lang="ru-RU" sz="1750" dirty="0" smtClean="0">
                <a:ln>
                  <a:solidFill>
                    <a:schemeClr val="tx1"/>
                  </a:solidFill>
                </a:ln>
                <a:latin typeface="Times New Roman" pitchFamily="18" charset="0"/>
                <a:cs typeface="Times New Roman" pitchFamily="18" charset="0"/>
              </a:rPr>
              <a:t>1.Ремонт автомобильных дорог:</a:t>
            </a:r>
          </a:p>
          <a:p>
            <a:pPr marL="0" indent="0">
              <a:buNone/>
            </a:pPr>
            <a:r>
              <a:rPr lang="ru-RU" sz="1750" dirty="0" smtClean="0">
                <a:ln>
                  <a:solidFill>
                    <a:schemeClr val="tx1"/>
                  </a:solidFill>
                </a:ln>
                <a:latin typeface="Times New Roman" pitchFamily="18" charset="0"/>
                <a:cs typeface="Times New Roman" pitchFamily="18" charset="0"/>
              </a:rPr>
              <a:t>    - Отсыпка щебнем ул. Набережная протяженностью 300 м.;</a:t>
            </a:r>
          </a:p>
          <a:p>
            <a:pPr marL="0" indent="0">
              <a:buNone/>
            </a:pPr>
            <a:r>
              <a:rPr lang="ru-RU" sz="1750" dirty="0" smtClean="0">
                <a:ln>
                  <a:solidFill>
                    <a:schemeClr val="tx1"/>
                  </a:solidFill>
                </a:ln>
                <a:latin typeface="Times New Roman" pitchFamily="18" charset="0"/>
                <a:cs typeface="Times New Roman" pitchFamily="18" charset="0"/>
              </a:rPr>
              <a:t>    - Отсыпка щебнем и нарезка кюветов ул. Тимирязева 1054 м.;</a:t>
            </a:r>
          </a:p>
          <a:p>
            <a:pPr marL="0" indent="0">
              <a:buNone/>
            </a:pPr>
            <a:r>
              <a:rPr lang="ru-RU" sz="1750" dirty="0" smtClean="0">
                <a:ln>
                  <a:solidFill>
                    <a:schemeClr val="tx1"/>
                  </a:solidFill>
                </a:ln>
                <a:latin typeface="Times New Roman" pitchFamily="18" charset="0"/>
                <a:cs typeface="Times New Roman" pitchFamily="18" charset="0"/>
              </a:rPr>
              <a:t>    - Отсыпка щебнем, нарезка кюветов и установка трубы ул. Луговая 370 м.;</a:t>
            </a:r>
          </a:p>
          <a:p>
            <a:pPr marL="0" indent="0">
              <a:buNone/>
            </a:pPr>
            <a:r>
              <a:rPr lang="ru-RU" sz="1750" dirty="0" smtClean="0">
                <a:ln>
                  <a:solidFill>
                    <a:schemeClr val="tx1"/>
                  </a:solidFill>
                </a:ln>
                <a:latin typeface="Times New Roman" pitchFamily="18" charset="0"/>
                <a:cs typeface="Times New Roman" pitchFamily="18" charset="0"/>
              </a:rPr>
              <a:t>    - Отсыпка щебнем и нарезка кюветов ул. Свердлова 901 м.;</a:t>
            </a:r>
          </a:p>
          <a:p>
            <a:pPr marL="0" indent="0">
              <a:buNone/>
            </a:pPr>
            <a:r>
              <a:rPr lang="ru-RU" sz="1750" dirty="0" smtClean="0">
                <a:ln>
                  <a:solidFill>
                    <a:schemeClr val="tx1"/>
                  </a:solidFill>
                </a:ln>
                <a:latin typeface="Times New Roman" pitchFamily="18" charset="0"/>
                <a:cs typeface="Times New Roman" pitchFamily="18" charset="0"/>
              </a:rPr>
              <a:t>    - Отсыпка щебнем ул. Пионерская 540 м.;</a:t>
            </a:r>
          </a:p>
          <a:p>
            <a:pPr marL="0" indent="0">
              <a:buNone/>
            </a:pPr>
            <a:r>
              <a:rPr lang="ru-RU" sz="1750" dirty="0" smtClean="0">
                <a:ln>
                  <a:solidFill>
                    <a:schemeClr val="tx1"/>
                  </a:solidFill>
                </a:ln>
                <a:latin typeface="Times New Roman" pitchFamily="18" charset="0"/>
                <a:cs typeface="Times New Roman" pitchFamily="18" charset="0"/>
              </a:rPr>
              <a:t>    - Отсыпка </a:t>
            </a:r>
            <a:r>
              <a:rPr lang="ru-RU" sz="1750" dirty="0" err="1" smtClean="0">
                <a:ln>
                  <a:solidFill>
                    <a:schemeClr val="tx1"/>
                  </a:solidFill>
                </a:ln>
                <a:latin typeface="Times New Roman" pitchFamily="18" charset="0"/>
                <a:cs typeface="Times New Roman" pitchFamily="18" charset="0"/>
              </a:rPr>
              <a:t>скальником</a:t>
            </a:r>
            <a:r>
              <a:rPr lang="ru-RU" sz="1750" dirty="0" smtClean="0">
                <a:ln>
                  <a:solidFill>
                    <a:schemeClr val="tx1"/>
                  </a:solidFill>
                </a:ln>
                <a:latin typeface="Times New Roman" pitchFamily="18" charset="0"/>
                <a:cs typeface="Times New Roman" pitchFamily="18" charset="0"/>
              </a:rPr>
              <a:t>  ул. Московская 277 м.;</a:t>
            </a:r>
          </a:p>
          <a:p>
            <a:pPr marL="0" indent="0">
              <a:buNone/>
            </a:pPr>
            <a:r>
              <a:rPr lang="ru-RU" sz="1750" dirty="0" smtClean="0">
                <a:ln>
                  <a:solidFill>
                    <a:schemeClr val="tx1"/>
                  </a:solidFill>
                </a:ln>
                <a:latin typeface="Times New Roman" pitchFamily="18" charset="0"/>
                <a:cs typeface="Times New Roman" pitchFamily="18" charset="0"/>
              </a:rPr>
              <a:t>    - Отсыпка ул. </a:t>
            </a:r>
            <a:r>
              <a:rPr lang="ru-RU" sz="1750" dirty="0" err="1" smtClean="0">
                <a:ln>
                  <a:solidFill>
                    <a:schemeClr val="tx1"/>
                  </a:solidFill>
                </a:ln>
                <a:latin typeface="Times New Roman" pitchFamily="18" charset="0"/>
                <a:cs typeface="Times New Roman" pitchFamily="18" charset="0"/>
              </a:rPr>
              <a:t>Илганская</a:t>
            </a:r>
            <a:r>
              <a:rPr lang="ru-RU" sz="1750" dirty="0" smtClean="0">
                <a:ln>
                  <a:solidFill>
                    <a:schemeClr val="tx1"/>
                  </a:solidFill>
                </a:ln>
                <a:latin typeface="Times New Roman" pitchFamily="18" charset="0"/>
                <a:cs typeface="Times New Roman" pitchFamily="18" charset="0"/>
              </a:rPr>
              <a:t> 300 м.;</a:t>
            </a:r>
          </a:p>
          <a:p>
            <a:pPr marL="0" indent="0">
              <a:buNone/>
            </a:pPr>
            <a:r>
              <a:rPr lang="ru-RU" sz="1750" dirty="0" smtClean="0">
                <a:ln>
                  <a:solidFill>
                    <a:schemeClr val="tx1"/>
                  </a:solidFill>
                </a:ln>
                <a:latin typeface="Times New Roman" pitchFamily="18" charset="0"/>
                <a:cs typeface="Times New Roman" pitchFamily="18" charset="0"/>
              </a:rPr>
              <a:t>    - Отсыпка Ул. </a:t>
            </a:r>
            <a:r>
              <a:rPr lang="ru-RU" sz="1750" dirty="0" err="1" smtClean="0">
                <a:ln>
                  <a:solidFill>
                    <a:schemeClr val="tx1"/>
                  </a:solidFill>
                </a:ln>
                <a:latin typeface="Times New Roman" pitchFamily="18" charset="0"/>
                <a:cs typeface="Times New Roman" pitchFamily="18" charset="0"/>
              </a:rPr>
              <a:t>Кр</a:t>
            </a:r>
            <a:r>
              <a:rPr lang="ru-RU" sz="1750" dirty="0" smtClean="0">
                <a:ln>
                  <a:solidFill>
                    <a:schemeClr val="tx1"/>
                  </a:solidFill>
                </a:ln>
                <a:latin typeface="Times New Roman" pitchFamily="18" charset="0"/>
                <a:cs typeface="Times New Roman" pitchFamily="18" charset="0"/>
              </a:rPr>
              <a:t>. Восстания 390 м.;</a:t>
            </a:r>
          </a:p>
          <a:p>
            <a:pPr marL="0" indent="0">
              <a:buNone/>
            </a:pPr>
            <a:r>
              <a:rPr lang="ru-RU" sz="1750" dirty="0" smtClean="0">
                <a:ln>
                  <a:solidFill>
                    <a:schemeClr val="tx1"/>
                  </a:solidFill>
                </a:ln>
                <a:latin typeface="Times New Roman" pitchFamily="18" charset="0"/>
                <a:cs typeface="Times New Roman" pitchFamily="18" charset="0"/>
              </a:rPr>
              <a:t>2. Строительство МФП ул. Матросова 3л на сумму 3789,6 тыс. руб.;</a:t>
            </a:r>
          </a:p>
          <a:p>
            <a:pPr marL="0" indent="0">
              <a:buNone/>
            </a:pPr>
            <a:r>
              <a:rPr lang="ru-RU" sz="1750" dirty="0" smtClean="0">
                <a:ln>
                  <a:solidFill>
                    <a:schemeClr val="tx1"/>
                  </a:solidFill>
                </a:ln>
                <a:latin typeface="Times New Roman" pitchFamily="18" charset="0"/>
                <a:cs typeface="Times New Roman" pitchFamily="18" charset="0"/>
              </a:rPr>
              <a:t>3. Прохождение экспертизы и подготовка заявки  к </a:t>
            </a:r>
            <a:r>
              <a:rPr lang="ru-RU" sz="1750" dirty="0" smtClean="0">
                <a:ln>
                  <a:solidFill>
                    <a:schemeClr val="tx1"/>
                  </a:solidFill>
                </a:ln>
                <a:latin typeface="Times New Roman" pitchFamily="18" charset="0"/>
                <a:cs typeface="Times New Roman" pitchFamily="18" charset="0"/>
              </a:rPr>
              <a:t>строительству</a:t>
            </a:r>
          </a:p>
          <a:p>
            <a:pPr marL="0" indent="0">
              <a:buNone/>
            </a:pP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автомобильной  дороги ул. Зеленая на 2020 год;</a:t>
            </a:r>
          </a:p>
          <a:p>
            <a:pPr marL="0" indent="0">
              <a:buNone/>
            </a:pPr>
            <a:r>
              <a:rPr lang="ru-RU" sz="1750" dirty="0" smtClean="0">
                <a:ln>
                  <a:solidFill>
                    <a:schemeClr val="tx1"/>
                  </a:solidFill>
                </a:ln>
                <a:latin typeface="Times New Roman" pitchFamily="18" charset="0"/>
                <a:cs typeface="Times New Roman" pitchFamily="18" charset="0"/>
              </a:rPr>
              <a:t>4. Экспертиза ПСД строительства водовода «</a:t>
            </a:r>
            <a:r>
              <a:rPr lang="ru-RU" sz="1750" dirty="0" err="1" smtClean="0">
                <a:ln>
                  <a:solidFill>
                    <a:schemeClr val="tx1"/>
                  </a:solidFill>
                </a:ln>
                <a:latin typeface="Times New Roman" pitchFamily="18" charset="0"/>
                <a:cs typeface="Times New Roman" pitchFamily="18" charset="0"/>
              </a:rPr>
              <a:t>мкр</a:t>
            </a:r>
            <a:r>
              <a:rPr lang="ru-RU" sz="1750" dirty="0" smtClean="0">
                <a:ln>
                  <a:solidFill>
                    <a:schemeClr val="tx1"/>
                  </a:solidFill>
                </a:ln>
                <a:latin typeface="Times New Roman" pitchFamily="18" charset="0"/>
                <a:cs typeface="Times New Roman" pitchFamily="18" charset="0"/>
              </a:rPr>
              <a:t>. </a:t>
            </a:r>
            <a:r>
              <a:rPr lang="ru-RU" sz="1750" dirty="0" err="1" smtClean="0">
                <a:ln>
                  <a:solidFill>
                    <a:schemeClr val="tx1"/>
                  </a:solidFill>
                </a:ln>
                <a:latin typeface="Times New Roman" pitchFamily="18" charset="0"/>
                <a:cs typeface="Times New Roman" pitchFamily="18" charset="0"/>
              </a:rPr>
              <a:t>ЗМЗ-Целинстрой</a:t>
            </a:r>
            <a:r>
              <a:rPr lang="ru-RU" sz="1750" dirty="0" smtClean="0">
                <a:ln>
                  <a:solidFill>
                    <a:schemeClr val="tx1"/>
                  </a:solidFill>
                </a:ln>
                <a:latin typeface="Times New Roman" pitchFamily="18" charset="0"/>
                <a:cs typeface="Times New Roman" pitchFamily="18" charset="0"/>
              </a:rPr>
              <a:t>»;</a:t>
            </a:r>
          </a:p>
          <a:p>
            <a:pPr marL="0" indent="0">
              <a:buNone/>
            </a:pPr>
            <a:r>
              <a:rPr lang="ru-RU" sz="1750" dirty="0" smtClean="0">
                <a:ln>
                  <a:solidFill>
                    <a:schemeClr val="tx1"/>
                  </a:solidFill>
                </a:ln>
                <a:latin typeface="Times New Roman" pitchFamily="18" charset="0"/>
                <a:cs typeface="Times New Roman" pitchFamily="18" charset="0"/>
              </a:rPr>
              <a:t>5. </a:t>
            </a:r>
            <a:r>
              <a:rPr lang="ru-RU" sz="1750" dirty="0" err="1" smtClean="0">
                <a:ln>
                  <a:solidFill>
                    <a:schemeClr val="tx1"/>
                  </a:solidFill>
                </a:ln>
                <a:latin typeface="Times New Roman" pitchFamily="18" charset="0"/>
                <a:cs typeface="Times New Roman" pitchFamily="18" charset="0"/>
              </a:rPr>
              <a:t>Капит</a:t>
            </a:r>
            <a:r>
              <a:rPr lang="ru-RU" sz="1750" dirty="0" smtClean="0">
                <a:ln>
                  <a:solidFill>
                    <a:schemeClr val="tx1"/>
                  </a:solidFill>
                </a:ln>
                <a:latin typeface="Times New Roman" pitchFamily="18" charset="0"/>
                <a:cs typeface="Times New Roman" pitchFamily="18" charset="0"/>
              </a:rPr>
              <a:t>. ремонт </a:t>
            </a:r>
            <a:r>
              <a:rPr lang="ru-RU" sz="1750" dirty="0" err="1" smtClean="0">
                <a:ln>
                  <a:solidFill>
                    <a:schemeClr val="tx1"/>
                  </a:solidFill>
                </a:ln>
                <a:latin typeface="Times New Roman" pitchFamily="18" charset="0"/>
                <a:cs typeface="Times New Roman" pitchFamily="18" charset="0"/>
              </a:rPr>
              <a:t>канализац</a:t>
            </a:r>
            <a:r>
              <a:rPr lang="ru-RU" sz="1750" dirty="0" smtClean="0">
                <a:ln>
                  <a:solidFill>
                    <a:schemeClr val="tx1"/>
                  </a:solidFill>
                </a:ln>
                <a:latin typeface="Times New Roman" pitchFamily="18" charset="0"/>
                <a:cs typeface="Times New Roman" pitchFamily="18" charset="0"/>
              </a:rPr>
              <a:t>. сетей </a:t>
            </a:r>
            <a:r>
              <a:rPr lang="ru-RU" sz="1750" dirty="0" err="1" smtClean="0">
                <a:ln>
                  <a:solidFill>
                    <a:schemeClr val="tx1"/>
                  </a:solidFill>
                </a:ln>
                <a:latin typeface="Times New Roman" pitchFamily="18" charset="0"/>
                <a:cs typeface="Times New Roman" pitchFamily="18" charset="0"/>
              </a:rPr>
              <a:t>мкр</a:t>
            </a:r>
            <a:r>
              <a:rPr lang="ru-RU" sz="1750" dirty="0" smtClean="0">
                <a:ln>
                  <a:solidFill>
                    <a:schemeClr val="tx1"/>
                  </a:solidFill>
                </a:ln>
                <a:latin typeface="Times New Roman" pitchFamily="18" charset="0"/>
                <a:cs typeface="Times New Roman" pitchFamily="18" charset="0"/>
              </a:rPr>
              <a:t>. ЗМЗ на сумму 24795,4 тыс. руб. ;</a:t>
            </a:r>
          </a:p>
          <a:p>
            <a:pPr marL="0" indent="0">
              <a:buNone/>
            </a:pPr>
            <a:r>
              <a:rPr lang="ru-RU" sz="1750" dirty="0" smtClean="0">
                <a:ln>
                  <a:solidFill>
                    <a:schemeClr val="tx1"/>
                  </a:solidFill>
                </a:ln>
                <a:latin typeface="Times New Roman" pitchFamily="18" charset="0"/>
                <a:cs typeface="Times New Roman" pitchFamily="18" charset="0"/>
              </a:rPr>
              <a:t>6. </a:t>
            </a:r>
            <a:r>
              <a:rPr lang="ru-RU" sz="1750" dirty="0" err="1" smtClean="0">
                <a:ln>
                  <a:solidFill>
                    <a:schemeClr val="tx1"/>
                  </a:solidFill>
                </a:ln>
                <a:latin typeface="Times New Roman" pitchFamily="18" charset="0"/>
                <a:cs typeface="Times New Roman" pitchFamily="18" charset="0"/>
              </a:rPr>
              <a:t>Капит</a:t>
            </a:r>
            <a:r>
              <a:rPr lang="ru-RU" sz="1750" dirty="0" smtClean="0">
                <a:ln>
                  <a:solidFill>
                    <a:schemeClr val="tx1"/>
                  </a:solidFill>
                </a:ln>
                <a:latin typeface="Times New Roman" pitchFamily="18" charset="0"/>
                <a:cs typeface="Times New Roman" pitchFamily="18" charset="0"/>
              </a:rPr>
              <a:t>. ремонт тепловых сетей  котельной МПМК на сумму 3940 тыс. руб.;</a:t>
            </a:r>
          </a:p>
          <a:p>
            <a:pPr marL="0" indent="0">
              <a:buNone/>
            </a:pPr>
            <a:r>
              <a:rPr lang="ru-RU" sz="1750" dirty="0" smtClean="0">
                <a:ln>
                  <a:solidFill>
                    <a:schemeClr val="tx1"/>
                  </a:solidFill>
                </a:ln>
                <a:latin typeface="Times New Roman" pitchFamily="18" charset="0"/>
                <a:cs typeface="Times New Roman" pitchFamily="18" charset="0"/>
              </a:rPr>
              <a:t>7. Благоустройство общественной территории «Центральный Парк» и </a:t>
            </a:r>
          </a:p>
          <a:p>
            <a:pPr marL="0" indent="0">
              <a:buNone/>
            </a:pPr>
            <a:r>
              <a:rPr lang="ru-RU" sz="1750" dirty="0" smtClean="0">
                <a:ln>
                  <a:solidFill>
                    <a:schemeClr val="tx1"/>
                  </a:solidFill>
                </a:ln>
                <a:latin typeface="Times New Roman" pitchFamily="18" charset="0"/>
                <a:cs typeface="Times New Roman" pitchFamily="18" charset="0"/>
              </a:rPr>
              <a:t>    благоустройство дворовой территории ул. Аверченко д.7</a:t>
            </a:r>
            <a:r>
              <a:rPr lang="ru-RU" sz="1750" dirty="0" smtClean="0">
                <a:ln>
                  <a:solidFill>
                    <a:schemeClr val="tx1"/>
                  </a:solidFill>
                </a:ln>
                <a:latin typeface="Times New Roman" pitchFamily="18" charset="0"/>
                <a:cs typeface="Times New Roman" pitchFamily="18" charset="0"/>
              </a:rPr>
              <a:t>;</a:t>
            </a:r>
          </a:p>
          <a:p>
            <a:pPr marL="0" indent="0">
              <a:buNone/>
            </a:pPr>
            <a:r>
              <a:rPr lang="ru-RU" sz="1750" dirty="0" smtClean="0">
                <a:ln>
                  <a:solidFill>
                    <a:schemeClr val="tx1"/>
                  </a:solidFill>
                </a:ln>
                <a:latin typeface="Times New Roman" pitchFamily="18" charset="0"/>
                <a:cs typeface="Times New Roman" pitchFamily="18" charset="0"/>
              </a:rPr>
              <a:t>8. Приобретение по народным инициативам : автомобиля ГАЗ-3309(Мусоровоз),</a:t>
            </a:r>
          </a:p>
          <a:p>
            <a:pPr marL="0" indent="0">
              <a:buNone/>
            </a:pP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   надувного батута, «лежачих полицейских».</a:t>
            </a:r>
            <a:endParaRPr lang="ru-RU" sz="1750" dirty="0" smtClean="0">
              <a:ln>
                <a:solidFill>
                  <a:schemeClr val="tx1"/>
                </a:solidFill>
              </a:ln>
              <a:latin typeface="Times New Roman" pitchFamily="18" charset="0"/>
              <a:cs typeface="Times New Roman" pitchFamily="18" charset="0"/>
            </a:endParaRPr>
          </a:p>
          <a:p>
            <a:pPr marL="0" indent="0">
              <a:buNone/>
            </a:pPr>
            <a:endParaRPr lang="ru-RU" sz="1800" dirty="0" smtClean="0">
              <a:latin typeface="Times New Roman" pitchFamily="18" charset="0"/>
              <a:cs typeface="Times New Roman" pitchFamily="18" charset="0"/>
            </a:endParaRPr>
          </a:p>
          <a:p>
            <a:pPr marL="0" indent="0">
              <a:buNone/>
            </a:pPr>
            <a:endParaRPr lang="ru-RU" sz="2000" dirty="0" smtClean="0">
              <a:latin typeface="Times New Roman" pitchFamily="18" charset="0"/>
              <a:cs typeface="Times New Roman" pitchFamily="18" charset="0"/>
            </a:endParaRPr>
          </a:p>
          <a:p>
            <a:pPr marL="0" indent="0" algn="ctr">
              <a:buNone/>
            </a:pPr>
            <a:endParaRPr lang="ru-RU" sz="5400" b="1" i="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75955412"/>
      </p:ext>
    </p:extLst>
  </p:cSld>
  <p:clrMapOvr>
    <a:masterClrMapping/>
  </p:clrMapOvr>
  <p:transition spd="slow">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260649"/>
            <a:ext cx="8208912" cy="5688632"/>
          </a:xfrm>
        </p:spPr>
        <p:txBody>
          <a:bodyPr>
            <a:noAutofit/>
          </a:bodyPr>
          <a:lstStyle/>
          <a:p>
            <a:pPr>
              <a:buNone/>
            </a:pPr>
            <a:r>
              <a:rPr lang="ru-RU" sz="1800" dirty="0" smtClean="0">
                <a:ln>
                  <a:solidFill>
                    <a:schemeClr val="tx1"/>
                  </a:solidFill>
                </a:ln>
                <a:latin typeface="Times New Roman" pitchFamily="18" charset="0"/>
                <a:cs typeface="Times New Roman" pitchFamily="18" charset="0"/>
              </a:rPr>
              <a:t>9. </a:t>
            </a:r>
            <a:r>
              <a:rPr lang="ru-RU" sz="1800" dirty="0" smtClean="0">
                <a:ln>
                  <a:solidFill>
                    <a:schemeClr val="tx1"/>
                  </a:solidFill>
                </a:ln>
                <a:latin typeface="Times New Roman" pitchFamily="18" charset="0"/>
                <a:cs typeface="Times New Roman" pitchFamily="18" charset="0"/>
              </a:rPr>
              <a:t> </a:t>
            </a:r>
            <a:r>
              <a:rPr lang="ru-RU" sz="180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Разработка </a:t>
            </a:r>
            <a:r>
              <a:rPr lang="ru-RU" sz="1750" dirty="0" smtClean="0">
                <a:ln>
                  <a:solidFill>
                    <a:schemeClr val="tx1"/>
                  </a:solidFill>
                </a:ln>
                <a:latin typeface="Times New Roman" pitchFamily="18" charset="0"/>
                <a:cs typeface="Times New Roman" pitchFamily="18" charset="0"/>
              </a:rPr>
              <a:t>и экспертиза ПСД строительство ФОК;</a:t>
            </a:r>
          </a:p>
          <a:p>
            <a:pPr>
              <a:buNone/>
            </a:pPr>
            <a:r>
              <a:rPr lang="ru-RU" sz="1750" dirty="0" smtClean="0">
                <a:ln>
                  <a:solidFill>
                    <a:schemeClr val="tx1"/>
                  </a:solidFill>
                </a:ln>
                <a:latin typeface="Times New Roman" pitchFamily="18" charset="0"/>
                <a:cs typeface="Times New Roman" pitchFamily="18" charset="0"/>
              </a:rPr>
              <a:t>10. Разработка </a:t>
            </a:r>
            <a:r>
              <a:rPr lang="ru-RU" sz="1750" dirty="0" smtClean="0">
                <a:ln>
                  <a:solidFill>
                    <a:schemeClr val="tx1"/>
                  </a:solidFill>
                </a:ln>
                <a:latin typeface="Times New Roman" pitchFamily="18" charset="0"/>
                <a:cs typeface="Times New Roman" pitchFamily="18" charset="0"/>
              </a:rPr>
              <a:t>и экспертиза ПСД  капитального ремонта ул. Карла Маркса, ул. Кедровая и ул. </a:t>
            </a:r>
            <a:r>
              <a:rPr lang="ru-RU" sz="1750" dirty="0" err="1" smtClean="0">
                <a:ln>
                  <a:solidFill>
                    <a:schemeClr val="tx1"/>
                  </a:solidFill>
                </a:ln>
                <a:latin typeface="Times New Roman" pitchFamily="18" charset="0"/>
                <a:cs typeface="Times New Roman" pitchFamily="18" charset="0"/>
              </a:rPr>
              <a:t>Евстратенко</a:t>
            </a:r>
            <a:r>
              <a:rPr lang="ru-RU" sz="1750" dirty="0" smtClean="0">
                <a:ln>
                  <a:solidFill>
                    <a:schemeClr val="tx1"/>
                  </a:solidFill>
                </a:ln>
                <a:latin typeface="Times New Roman" pitchFamily="18" charset="0"/>
                <a:cs typeface="Times New Roman" pitchFamily="18" charset="0"/>
              </a:rPr>
              <a:t>;</a:t>
            </a:r>
          </a:p>
          <a:p>
            <a:pPr>
              <a:buNone/>
            </a:pPr>
            <a:r>
              <a:rPr lang="ru-RU" sz="1750" dirty="0" smtClean="0">
                <a:ln>
                  <a:solidFill>
                    <a:schemeClr val="tx1"/>
                  </a:solidFill>
                </a:ln>
                <a:latin typeface="Times New Roman" pitchFamily="18" charset="0"/>
                <a:cs typeface="Times New Roman" pitchFamily="18" charset="0"/>
              </a:rPr>
              <a:t>11. Проектирование </a:t>
            </a:r>
            <a:r>
              <a:rPr lang="ru-RU" sz="1750" dirty="0" smtClean="0">
                <a:ln>
                  <a:solidFill>
                    <a:schemeClr val="tx1"/>
                  </a:solidFill>
                </a:ln>
                <a:latin typeface="Times New Roman" pitchFamily="18" charset="0"/>
                <a:cs typeface="Times New Roman" pitchFamily="18" charset="0"/>
              </a:rPr>
              <a:t>ПСД по капитальному ремонту тепловых сетей ул. Чкалова, ул. Матросова;</a:t>
            </a:r>
          </a:p>
          <a:p>
            <a:pPr>
              <a:buNone/>
            </a:pPr>
            <a:r>
              <a:rPr lang="ru-RU" sz="1750" dirty="0" smtClean="0">
                <a:ln>
                  <a:solidFill>
                    <a:schemeClr val="tx1"/>
                  </a:solidFill>
                </a:ln>
                <a:latin typeface="Times New Roman" pitchFamily="18" charset="0"/>
                <a:cs typeface="Times New Roman" pitchFamily="18" charset="0"/>
              </a:rPr>
              <a:t>12. Приступили </a:t>
            </a:r>
            <a:r>
              <a:rPr lang="ru-RU" sz="1750" dirty="0" smtClean="0">
                <a:ln>
                  <a:solidFill>
                    <a:schemeClr val="tx1"/>
                  </a:solidFill>
                </a:ln>
                <a:latin typeface="Times New Roman" pitchFamily="18" charset="0"/>
                <a:cs typeface="Times New Roman" pitchFamily="18" charset="0"/>
              </a:rPr>
              <a:t>к проектированию строительства локальных сетей водопровода «</a:t>
            </a:r>
            <a:r>
              <a:rPr lang="ru-RU" sz="1750" dirty="0" err="1" smtClean="0">
                <a:ln>
                  <a:solidFill>
                    <a:schemeClr val="tx1"/>
                  </a:solidFill>
                </a:ln>
                <a:latin typeface="Times New Roman" pitchFamily="18" charset="0"/>
                <a:cs typeface="Times New Roman" pitchFamily="18" charset="0"/>
              </a:rPr>
              <a:t>мкр</a:t>
            </a:r>
            <a:r>
              <a:rPr lang="ru-RU" sz="1750" dirty="0" smtClean="0">
                <a:ln>
                  <a:solidFill>
                    <a:schemeClr val="tx1"/>
                  </a:solidFill>
                </a:ln>
                <a:latin typeface="Times New Roman" pitchFamily="18" charset="0"/>
                <a:cs typeface="Times New Roman" pitchFamily="18" charset="0"/>
              </a:rPr>
              <a:t>. Центральный», через разработку ТЭО и вступление в программу «Чистая вода» и выделение денежных средств на ПСД;</a:t>
            </a:r>
          </a:p>
          <a:p>
            <a:pPr>
              <a:buNone/>
            </a:pPr>
            <a:r>
              <a:rPr lang="ru-RU" sz="1750" dirty="0" smtClean="0">
                <a:ln>
                  <a:solidFill>
                    <a:schemeClr val="tx1"/>
                  </a:solidFill>
                </a:ln>
                <a:latin typeface="Times New Roman" pitchFamily="18" charset="0"/>
                <a:cs typeface="Times New Roman" pitchFamily="18" charset="0"/>
              </a:rPr>
              <a:t>13.  </a:t>
            </a:r>
            <a:r>
              <a:rPr lang="ru-RU" sz="1750" dirty="0" smtClean="0">
                <a:ln>
                  <a:solidFill>
                    <a:schemeClr val="tx1"/>
                  </a:solidFill>
                </a:ln>
                <a:latin typeface="Times New Roman" pitchFamily="18" charset="0"/>
                <a:cs typeface="Times New Roman" pitchFamily="18" charset="0"/>
              </a:rPr>
              <a:t>Подготовлена документация и подана заявка для вступления в программу «Чистая вода» для разработки ПСД строительства КОС;</a:t>
            </a:r>
          </a:p>
          <a:p>
            <a:pPr>
              <a:buNone/>
            </a:pPr>
            <a:r>
              <a:rPr lang="ru-RU" sz="1750" dirty="0" smtClean="0">
                <a:ln>
                  <a:solidFill>
                    <a:schemeClr val="tx1"/>
                  </a:solidFill>
                </a:ln>
                <a:latin typeface="Times New Roman" pitchFamily="18" charset="0"/>
                <a:cs typeface="Times New Roman" pitchFamily="18" charset="0"/>
              </a:rPr>
              <a:t>14.  </a:t>
            </a:r>
            <a:r>
              <a:rPr lang="ru-RU" sz="1750" dirty="0" smtClean="0">
                <a:ln>
                  <a:solidFill>
                    <a:schemeClr val="tx1"/>
                  </a:solidFill>
                </a:ln>
                <a:latin typeface="Times New Roman" pitchFamily="18" charset="0"/>
                <a:cs typeface="Times New Roman" pitchFamily="18" charset="0"/>
              </a:rPr>
              <a:t>Разработка ПСД строительство МФП ул. Пионерская, ул. Луначарского;</a:t>
            </a:r>
          </a:p>
          <a:p>
            <a:pPr marL="0" indent="0">
              <a:buNone/>
            </a:pPr>
            <a:r>
              <a:rPr lang="ru-RU" sz="1750" dirty="0" smtClean="0">
                <a:ln>
                  <a:solidFill>
                    <a:schemeClr val="tx1"/>
                  </a:solidFill>
                </a:ln>
                <a:latin typeface="Times New Roman" pitchFamily="18" charset="0"/>
                <a:cs typeface="Times New Roman" pitchFamily="18" charset="0"/>
              </a:rPr>
              <a:t>15.  </a:t>
            </a:r>
            <a:r>
              <a:rPr lang="ru-RU" sz="1750" dirty="0" smtClean="0">
                <a:ln>
                  <a:solidFill>
                    <a:schemeClr val="tx1"/>
                  </a:solidFill>
                </a:ln>
                <a:latin typeface="Times New Roman" pitchFamily="18" charset="0"/>
                <a:cs typeface="Times New Roman" pitchFamily="18" charset="0"/>
              </a:rPr>
              <a:t>Разработка документации на благоустройство дворовой территории </a:t>
            </a:r>
          </a:p>
          <a:p>
            <a:pPr marL="0" indent="0">
              <a:buNone/>
            </a:pPr>
            <a:r>
              <a:rPr lang="ru-RU" sz="1750" dirty="0" smtClean="0">
                <a:ln>
                  <a:solidFill>
                    <a:schemeClr val="tx1"/>
                  </a:solidFill>
                </a:ln>
                <a:latin typeface="Times New Roman" pitchFamily="18" charset="0"/>
                <a:cs typeface="Times New Roman" pitchFamily="18" charset="0"/>
              </a:rPr>
              <a:t>       ул. Луначарского; ул. Матросова.</a:t>
            </a:r>
          </a:p>
          <a:p>
            <a:pPr marL="0" indent="0">
              <a:buNone/>
            </a:pPr>
            <a:r>
              <a:rPr lang="ru-RU" sz="1750" dirty="0" smtClean="0">
                <a:ln>
                  <a:solidFill>
                    <a:schemeClr val="tx1"/>
                  </a:solidFill>
                </a:ln>
                <a:latin typeface="Times New Roman" pitchFamily="18" charset="0"/>
                <a:cs typeface="Times New Roman" pitchFamily="18" charset="0"/>
              </a:rPr>
              <a:t>16.  Разработка </a:t>
            </a:r>
            <a:r>
              <a:rPr lang="ru-RU" sz="1750" dirty="0" smtClean="0">
                <a:ln>
                  <a:solidFill>
                    <a:schemeClr val="tx1"/>
                  </a:solidFill>
                </a:ln>
                <a:latin typeface="Times New Roman" pitchFamily="18" charset="0"/>
                <a:cs typeface="Times New Roman" pitchFamily="18" charset="0"/>
              </a:rPr>
              <a:t>документации на благоустройство общественной территории </a:t>
            </a:r>
          </a:p>
          <a:p>
            <a:pPr marL="0" indent="0">
              <a:buNone/>
            </a:pPr>
            <a:r>
              <a:rPr lang="ru-RU" sz="1750" dirty="0" smtClean="0">
                <a:ln>
                  <a:solidFill>
                    <a:schemeClr val="tx1"/>
                  </a:solidFill>
                </a:ln>
                <a:latin typeface="Times New Roman" pitchFamily="18" charset="0"/>
                <a:cs typeface="Times New Roman" pitchFamily="18" charset="0"/>
              </a:rPr>
              <a:t>       парка «Памяти»;</a:t>
            </a:r>
          </a:p>
          <a:p>
            <a:pPr>
              <a:buAutoNum type="arabicPeriod" startAt="17"/>
            </a:pPr>
            <a:r>
              <a:rPr lang="ru-RU" sz="1750" dirty="0" smtClean="0">
                <a:ln>
                  <a:solidFill>
                    <a:schemeClr val="tx1"/>
                  </a:solidFill>
                </a:ln>
                <a:latin typeface="Times New Roman" pitchFamily="18" charset="0"/>
                <a:cs typeface="Times New Roman" pitchFamily="18" charset="0"/>
              </a:rPr>
              <a:t>В </a:t>
            </a:r>
            <a:r>
              <a:rPr lang="ru-RU" sz="1750" dirty="0" smtClean="0">
                <a:ln>
                  <a:solidFill>
                    <a:schemeClr val="tx1"/>
                  </a:solidFill>
                </a:ln>
                <a:latin typeface="Times New Roman" pitchFamily="18" charset="0"/>
                <a:cs typeface="Times New Roman" pitchFamily="18" charset="0"/>
              </a:rPr>
              <a:t>рамках программы «Развитие домов культуры» в 2019 году планируется </a:t>
            </a:r>
            <a:endParaRPr lang="ru-RU" sz="1750" dirty="0" smtClean="0">
              <a:ln>
                <a:solidFill>
                  <a:schemeClr val="tx1"/>
                </a:solidFill>
              </a:ln>
              <a:latin typeface="Times New Roman" pitchFamily="18" charset="0"/>
              <a:cs typeface="Times New Roman" pitchFamily="18" charset="0"/>
            </a:endParaRPr>
          </a:p>
          <a:p>
            <a:pPr>
              <a:buNone/>
            </a:pP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приобретение одежды сцены для дома культуры «Современник» на сумму 2524,5 тыс. руб.;</a:t>
            </a:r>
          </a:p>
          <a:p>
            <a:pPr>
              <a:buAutoNum type="arabicPeriod" startAt="18"/>
            </a:pPr>
            <a:r>
              <a:rPr lang="ru-RU" sz="1750" dirty="0" smtClean="0">
                <a:ln>
                  <a:solidFill>
                    <a:schemeClr val="tx1"/>
                  </a:solidFill>
                </a:ln>
                <a:latin typeface="Times New Roman" pitchFamily="18" charset="0"/>
                <a:cs typeface="Times New Roman" pitchFamily="18" charset="0"/>
              </a:rPr>
              <a:t>Проектирование </a:t>
            </a:r>
            <a:r>
              <a:rPr lang="ru-RU" sz="1750" dirty="0" smtClean="0">
                <a:ln>
                  <a:solidFill>
                    <a:schemeClr val="tx1"/>
                  </a:solidFill>
                </a:ln>
                <a:latin typeface="Times New Roman" pitchFamily="18" charset="0"/>
                <a:cs typeface="Times New Roman" pitchFamily="18" charset="0"/>
              </a:rPr>
              <a:t>котельной ДПМК, прохождение экспертизы и подачи </a:t>
            </a:r>
            <a:r>
              <a:rPr lang="ru-RU" sz="1750" dirty="0" smtClean="0">
                <a:ln>
                  <a:solidFill>
                    <a:schemeClr val="tx1"/>
                  </a:solidFill>
                </a:ln>
                <a:latin typeface="Times New Roman" pitchFamily="18" charset="0"/>
                <a:cs typeface="Times New Roman" pitchFamily="18" charset="0"/>
              </a:rPr>
              <a:t>заявке</a:t>
            </a:r>
          </a:p>
          <a:p>
            <a:pPr>
              <a:buNone/>
            </a:pP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 </a:t>
            </a:r>
            <a:r>
              <a:rPr lang="ru-RU" sz="1750" dirty="0" smtClean="0">
                <a:ln>
                  <a:solidFill>
                    <a:schemeClr val="tx1"/>
                  </a:solidFill>
                </a:ln>
                <a:latin typeface="Times New Roman" pitchFamily="18" charset="0"/>
                <a:cs typeface="Times New Roman" pitchFamily="18" charset="0"/>
              </a:rPr>
              <a:t>в программу подпрограммы «Модернизация объектов коммунальной инфраструктуры Иркутской области» на 2014-2020 гг.» </a:t>
            </a:r>
            <a:endParaRPr lang="ru-RU" sz="1750" dirty="0" smtClean="0">
              <a:latin typeface="Times New Roman" pitchFamily="18" charset="0"/>
              <a:cs typeface="Times New Roman" pitchFamily="18" charset="0"/>
            </a:endParaRPr>
          </a:p>
          <a:p>
            <a:pPr marL="0" indent="0">
              <a:buNone/>
            </a:pPr>
            <a:endParaRPr lang="ru-RU" sz="1800" dirty="0" smtClean="0">
              <a:latin typeface="Times New Roman" pitchFamily="18" charset="0"/>
              <a:cs typeface="Times New Roman" pitchFamily="18" charset="0"/>
            </a:endParaRPr>
          </a:p>
          <a:p>
            <a:pPr marL="0" indent="0">
              <a:buNone/>
            </a:pPr>
            <a:endParaRPr lang="ru-RU" sz="2000" dirty="0" smtClean="0">
              <a:latin typeface="Times New Roman" pitchFamily="18" charset="0"/>
              <a:cs typeface="Times New Roman" pitchFamily="18" charset="0"/>
            </a:endParaRPr>
          </a:p>
          <a:p>
            <a:pPr marL="0" indent="0" algn="ctr">
              <a:buNone/>
            </a:pPr>
            <a:endParaRPr lang="ru-RU" sz="5400" b="1" i="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75955412"/>
      </p:ext>
    </p:extLst>
  </p:cSld>
  <p:clrMapOvr>
    <a:masterClrMapping/>
  </p:clrMapOvr>
  <p:transition spd="slow">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116633"/>
            <a:ext cx="3816424" cy="5256584"/>
          </a:xfrm>
        </p:spPr>
        <p:txBody>
          <a:bodyPr>
            <a:noAutofit/>
          </a:bodyPr>
          <a:lstStyle/>
          <a:p>
            <a:pPr marL="0" indent="0" algn="ctr">
              <a:buNone/>
            </a:pPr>
            <a:r>
              <a:rPr lang="ru-RU" sz="1800" dirty="0" smtClean="0">
                <a:ln>
                  <a:solidFill>
                    <a:schemeClr val="tx1"/>
                  </a:solidFill>
                </a:ln>
                <a:latin typeface="Times New Roman" pitchFamily="18" charset="0"/>
                <a:cs typeface="Times New Roman" pitchFamily="18" charset="0"/>
              </a:rPr>
              <a:t>Самые большие </a:t>
            </a:r>
            <a:r>
              <a:rPr lang="ru-RU" sz="1800" dirty="0" smtClean="0">
                <a:ln>
                  <a:solidFill>
                    <a:schemeClr val="tx1"/>
                  </a:solidFill>
                </a:ln>
                <a:latin typeface="Times New Roman" pitchFamily="18" charset="0"/>
                <a:cs typeface="Times New Roman" pitchFamily="18" charset="0"/>
              </a:rPr>
              <a:t>разочарования </a:t>
            </a:r>
            <a:r>
              <a:rPr lang="ru-RU" sz="1800" dirty="0" smtClean="0">
                <a:ln>
                  <a:solidFill>
                    <a:schemeClr val="tx1"/>
                  </a:solidFill>
                </a:ln>
                <a:latin typeface="Times New Roman" pitchFamily="18" charset="0"/>
                <a:cs typeface="Times New Roman" pitchFamily="18" charset="0"/>
              </a:rPr>
              <a:t>2018 года:</a:t>
            </a:r>
          </a:p>
          <a:p>
            <a:pPr marL="0" indent="0">
              <a:buFontTx/>
              <a:buChar char="-"/>
            </a:pPr>
            <a:r>
              <a:rPr lang="ru-RU" sz="1800" dirty="0" smtClean="0">
                <a:ln>
                  <a:solidFill>
                    <a:schemeClr val="tx1"/>
                  </a:solidFill>
                </a:ln>
                <a:latin typeface="Times New Roman" pitchFamily="18" charset="0"/>
                <a:cs typeface="Times New Roman" pitchFamily="18" charset="0"/>
              </a:rPr>
              <a:t>По ул. Первомайской произошло разрушение асфальтового покрытия. Подрядчиком был снят весь асфальт, сделана выемка дорожной одежды в тех местах, где образовались пучины, провалы. Подрядчиком завезены новые материалы: щебень фракции 40-20 и отсев 10-20. Уложены и прикатаны катком. В настоящее время основание дороги должно оттаять, после чего подрядчиком будет принято дальнейшее решение по ремонту. Подрядчиком даны гарантийные обязательства , что асфальтирование запланировано на июнь-июль 2019 года. </a:t>
            </a:r>
          </a:p>
          <a:p>
            <a:pPr marL="0" indent="0">
              <a:buFontTx/>
              <a:buChar char="-"/>
            </a:pPr>
            <a:r>
              <a:rPr lang="ru-RU" sz="1800" dirty="0" smtClean="0">
                <a:ln>
                  <a:solidFill>
                    <a:schemeClr val="tx1"/>
                  </a:solidFill>
                </a:ln>
                <a:latin typeface="Times New Roman" pitchFamily="18" charset="0"/>
                <a:cs typeface="Times New Roman" pitchFamily="18" charset="0"/>
              </a:rPr>
              <a:t> отрицательное заключение экспертизы по строительству локальных сетей водопровода </a:t>
            </a:r>
            <a:r>
              <a:rPr lang="ru-RU" sz="1800" dirty="0" err="1" smtClean="0">
                <a:ln>
                  <a:solidFill>
                    <a:schemeClr val="tx1"/>
                  </a:solidFill>
                </a:ln>
                <a:latin typeface="Times New Roman" pitchFamily="18" charset="0"/>
                <a:cs typeface="Times New Roman" pitchFamily="18" charset="0"/>
              </a:rPr>
              <a:t>мкр</a:t>
            </a:r>
            <a:r>
              <a:rPr lang="ru-RU" sz="1800" dirty="0" smtClean="0">
                <a:ln>
                  <a:solidFill>
                    <a:schemeClr val="tx1"/>
                  </a:solidFill>
                </a:ln>
                <a:latin typeface="Times New Roman" pitchFamily="18" charset="0"/>
                <a:cs typeface="Times New Roman" pitchFamily="18" charset="0"/>
              </a:rPr>
              <a:t>. ЗМЗ, </a:t>
            </a:r>
            <a:r>
              <a:rPr lang="ru-RU" sz="1800" dirty="0" err="1" smtClean="0">
                <a:ln>
                  <a:solidFill>
                    <a:schemeClr val="tx1"/>
                  </a:solidFill>
                </a:ln>
                <a:latin typeface="Times New Roman" pitchFamily="18" charset="0"/>
                <a:cs typeface="Times New Roman" pitchFamily="18" charset="0"/>
              </a:rPr>
              <a:t>Целинстрой</a:t>
            </a:r>
            <a:r>
              <a:rPr lang="ru-RU" sz="1800" dirty="0" smtClean="0">
                <a:ln>
                  <a:solidFill>
                    <a:schemeClr val="tx1"/>
                  </a:solidFill>
                </a:ln>
                <a:latin typeface="Times New Roman" pitchFamily="18" charset="0"/>
                <a:cs typeface="Times New Roman" pitchFamily="18" charset="0"/>
              </a:rPr>
              <a:t> и ул. Советские.</a:t>
            </a:r>
            <a:endParaRPr lang="ru-RU" sz="1800" dirty="0" smtClean="0">
              <a:latin typeface="Times New Roman" pitchFamily="18" charset="0"/>
              <a:cs typeface="Times New Roman" pitchFamily="18" charset="0"/>
            </a:endParaRPr>
          </a:p>
          <a:p>
            <a:pPr marL="0" indent="0">
              <a:buNone/>
            </a:pPr>
            <a:endParaRPr lang="ru-RU" sz="2000" dirty="0" smtClean="0">
              <a:latin typeface="Times New Roman" pitchFamily="18" charset="0"/>
              <a:cs typeface="Times New Roman" pitchFamily="18" charset="0"/>
            </a:endParaRPr>
          </a:p>
          <a:p>
            <a:pPr marL="0" indent="0" algn="ctr">
              <a:buNone/>
            </a:pPr>
            <a:endParaRPr lang="ru-RU" sz="2000" b="1" i="1" dirty="0">
              <a:solidFill>
                <a:srgbClr val="002060"/>
              </a:solidFill>
              <a:latin typeface="Times New Roman" pitchFamily="18" charset="0"/>
              <a:cs typeface="Times New Roman" pitchFamily="18" charset="0"/>
            </a:endParaRPr>
          </a:p>
        </p:txBody>
      </p:sp>
      <p:pic>
        <p:nvPicPr>
          <p:cNvPr id="69634" name="Picture 2" descr="C:\Users\Татьяна\Desktop\Отчет 2018\письмо20032019.jpg"/>
          <p:cNvPicPr>
            <a:picLocks noChangeAspect="1" noChangeArrowheads="1"/>
          </p:cNvPicPr>
          <p:nvPr/>
        </p:nvPicPr>
        <p:blipFill>
          <a:blip r:embed="rId2" cstate="print"/>
          <a:srcRect/>
          <a:stretch>
            <a:fillRect/>
          </a:stretch>
        </p:blipFill>
        <p:spPr bwMode="auto">
          <a:xfrm>
            <a:off x="4355976" y="188640"/>
            <a:ext cx="4464496" cy="6408712"/>
          </a:xfrm>
          <a:prstGeom prst="rect">
            <a:avLst/>
          </a:prstGeom>
          <a:noFill/>
        </p:spPr>
      </p:pic>
    </p:spTree>
    <p:extLst>
      <p:ext uri="{BB962C8B-B14F-4D97-AF65-F5344CB8AC3E}">
        <p14:creationId xmlns="" xmlns:p14="http://schemas.microsoft.com/office/powerpoint/2010/main" val="3375955412"/>
      </p:ext>
    </p:extLst>
  </p:cSld>
  <p:clrMapOvr>
    <a:masterClrMapping/>
  </p:clrMapOvr>
  <p:transition spd="slow">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0" y="457200"/>
            <a:ext cx="8991600" cy="838200"/>
          </a:xfrm>
        </p:spPr>
        <p:txBody>
          <a:bodyPr>
            <a:normAutofit fontScale="90000"/>
          </a:bodyPr>
          <a:lstStyle/>
          <a:p>
            <a:pPr algn="ctr"/>
            <a:r>
              <a:rPr lang="ru-RU" dirty="0" smtClean="0">
                <a:effectLst/>
                <a:latin typeface="Times New Roman" pitchFamily="18" charset="0"/>
                <a:cs typeface="Times New Roman" pitchFamily="18" charset="0"/>
              </a:rPr>
              <a:t>Отчет о работе МБМУК «ИКЦ «Современник»» за 2018 год </a:t>
            </a:r>
            <a:endParaRPr lang="ru-RU" dirty="0">
              <a:effectLst/>
              <a:latin typeface="Times New Roman" pitchFamily="18" charset="0"/>
              <a:cs typeface="Times New Roman" pitchFamily="18" charset="0"/>
            </a:endParaRPr>
          </a:p>
        </p:txBody>
      </p:sp>
      <p:pic>
        <p:nvPicPr>
          <p:cNvPr id="4098" name="Picture 2" descr="F:\фото шефу\ФОТО\ФОТО\image.jpg"/>
          <p:cNvPicPr>
            <a:picLocks noGrp="1" noChangeAspect="1" noChangeArrowheads="1"/>
          </p:cNvPicPr>
          <p:nvPr>
            <p:ph idx="1"/>
          </p:nvPr>
        </p:nvPicPr>
        <p:blipFill>
          <a:blip r:embed="rId3" cstate="print"/>
          <a:stretch>
            <a:fillRect/>
          </a:stretch>
        </p:blipFill>
        <p:spPr bwMode="auto">
          <a:xfrm>
            <a:off x="2218944" y="2479389"/>
            <a:ext cx="4706112" cy="2767584"/>
          </a:xfrm>
          <a:prstGeom prst="rect">
            <a:avLst/>
          </a:prstGeom>
          <a:ln>
            <a:noFill/>
          </a:ln>
          <a:effectLst>
            <a:softEdge rad="112500"/>
          </a:effectLst>
        </p:spPr>
      </p:pic>
      <p:sp>
        <p:nvSpPr>
          <p:cNvPr id="30722" name="AutoShape 2" descr="https://www.zastavki.com/pictures/originals/2014/3D-graphics_Green_waves_081967_.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724" name="AutoShape 4" descr="https://www.zastavki.com/pictures/originals/2014/3D-graphics_Green_waves_081967_.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spd="slow">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effectLst/>
        </p:spPr>
        <p:txBody>
          <a:bodyPr>
            <a:normAutofit fontScale="90000"/>
          </a:bodyPr>
          <a:lstStyle/>
          <a:p>
            <a:pPr algn="ctr"/>
            <a:r>
              <a:rPr lang="ru-RU" dirty="0" smtClean="0">
                <a:solidFill>
                  <a:schemeClr val="tx1"/>
                </a:solidFill>
                <a:effectLst/>
                <a:latin typeface="Times New Roman" pitchFamily="18" charset="0"/>
                <a:cs typeface="Times New Roman" pitchFamily="18" charset="0"/>
              </a:rPr>
              <a:t>Главное событие года -</a:t>
            </a:r>
            <a:r>
              <a:rPr lang="ru-RU" dirty="0" smtClean="0">
                <a:solidFill>
                  <a:srgbClr val="FF0000"/>
                </a:solidFill>
                <a:effectLst/>
                <a:latin typeface="Times New Roman" pitchFamily="18" charset="0"/>
                <a:cs typeface="Times New Roman" pitchFamily="18" charset="0"/>
              </a:rPr>
              <a:t/>
            </a:r>
            <a:br>
              <a:rPr lang="ru-RU" dirty="0" smtClean="0">
                <a:solidFill>
                  <a:srgbClr val="FF0000"/>
                </a:solidFill>
                <a:effectLst/>
                <a:latin typeface="Times New Roman" pitchFamily="18" charset="0"/>
                <a:cs typeface="Times New Roman" pitchFamily="18" charset="0"/>
              </a:rPr>
            </a:br>
            <a:r>
              <a:rPr lang="ru-RU" dirty="0" smtClean="0">
                <a:solidFill>
                  <a:srgbClr val="FF0000"/>
                </a:solidFill>
                <a:effectLst/>
                <a:latin typeface="Times New Roman" pitchFamily="18" charset="0"/>
                <a:cs typeface="Times New Roman" pitchFamily="18" charset="0"/>
              </a:rPr>
              <a:t>Открытие дома культуры!!!</a:t>
            </a:r>
            <a:endParaRPr lang="ru-RU" dirty="0">
              <a:solidFill>
                <a:srgbClr val="FF0000"/>
              </a:solidFill>
              <a:effectLst/>
              <a:latin typeface="Times New Roman" pitchFamily="18" charset="0"/>
              <a:cs typeface="Times New Roman" pitchFamily="18" charset="0"/>
            </a:endParaRPr>
          </a:p>
        </p:txBody>
      </p:sp>
      <p:pic>
        <p:nvPicPr>
          <p:cNvPr id="2050" name="Picture 2" descr="F:\фото шефу\Фото 2018\_DSC0144.JPG"/>
          <p:cNvPicPr>
            <a:picLocks noGrp="1" noChangeAspect="1" noChangeArrowheads="1"/>
          </p:cNvPicPr>
          <p:nvPr>
            <p:ph idx="1"/>
          </p:nvPr>
        </p:nvPicPr>
        <p:blipFill>
          <a:blip r:embed="rId3" cstate="print"/>
          <a:stretch>
            <a:fillRect/>
          </a:stretch>
        </p:blipFill>
        <p:spPr bwMode="auto">
          <a:xfrm>
            <a:off x="1178566" y="1600200"/>
            <a:ext cx="6786867"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ru-RU" dirty="0" smtClean="0">
                <a:effectLst/>
                <a:latin typeface="Times New Roman" pitchFamily="18" charset="0"/>
                <a:cs typeface="Times New Roman" pitchFamily="18" charset="0"/>
              </a:rPr>
              <a:t>Сравнительная таблица показателей</a:t>
            </a:r>
            <a:endParaRPr lang="ru-RU" dirty="0">
              <a:effectLst/>
              <a:latin typeface="Times New Roman" pitchFamily="18" charset="0"/>
              <a:cs typeface="Times New Roman" pitchFamily="18" charset="0"/>
            </a:endParaRPr>
          </a:p>
        </p:txBody>
      </p:sp>
      <p:sp>
        <p:nvSpPr>
          <p:cNvPr id="3" name="Содержимое 2"/>
          <p:cNvSpPr>
            <a:spLocks noGrp="1"/>
          </p:cNvSpPr>
          <p:nvPr>
            <p:ph sz="half" idx="1"/>
          </p:nvPr>
        </p:nvSpPr>
        <p:spPr/>
        <p:txBody>
          <a:bodyPr>
            <a:normAutofit fontScale="92500" lnSpcReduction="10000"/>
          </a:bodyPr>
          <a:lstStyle/>
          <a:p>
            <a:pPr algn="ctr">
              <a:buNone/>
            </a:pPr>
            <a:r>
              <a:rPr lang="ru-RU" b="1" dirty="0" smtClean="0">
                <a:latin typeface="Times New Roman" pitchFamily="18" charset="0"/>
                <a:cs typeface="Times New Roman" pitchFamily="18" charset="0"/>
              </a:rPr>
              <a:t>2017</a:t>
            </a:r>
          </a:p>
          <a:p>
            <a:r>
              <a:rPr lang="ru-RU" sz="2600" b="1" dirty="0" smtClean="0">
                <a:solidFill>
                  <a:srgbClr val="C00000"/>
                </a:solidFill>
                <a:latin typeface="Times New Roman" pitchFamily="18" charset="0"/>
                <a:cs typeface="Times New Roman" pitchFamily="18" charset="0"/>
              </a:rPr>
              <a:t>10</a:t>
            </a:r>
            <a:r>
              <a:rPr lang="ru-RU" sz="2600" b="1" dirty="0" smtClean="0">
                <a:latin typeface="Times New Roman" pitchFamily="18" charset="0"/>
                <a:cs typeface="Times New Roman" pitchFamily="18" charset="0"/>
              </a:rPr>
              <a:t> -  творческих работников</a:t>
            </a:r>
          </a:p>
          <a:p>
            <a:r>
              <a:rPr lang="ru-RU" sz="2600" b="1" dirty="0" smtClean="0">
                <a:solidFill>
                  <a:srgbClr val="C00000"/>
                </a:solidFill>
                <a:latin typeface="Times New Roman" pitchFamily="18" charset="0"/>
                <a:cs typeface="Times New Roman" pitchFamily="18" charset="0"/>
              </a:rPr>
              <a:t>238</a:t>
            </a:r>
            <a:r>
              <a:rPr lang="ru-RU" sz="2600" b="1" dirty="0" smtClean="0">
                <a:latin typeface="Times New Roman" pitchFamily="18" charset="0"/>
                <a:cs typeface="Times New Roman" pitchFamily="18" charset="0"/>
              </a:rPr>
              <a:t> -  проведенных мероприятий </a:t>
            </a:r>
          </a:p>
          <a:p>
            <a:r>
              <a:rPr lang="ru-RU" sz="2600" b="1" dirty="0" smtClean="0">
                <a:solidFill>
                  <a:srgbClr val="C00000"/>
                </a:solidFill>
                <a:latin typeface="Times New Roman" pitchFamily="18" charset="0"/>
                <a:cs typeface="Times New Roman" pitchFamily="18" charset="0"/>
              </a:rPr>
              <a:t>33649</a:t>
            </a:r>
            <a:r>
              <a:rPr lang="ru-RU" sz="2600" b="1" dirty="0" smtClean="0">
                <a:latin typeface="Times New Roman" pitchFamily="18" charset="0"/>
                <a:cs typeface="Times New Roman" pitchFamily="18" charset="0"/>
              </a:rPr>
              <a:t> – посетителя</a:t>
            </a:r>
          </a:p>
          <a:p>
            <a:r>
              <a:rPr lang="ru-RU" sz="2600" b="1" dirty="0" smtClean="0">
                <a:solidFill>
                  <a:srgbClr val="C00000"/>
                </a:solidFill>
                <a:latin typeface="Times New Roman" pitchFamily="18" charset="0"/>
                <a:cs typeface="Times New Roman" pitchFamily="18" charset="0"/>
              </a:rPr>
              <a:t>7 </a:t>
            </a:r>
            <a:r>
              <a:rPr lang="ru-RU" sz="2600" b="1" dirty="0" smtClean="0">
                <a:latin typeface="Times New Roman" pitchFamily="18" charset="0"/>
                <a:cs typeface="Times New Roman" pitchFamily="18" charset="0"/>
              </a:rPr>
              <a:t>- клубных формирований</a:t>
            </a:r>
          </a:p>
          <a:p>
            <a:r>
              <a:rPr lang="ru-RU" sz="2600" b="1" dirty="0" smtClean="0">
                <a:solidFill>
                  <a:srgbClr val="C00000"/>
                </a:solidFill>
                <a:latin typeface="Times New Roman" pitchFamily="18" charset="0"/>
                <a:cs typeface="Times New Roman" pitchFamily="18" charset="0"/>
              </a:rPr>
              <a:t>74</a:t>
            </a:r>
            <a:r>
              <a:rPr lang="ru-RU" sz="2600" b="1" dirty="0" smtClean="0">
                <a:latin typeface="Times New Roman" pitchFamily="18" charset="0"/>
                <a:cs typeface="Times New Roman" pitchFamily="18" charset="0"/>
              </a:rPr>
              <a:t>  - участников клубных формирований</a:t>
            </a:r>
          </a:p>
          <a:p>
            <a:r>
              <a:rPr lang="ru-RU" sz="2600" b="1" dirty="0" smtClean="0">
                <a:solidFill>
                  <a:srgbClr val="C00000"/>
                </a:solidFill>
                <a:latin typeface="Times New Roman" pitchFamily="18" charset="0"/>
                <a:cs typeface="Times New Roman" pitchFamily="18" charset="0"/>
              </a:rPr>
              <a:t>275800</a:t>
            </a:r>
            <a:r>
              <a:rPr lang="ru-RU" sz="2600" b="1" dirty="0" smtClean="0">
                <a:latin typeface="Times New Roman" pitchFamily="18" charset="0"/>
                <a:cs typeface="Times New Roman" pitchFamily="18" charset="0"/>
              </a:rPr>
              <a:t> – выполнение платных услуг</a:t>
            </a:r>
          </a:p>
          <a:p>
            <a:pPr>
              <a:buNone/>
            </a:pPr>
            <a:endParaRPr lang="ru-RU" dirty="0" smtClean="0"/>
          </a:p>
          <a:p>
            <a:endParaRPr lang="ru-RU" dirty="0"/>
          </a:p>
        </p:txBody>
      </p:sp>
      <p:sp>
        <p:nvSpPr>
          <p:cNvPr id="4" name="Содержимое 3"/>
          <p:cNvSpPr>
            <a:spLocks noGrp="1"/>
          </p:cNvSpPr>
          <p:nvPr>
            <p:ph sz="half" idx="2"/>
          </p:nvPr>
        </p:nvSpPr>
        <p:spPr/>
        <p:txBody>
          <a:bodyPr>
            <a:normAutofit fontScale="92500" lnSpcReduction="10000"/>
          </a:bodyPr>
          <a:lstStyle/>
          <a:p>
            <a:pPr algn="ctr">
              <a:buNone/>
            </a:pPr>
            <a:r>
              <a:rPr lang="ru-RU" b="1" dirty="0" smtClean="0">
                <a:latin typeface="Times New Roman" pitchFamily="18" charset="0"/>
                <a:cs typeface="Times New Roman" pitchFamily="18" charset="0"/>
              </a:rPr>
              <a:t>2018</a:t>
            </a:r>
          </a:p>
          <a:p>
            <a:r>
              <a:rPr lang="ru-RU" sz="2600" b="1" dirty="0" smtClean="0">
                <a:solidFill>
                  <a:srgbClr val="C00000"/>
                </a:solidFill>
                <a:latin typeface="Times New Roman" pitchFamily="18" charset="0"/>
                <a:cs typeface="Times New Roman" pitchFamily="18" charset="0"/>
              </a:rPr>
              <a:t>10</a:t>
            </a:r>
            <a:r>
              <a:rPr lang="ru-RU" sz="2600" b="1" dirty="0" smtClean="0">
                <a:latin typeface="Times New Roman" pitchFamily="18" charset="0"/>
                <a:cs typeface="Times New Roman" pitchFamily="18" charset="0"/>
              </a:rPr>
              <a:t> -  творческих        работников</a:t>
            </a:r>
          </a:p>
          <a:p>
            <a:r>
              <a:rPr lang="ru-RU" sz="2600" b="1" dirty="0" smtClean="0">
                <a:solidFill>
                  <a:srgbClr val="C00000"/>
                </a:solidFill>
                <a:latin typeface="Times New Roman" pitchFamily="18" charset="0"/>
                <a:cs typeface="Times New Roman" pitchFamily="18" charset="0"/>
              </a:rPr>
              <a:t>268</a:t>
            </a:r>
            <a:r>
              <a:rPr lang="ru-RU" sz="2600" b="1" dirty="0" smtClean="0">
                <a:latin typeface="Times New Roman" pitchFamily="18" charset="0"/>
                <a:cs typeface="Times New Roman" pitchFamily="18" charset="0"/>
              </a:rPr>
              <a:t> -  проведенных мероприятий </a:t>
            </a:r>
          </a:p>
          <a:p>
            <a:r>
              <a:rPr lang="ru-RU" sz="2600" b="1" dirty="0" smtClean="0">
                <a:solidFill>
                  <a:srgbClr val="C00000"/>
                </a:solidFill>
                <a:latin typeface="Times New Roman" pitchFamily="18" charset="0"/>
                <a:cs typeface="Times New Roman" pitchFamily="18" charset="0"/>
              </a:rPr>
              <a:t>34652</a:t>
            </a:r>
            <a:r>
              <a:rPr lang="ru-RU" sz="2600" b="1" dirty="0" smtClean="0">
                <a:latin typeface="Times New Roman" pitchFamily="18" charset="0"/>
                <a:cs typeface="Times New Roman" pitchFamily="18" charset="0"/>
              </a:rPr>
              <a:t> – посетителя</a:t>
            </a:r>
          </a:p>
          <a:p>
            <a:r>
              <a:rPr lang="ru-RU" sz="2600" b="1" dirty="0" smtClean="0">
                <a:solidFill>
                  <a:srgbClr val="C00000"/>
                </a:solidFill>
                <a:latin typeface="Times New Roman" pitchFamily="18" charset="0"/>
                <a:cs typeface="Times New Roman" pitchFamily="18" charset="0"/>
              </a:rPr>
              <a:t>10</a:t>
            </a:r>
            <a:r>
              <a:rPr lang="ru-RU" sz="2600" b="1" dirty="0" smtClean="0">
                <a:latin typeface="Times New Roman" pitchFamily="18" charset="0"/>
                <a:cs typeface="Times New Roman" pitchFamily="18" charset="0"/>
              </a:rPr>
              <a:t> - клубных формирований</a:t>
            </a:r>
          </a:p>
          <a:p>
            <a:r>
              <a:rPr lang="ru-RU" sz="2600" b="1" dirty="0" smtClean="0">
                <a:solidFill>
                  <a:srgbClr val="C00000"/>
                </a:solidFill>
                <a:latin typeface="Times New Roman" pitchFamily="18" charset="0"/>
                <a:cs typeface="Times New Roman" pitchFamily="18" charset="0"/>
              </a:rPr>
              <a:t>128</a:t>
            </a:r>
            <a:r>
              <a:rPr lang="ru-RU" sz="2600" b="1" dirty="0" smtClean="0">
                <a:latin typeface="Times New Roman" pitchFamily="18" charset="0"/>
                <a:cs typeface="Times New Roman" pitchFamily="18" charset="0"/>
              </a:rPr>
              <a:t>  - участников клубных формирований</a:t>
            </a:r>
          </a:p>
          <a:p>
            <a:r>
              <a:rPr lang="ru-RU" sz="2600" b="1" dirty="0" smtClean="0">
                <a:solidFill>
                  <a:srgbClr val="C00000"/>
                </a:solidFill>
                <a:latin typeface="Times New Roman" pitchFamily="18" charset="0"/>
                <a:cs typeface="Times New Roman" pitchFamily="18" charset="0"/>
              </a:rPr>
              <a:t>424000</a:t>
            </a:r>
            <a:r>
              <a:rPr lang="ru-RU" sz="2600" b="1" dirty="0" smtClean="0">
                <a:latin typeface="Times New Roman" pitchFamily="18" charset="0"/>
                <a:cs typeface="Times New Roman" pitchFamily="18" charset="0"/>
              </a:rPr>
              <a:t> - выполнение платных услуг</a:t>
            </a:r>
          </a:p>
          <a:p>
            <a:endParaRPr lang="ru-RU" dirty="0"/>
          </a:p>
        </p:txBody>
      </p:sp>
    </p:spTree>
  </p:cSld>
  <p:clrMapOvr>
    <a:masterClrMapping/>
  </p:clrMapOvr>
  <p:transition spd="slow">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857356" y="457200"/>
            <a:ext cx="7134244" cy="838200"/>
          </a:xfrm>
        </p:spPr>
        <p:txBody>
          <a:bodyPr>
            <a:normAutofit fontScale="90000"/>
          </a:bodyPr>
          <a:lstStyle/>
          <a:p>
            <a:r>
              <a:rPr lang="ru-RU" dirty="0" smtClean="0">
                <a:latin typeface="Times New Roman" pitchFamily="18" charset="0"/>
                <a:cs typeface="Times New Roman" pitchFamily="18" charset="0"/>
              </a:rPr>
              <a:t>СРАВНИТЕЛЬНАЯ ТАБЛИЦА</a:t>
            </a:r>
            <a:endParaRPr lang="ru-RU" dirty="0">
              <a:latin typeface="Times New Roman" pitchFamily="18" charset="0"/>
              <a:cs typeface="Times New Roman" pitchFamily="18" charset="0"/>
            </a:endParaRPr>
          </a:p>
        </p:txBody>
      </p:sp>
      <p:graphicFrame>
        <p:nvGraphicFramePr>
          <p:cNvPr id="5" name="Содержимое 4"/>
          <p:cNvGraphicFramePr>
            <a:graphicFrameLocks noGrp="1"/>
          </p:cNvGraphicFramePr>
          <p:nvPr>
            <p:ph idx="1"/>
          </p:nvPr>
        </p:nvGraphicFramePr>
        <p:xfrm>
          <a:off x="304800" y="1554162"/>
          <a:ext cx="8553480" cy="494667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ru-RU" dirty="0" smtClean="0"/>
              <a:t/>
            </a:r>
            <a:br>
              <a:rPr lang="ru-RU" dirty="0" smtClean="0"/>
            </a:br>
            <a:endParaRPr lang="ru-RU" dirty="0"/>
          </a:p>
        </p:txBody>
      </p:sp>
      <p:sp>
        <p:nvSpPr>
          <p:cNvPr id="3" name="Текст 2"/>
          <p:cNvSpPr>
            <a:spLocks noGrp="1"/>
          </p:cNvSpPr>
          <p:nvPr>
            <p:ph type="body" idx="1"/>
          </p:nvPr>
        </p:nvSpPr>
        <p:spPr>
          <a:xfrm>
            <a:off x="457200" y="642919"/>
            <a:ext cx="4040188" cy="571503"/>
          </a:xfrm>
        </p:spPr>
        <p:txBody>
          <a:bodyPr>
            <a:normAutofit fontScale="25000" lnSpcReduction="20000"/>
          </a:bodyPr>
          <a:lstStyle/>
          <a:p>
            <a:endParaRPr lang="ru-RU" dirty="0" smtClean="0"/>
          </a:p>
          <a:p>
            <a:endParaRPr lang="ru-RU" dirty="0" smtClean="0"/>
          </a:p>
          <a:p>
            <a:r>
              <a:rPr lang="ru-RU" sz="7400" dirty="0" smtClean="0">
                <a:solidFill>
                  <a:schemeClr val="tx1"/>
                </a:solidFill>
                <a:latin typeface="Times New Roman" pitchFamily="18" charset="0"/>
                <a:cs typeface="Times New Roman" pitchFamily="18" charset="0"/>
              </a:rPr>
              <a:t>ТРАДИЦИОННЫЕ</a:t>
            </a:r>
          </a:p>
          <a:p>
            <a:endParaRPr lang="ru-RU" dirty="0">
              <a:latin typeface="Times New Roman" pitchFamily="18" charset="0"/>
              <a:cs typeface="Times New Roman" pitchFamily="18" charset="0"/>
            </a:endParaRPr>
          </a:p>
        </p:txBody>
      </p:sp>
      <p:sp>
        <p:nvSpPr>
          <p:cNvPr id="4" name="Содержимое 3"/>
          <p:cNvSpPr>
            <a:spLocks noGrp="1"/>
          </p:cNvSpPr>
          <p:nvPr>
            <p:ph sz="half" idx="2"/>
          </p:nvPr>
        </p:nvSpPr>
        <p:spPr>
          <a:xfrm>
            <a:off x="457200" y="1071547"/>
            <a:ext cx="3186106" cy="2214577"/>
          </a:xfrm>
        </p:spPr>
        <p:txBody>
          <a:bodyPr>
            <a:normAutofit fontScale="92500" lnSpcReduction="10000"/>
          </a:bodyPr>
          <a:lstStyle/>
          <a:p>
            <a:r>
              <a:rPr lang="ru-RU" sz="1800" b="1" dirty="0" smtClean="0">
                <a:latin typeface="Times New Roman" pitchFamily="18" charset="0"/>
                <a:cs typeface="Times New Roman" pitchFamily="18" charset="0"/>
              </a:rPr>
              <a:t>Игровая программа  «День защиты детей»</a:t>
            </a:r>
          </a:p>
          <a:p>
            <a:r>
              <a:rPr lang="ru-RU" sz="1800" b="1" dirty="0" smtClean="0">
                <a:latin typeface="Times New Roman" pitchFamily="18" charset="0"/>
                <a:cs typeface="Times New Roman" pitchFamily="18" charset="0"/>
              </a:rPr>
              <a:t>Забег в ползунках</a:t>
            </a:r>
          </a:p>
          <a:p>
            <a:r>
              <a:rPr lang="ru-RU" sz="1800" b="1" dirty="0" smtClean="0">
                <a:latin typeface="Times New Roman" pitchFamily="18" charset="0"/>
                <a:cs typeface="Times New Roman" pitchFamily="18" charset="0"/>
              </a:rPr>
              <a:t>Шедевр из песка</a:t>
            </a:r>
          </a:p>
          <a:p>
            <a:r>
              <a:rPr lang="ru-RU" sz="1800" b="1" dirty="0" smtClean="0">
                <a:latin typeface="Times New Roman" pitchFamily="18" charset="0"/>
                <a:cs typeface="Times New Roman" pitchFamily="18" charset="0"/>
              </a:rPr>
              <a:t>Квест</a:t>
            </a:r>
          </a:p>
          <a:p>
            <a:r>
              <a:rPr lang="ru-RU" sz="1800" b="1" dirty="0" smtClean="0">
                <a:latin typeface="Times New Roman" pitchFamily="18" charset="0"/>
                <a:cs typeface="Times New Roman" pitchFamily="18" charset="0"/>
              </a:rPr>
              <a:t>Новогодние театрализованные мероприятия</a:t>
            </a:r>
          </a:p>
          <a:p>
            <a:endParaRPr lang="ru-RU" dirty="0"/>
          </a:p>
        </p:txBody>
      </p:sp>
      <p:sp>
        <p:nvSpPr>
          <p:cNvPr id="5" name="Текст 4"/>
          <p:cNvSpPr>
            <a:spLocks noGrp="1"/>
          </p:cNvSpPr>
          <p:nvPr>
            <p:ph type="body" sz="quarter" idx="3"/>
          </p:nvPr>
        </p:nvSpPr>
        <p:spPr>
          <a:xfrm>
            <a:off x="5286380" y="785795"/>
            <a:ext cx="3400420" cy="500066"/>
          </a:xfrm>
        </p:spPr>
        <p:txBody>
          <a:bodyPr>
            <a:normAutofit/>
          </a:bodyPr>
          <a:lstStyle/>
          <a:p>
            <a:r>
              <a:rPr lang="ru-RU" sz="2000" b="1" dirty="0" smtClean="0">
                <a:solidFill>
                  <a:srgbClr val="FF0000"/>
                </a:solidFill>
                <a:latin typeface="Times New Roman" pitchFamily="18" charset="0"/>
                <a:cs typeface="Times New Roman" pitchFamily="18" charset="0"/>
              </a:rPr>
              <a:t>ИННОВАЦИОННЫЕ</a:t>
            </a:r>
            <a:endParaRPr lang="ru-RU" sz="2000" b="1" dirty="0">
              <a:solidFill>
                <a:srgbClr val="FF0000"/>
              </a:solidFill>
              <a:latin typeface="Times New Roman" pitchFamily="18" charset="0"/>
              <a:cs typeface="Times New Roman" pitchFamily="18" charset="0"/>
            </a:endParaRPr>
          </a:p>
        </p:txBody>
      </p:sp>
      <p:sp>
        <p:nvSpPr>
          <p:cNvPr id="6" name="Содержимое 5"/>
          <p:cNvSpPr>
            <a:spLocks noGrp="1"/>
          </p:cNvSpPr>
          <p:nvPr>
            <p:ph sz="quarter" idx="4"/>
          </p:nvPr>
        </p:nvSpPr>
        <p:spPr>
          <a:xfrm>
            <a:off x="4357686" y="1285860"/>
            <a:ext cx="4572032" cy="785818"/>
          </a:xfrm>
        </p:spPr>
        <p:txBody>
          <a:bodyPr>
            <a:normAutofit fontScale="92500" lnSpcReduction="10000"/>
          </a:bodyPr>
          <a:lstStyle/>
          <a:p>
            <a:pPr algn="ctr">
              <a:buNone/>
            </a:pPr>
            <a:r>
              <a:rPr lang="ru-RU" dirty="0" smtClean="0">
                <a:solidFill>
                  <a:srgbClr val="FF0000"/>
                </a:solidFill>
                <a:latin typeface="Times New Roman" pitchFamily="18" charset="0"/>
                <a:cs typeface="Times New Roman" pitchFamily="18" charset="0"/>
              </a:rPr>
              <a:t>    </a:t>
            </a:r>
            <a:r>
              <a:rPr lang="ru-RU" b="1" dirty="0" smtClean="0">
                <a:solidFill>
                  <a:srgbClr val="FF0000"/>
                </a:solidFill>
                <a:latin typeface="Times New Roman" pitchFamily="18" charset="0"/>
                <a:cs typeface="Times New Roman" pitchFamily="18" charset="0"/>
              </a:rPr>
              <a:t>Фото конкурс</a:t>
            </a:r>
          </a:p>
          <a:p>
            <a:pPr algn="ctr">
              <a:buNone/>
            </a:pPr>
            <a:r>
              <a:rPr lang="ru-RU" b="1" dirty="0" smtClean="0">
                <a:solidFill>
                  <a:srgbClr val="FF0000"/>
                </a:solidFill>
                <a:latin typeface="Times New Roman" pitchFamily="18" charset="0"/>
                <a:cs typeface="Times New Roman" pitchFamily="18" charset="0"/>
              </a:rPr>
              <a:t> «Мой питомец просто кадр!»</a:t>
            </a:r>
            <a:endParaRPr lang="ru-RU" b="1" dirty="0">
              <a:solidFill>
                <a:srgbClr val="FF0000"/>
              </a:solidFill>
              <a:latin typeface="Times New Roman" pitchFamily="18" charset="0"/>
              <a:cs typeface="Times New Roman" pitchFamily="18" charset="0"/>
            </a:endParaRPr>
          </a:p>
        </p:txBody>
      </p:sp>
      <p:pic>
        <p:nvPicPr>
          <p:cNvPr id="10" name="Picture 3" descr="F:\фото шефу\1 июня\P_20180602_100833.jpg"/>
          <p:cNvPicPr>
            <a:picLocks noChangeAspect="1" noChangeArrowheads="1"/>
          </p:cNvPicPr>
          <p:nvPr/>
        </p:nvPicPr>
        <p:blipFill>
          <a:blip r:embed="rId3" cstate="print"/>
          <a:srcRect t="5208" r="15278" b="16666"/>
          <a:stretch>
            <a:fillRect/>
          </a:stretch>
        </p:blipFill>
        <p:spPr bwMode="auto">
          <a:xfrm>
            <a:off x="214282" y="3214686"/>
            <a:ext cx="3643338" cy="3500462"/>
          </a:xfrm>
          <a:prstGeom prst="rect">
            <a:avLst/>
          </a:prstGeom>
          <a:noFill/>
          <a:effectLst>
            <a:softEdge rad="63500"/>
          </a:effectLst>
        </p:spPr>
      </p:pic>
      <p:pic>
        <p:nvPicPr>
          <p:cNvPr id="9218" name="Picture 2" descr="F:\На отчет\image (2).jpg"/>
          <p:cNvPicPr>
            <a:picLocks noChangeAspect="1" noChangeArrowheads="1"/>
          </p:cNvPicPr>
          <p:nvPr/>
        </p:nvPicPr>
        <p:blipFill>
          <a:blip r:embed="rId4" cstate="print"/>
          <a:srcRect l="17968" r="17969"/>
          <a:stretch>
            <a:fillRect/>
          </a:stretch>
        </p:blipFill>
        <p:spPr bwMode="auto">
          <a:xfrm>
            <a:off x="3965073" y="2071678"/>
            <a:ext cx="5178927" cy="4362978"/>
          </a:xfrm>
          <a:prstGeom prst="rect">
            <a:avLst/>
          </a:prstGeom>
          <a:noFill/>
          <a:effectLst>
            <a:softEdge rad="63500"/>
          </a:effectLst>
        </p:spPr>
      </p:pic>
      <p:sp>
        <p:nvSpPr>
          <p:cNvPr id="15" name="TextBox 14"/>
          <p:cNvSpPr txBox="1"/>
          <p:nvPr/>
        </p:nvSpPr>
        <p:spPr>
          <a:xfrm>
            <a:off x="642910" y="214290"/>
            <a:ext cx="8072494" cy="646331"/>
          </a:xfrm>
          <a:prstGeom prst="rect">
            <a:avLst/>
          </a:prstGeom>
          <a:noFill/>
        </p:spPr>
        <p:txBody>
          <a:bodyPr wrap="square" rtlCol="0">
            <a:spAutoFit/>
          </a:bodyPr>
          <a:lstStyle/>
          <a:p>
            <a:pPr algn="ctr"/>
            <a:r>
              <a:rPr lang="ru-RU" sz="3600" cap="all" dirty="0" smtClean="0">
                <a:solidFill>
                  <a:srgbClr val="4E3B30"/>
                </a:solidFill>
                <a:latin typeface="Times New Roman" pitchFamily="18" charset="0"/>
                <a:ea typeface="+mj-ea"/>
                <a:cs typeface="Times New Roman" pitchFamily="18" charset="0"/>
              </a:rPr>
              <a:t>Детские мероприятия - 61</a:t>
            </a:r>
            <a:endParaRPr lang="ru-RU" sz="3600"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pic>
        <p:nvPicPr>
          <p:cNvPr id="11266" name="Picture 2" descr="F:\фото шефу\1 июня\P_20180602_101037.jpg"/>
          <p:cNvPicPr>
            <a:picLocks noGrp="1" noChangeAspect="1" noChangeArrowheads="1"/>
          </p:cNvPicPr>
          <p:nvPr>
            <p:ph idx="1"/>
          </p:nvPr>
        </p:nvPicPr>
        <p:blipFill>
          <a:blip r:embed="rId3" cstate="print"/>
          <a:srcRect l="12118" t="34093" r="10935"/>
          <a:stretch>
            <a:fillRect/>
          </a:stretch>
        </p:blipFill>
        <p:spPr bwMode="auto">
          <a:xfrm>
            <a:off x="214282" y="3643314"/>
            <a:ext cx="4786346" cy="2982915"/>
          </a:xfrm>
          <a:prstGeom prst="rect">
            <a:avLst/>
          </a:prstGeom>
          <a:noFill/>
          <a:effectLst>
            <a:softEdge rad="63500"/>
          </a:effectLst>
        </p:spPr>
      </p:pic>
      <p:pic>
        <p:nvPicPr>
          <p:cNvPr id="11267" name="Picture 3" descr="F:\фото шефу\1 июня\P_20180602_160028.jpg"/>
          <p:cNvPicPr>
            <a:picLocks noChangeAspect="1" noChangeArrowheads="1"/>
          </p:cNvPicPr>
          <p:nvPr/>
        </p:nvPicPr>
        <p:blipFill>
          <a:blip r:embed="rId4" cstate="print"/>
          <a:srcRect r="11718" b="13541"/>
          <a:stretch>
            <a:fillRect/>
          </a:stretch>
        </p:blipFill>
        <p:spPr bwMode="auto">
          <a:xfrm>
            <a:off x="4670087" y="0"/>
            <a:ext cx="4259631" cy="3571876"/>
          </a:xfrm>
          <a:prstGeom prst="rect">
            <a:avLst/>
          </a:prstGeom>
          <a:noFill/>
          <a:effectLst>
            <a:softEdge rad="63500"/>
          </a:effectLst>
        </p:spPr>
      </p:pic>
      <p:pic>
        <p:nvPicPr>
          <p:cNvPr id="5" name="Picture 2" descr="F:\фото шефу\1 июня\P_20180602_174334.jpg"/>
          <p:cNvPicPr>
            <a:picLocks noChangeAspect="1" noChangeArrowheads="1"/>
          </p:cNvPicPr>
          <p:nvPr/>
        </p:nvPicPr>
        <p:blipFill>
          <a:blip r:embed="rId5" cstate="print"/>
          <a:srcRect t="13541"/>
          <a:stretch>
            <a:fillRect/>
          </a:stretch>
        </p:blipFill>
        <p:spPr bwMode="auto">
          <a:xfrm>
            <a:off x="5429256" y="3643314"/>
            <a:ext cx="3500462" cy="3071810"/>
          </a:xfrm>
          <a:prstGeom prst="rect">
            <a:avLst/>
          </a:prstGeom>
          <a:noFill/>
          <a:effectLst>
            <a:softEdge rad="63500"/>
          </a:effectLst>
        </p:spPr>
      </p:pic>
      <p:pic>
        <p:nvPicPr>
          <p:cNvPr id="7" name="Picture 4" descr="F:\фото шефу\1 июня\P_20180602_132614.jpg"/>
          <p:cNvPicPr>
            <a:picLocks noChangeAspect="1" noChangeArrowheads="1"/>
          </p:cNvPicPr>
          <p:nvPr/>
        </p:nvPicPr>
        <p:blipFill>
          <a:blip r:embed="rId6" cstate="print"/>
          <a:srcRect l="9722" r="2777" b="54167"/>
          <a:stretch>
            <a:fillRect/>
          </a:stretch>
        </p:blipFill>
        <p:spPr bwMode="auto">
          <a:xfrm>
            <a:off x="214282" y="357166"/>
            <a:ext cx="4263758" cy="3000396"/>
          </a:xfrm>
          <a:prstGeom prst="rect">
            <a:avLst/>
          </a:prstGeom>
          <a:noFill/>
          <a:effectLst>
            <a:softEdge rad="63500"/>
          </a:effectLst>
        </p:spPr>
      </p:pic>
    </p:spTree>
  </p:cSld>
  <p:clrMapOvr>
    <a:masterClrMapping/>
  </p:clrMapOvr>
  <p:transition spd="slow">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pic>
        <p:nvPicPr>
          <p:cNvPr id="1027" name="Picture 3" descr="F:\На отчет\image (9).jpg"/>
          <p:cNvPicPr>
            <a:picLocks noChangeAspect="1" noChangeArrowheads="1"/>
          </p:cNvPicPr>
          <p:nvPr/>
        </p:nvPicPr>
        <p:blipFill>
          <a:blip r:embed="rId3" cstate="print"/>
          <a:srcRect/>
          <a:stretch>
            <a:fillRect/>
          </a:stretch>
        </p:blipFill>
        <p:spPr bwMode="auto">
          <a:xfrm>
            <a:off x="571472" y="1928802"/>
            <a:ext cx="2786082" cy="2071702"/>
          </a:xfrm>
          <a:prstGeom prst="rect">
            <a:avLst/>
          </a:prstGeom>
          <a:noFill/>
        </p:spPr>
      </p:pic>
      <p:sp>
        <p:nvSpPr>
          <p:cNvPr id="2" name="Заголовок 1"/>
          <p:cNvSpPr>
            <a:spLocks noGrp="1"/>
          </p:cNvSpPr>
          <p:nvPr>
            <p:ph type="title"/>
          </p:nvPr>
        </p:nvSpPr>
        <p:spPr>
          <a:xfrm>
            <a:off x="457200" y="274638"/>
            <a:ext cx="8229600" cy="582594"/>
          </a:xfrm>
        </p:spPr>
        <p:txBody>
          <a:bodyPr>
            <a:noAutofit/>
          </a:bodyPr>
          <a:lstStyle/>
          <a:p>
            <a:pPr algn="ctr"/>
            <a:r>
              <a:rPr lang="ru-RU" sz="3000" b="1" dirty="0" smtClean="0">
                <a:effectLst/>
                <a:latin typeface="Times New Roman" pitchFamily="18" charset="0"/>
                <a:cs typeface="Times New Roman" pitchFamily="18" charset="0"/>
              </a:rPr>
              <a:t>МЕРОПРИЯТИЯ ДЛЯ МОЛОДЕЖИ - 46</a:t>
            </a:r>
            <a:endParaRPr lang="ru-RU" sz="3000" b="1" dirty="0">
              <a:effectLst/>
              <a:latin typeface="Times New Roman" pitchFamily="18" charset="0"/>
              <a:cs typeface="Times New Roman" pitchFamily="18" charset="0"/>
            </a:endParaRPr>
          </a:p>
        </p:txBody>
      </p:sp>
      <p:sp>
        <p:nvSpPr>
          <p:cNvPr id="3" name="Текст 2"/>
          <p:cNvSpPr>
            <a:spLocks noGrp="1"/>
          </p:cNvSpPr>
          <p:nvPr>
            <p:ph type="body" idx="1"/>
          </p:nvPr>
        </p:nvSpPr>
        <p:spPr>
          <a:xfrm>
            <a:off x="457200" y="928671"/>
            <a:ext cx="4040188" cy="428628"/>
          </a:xfrm>
        </p:spPr>
        <p:txBody>
          <a:bodyPr>
            <a:normAutofit lnSpcReduction="10000"/>
          </a:bodyPr>
          <a:lstStyle/>
          <a:p>
            <a:r>
              <a:rPr lang="ru-RU" b="1" dirty="0" smtClean="0">
                <a:solidFill>
                  <a:schemeClr val="tx1"/>
                </a:solidFill>
                <a:latin typeface="Times New Roman" pitchFamily="18" charset="0"/>
                <a:cs typeface="Times New Roman" pitchFamily="18" charset="0"/>
              </a:rPr>
              <a:t>ТРАДИЦИОННЫЕ</a:t>
            </a:r>
            <a:endParaRPr lang="ru-RU" b="1"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457200" y="1285860"/>
            <a:ext cx="4040188" cy="4840303"/>
          </a:xfrm>
        </p:spPr>
        <p:txBody>
          <a:bodyPr/>
          <a:lstStyle/>
          <a:p>
            <a:r>
              <a:rPr lang="ru-RU" sz="1400" dirty="0" smtClean="0">
                <a:latin typeface="Times New Roman" pitchFamily="18" charset="0"/>
                <a:cs typeface="Times New Roman" pitchFamily="18" charset="0"/>
              </a:rPr>
              <a:t>БАТЛ ДИДЖЕЕВ</a:t>
            </a:r>
          </a:p>
          <a:p>
            <a:r>
              <a:rPr lang="ru-RU" sz="1400" dirty="0" smtClean="0">
                <a:latin typeface="Times New Roman" pitchFamily="18" charset="0"/>
                <a:cs typeface="Times New Roman" pitchFamily="18" charset="0"/>
              </a:rPr>
              <a:t>Взятие снежного городка</a:t>
            </a:r>
          </a:p>
          <a:p>
            <a:endParaRPr lang="ru-RU" dirty="0"/>
          </a:p>
        </p:txBody>
      </p:sp>
      <p:sp>
        <p:nvSpPr>
          <p:cNvPr id="5" name="Текст 4"/>
          <p:cNvSpPr>
            <a:spLocks noGrp="1"/>
          </p:cNvSpPr>
          <p:nvPr>
            <p:ph type="body" sz="quarter" idx="3"/>
          </p:nvPr>
        </p:nvSpPr>
        <p:spPr>
          <a:xfrm>
            <a:off x="4645025" y="3143248"/>
            <a:ext cx="4041775" cy="571504"/>
          </a:xfrm>
        </p:spPr>
        <p:txBody>
          <a:bodyPr/>
          <a:lstStyle/>
          <a:p>
            <a:pPr algn="ctr"/>
            <a:r>
              <a:rPr lang="ru-RU" b="1" dirty="0" smtClean="0">
                <a:solidFill>
                  <a:srgbClr val="FF0000"/>
                </a:solidFill>
                <a:latin typeface="Times New Roman" pitchFamily="18" charset="0"/>
                <a:cs typeface="Times New Roman" pitchFamily="18" charset="0"/>
              </a:rPr>
              <a:t>ИННОВАЦИОННЫЕ</a:t>
            </a:r>
            <a:endParaRPr lang="ru-RU" b="1" dirty="0">
              <a:solidFill>
                <a:srgbClr val="FF0000"/>
              </a:solidFill>
              <a:latin typeface="Times New Roman" pitchFamily="18" charset="0"/>
              <a:cs typeface="Times New Roman" pitchFamily="18" charset="0"/>
            </a:endParaRPr>
          </a:p>
        </p:txBody>
      </p:sp>
      <p:sp>
        <p:nvSpPr>
          <p:cNvPr id="6" name="Содержимое 5"/>
          <p:cNvSpPr>
            <a:spLocks noGrp="1"/>
          </p:cNvSpPr>
          <p:nvPr>
            <p:ph sz="quarter" idx="4"/>
          </p:nvPr>
        </p:nvSpPr>
        <p:spPr>
          <a:xfrm>
            <a:off x="5072066" y="3571876"/>
            <a:ext cx="3614734" cy="1143008"/>
          </a:xfrm>
        </p:spPr>
        <p:txBody>
          <a:bodyPr>
            <a:normAutofit/>
          </a:bodyPr>
          <a:lstStyle/>
          <a:p>
            <a:r>
              <a:rPr lang="ru-RU" sz="2000" b="1" dirty="0" smtClean="0">
                <a:solidFill>
                  <a:srgbClr val="FF0000"/>
                </a:solidFill>
                <a:latin typeface="Times New Roman" pitchFamily="18" charset="0"/>
                <a:cs typeface="Times New Roman" pitchFamily="18" charset="0"/>
              </a:rPr>
              <a:t>ФЕСТИВАЛЬ КРАСОК</a:t>
            </a:r>
            <a:endParaRPr lang="ru-RU" sz="2000" b="1" dirty="0">
              <a:solidFill>
                <a:srgbClr val="FF0000"/>
              </a:solidFill>
              <a:latin typeface="Times New Roman" pitchFamily="18" charset="0"/>
              <a:cs typeface="Times New Roman" pitchFamily="18" charset="0"/>
            </a:endParaRPr>
          </a:p>
        </p:txBody>
      </p:sp>
      <p:pic>
        <p:nvPicPr>
          <p:cNvPr id="9218" name="Picture 2" descr="C:\Users\dk\Desktop\Новая папка\статьи\6 июля 2018 (2).jpg"/>
          <p:cNvPicPr>
            <a:picLocks noChangeAspect="1" noChangeArrowheads="1"/>
          </p:cNvPicPr>
          <p:nvPr/>
        </p:nvPicPr>
        <p:blipFill>
          <a:blip r:embed="rId4" cstate="print"/>
          <a:srcRect/>
          <a:stretch>
            <a:fillRect/>
          </a:stretch>
        </p:blipFill>
        <p:spPr bwMode="auto">
          <a:xfrm>
            <a:off x="3857620" y="928670"/>
            <a:ext cx="5072098" cy="2421249"/>
          </a:xfrm>
          <a:prstGeom prst="rect">
            <a:avLst/>
          </a:prstGeom>
          <a:noFill/>
        </p:spPr>
      </p:pic>
      <p:pic>
        <p:nvPicPr>
          <p:cNvPr id="1026" name="Picture 2" descr="F:\На отчет\image (7).jpg"/>
          <p:cNvPicPr>
            <a:picLocks noChangeAspect="1" noChangeArrowheads="1"/>
          </p:cNvPicPr>
          <p:nvPr/>
        </p:nvPicPr>
        <p:blipFill>
          <a:blip r:embed="rId5" cstate="print"/>
          <a:srcRect/>
          <a:stretch>
            <a:fillRect/>
          </a:stretch>
        </p:blipFill>
        <p:spPr bwMode="auto">
          <a:xfrm>
            <a:off x="4143372" y="4000504"/>
            <a:ext cx="4786346" cy="2643206"/>
          </a:xfrm>
          <a:prstGeom prst="rect">
            <a:avLst/>
          </a:prstGeom>
          <a:noFill/>
        </p:spPr>
      </p:pic>
      <p:pic>
        <p:nvPicPr>
          <p:cNvPr id="1028" name="Picture 4" descr="F:\На отчет\image (26).jpg"/>
          <p:cNvPicPr>
            <a:picLocks noChangeAspect="1" noChangeArrowheads="1"/>
          </p:cNvPicPr>
          <p:nvPr/>
        </p:nvPicPr>
        <p:blipFill>
          <a:blip r:embed="rId6" cstate="print"/>
          <a:srcRect l="17188" t="16666" r="16406" b="18750"/>
          <a:stretch>
            <a:fillRect/>
          </a:stretch>
        </p:blipFill>
        <p:spPr bwMode="auto">
          <a:xfrm>
            <a:off x="214282" y="4071942"/>
            <a:ext cx="3714776" cy="2571768"/>
          </a:xfrm>
          <a:prstGeom prst="rect">
            <a:avLst/>
          </a:prstGeom>
          <a:noFill/>
        </p:spPr>
      </p:pic>
    </p:spTree>
  </p:cSld>
  <p:clrMapOvr>
    <a:masterClrMapping/>
  </p:clrMapOvr>
  <p:transition spd="slow">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642918"/>
          </a:xfrm>
        </p:spPr>
        <p:txBody>
          <a:bodyPr>
            <a:normAutofit fontScale="90000"/>
          </a:bodyPr>
          <a:lstStyle/>
          <a:p>
            <a:r>
              <a:rPr lang="ru-RU" sz="2400" b="1" dirty="0" smtClean="0">
                <a:solidFill>
                  <a:srgbClr val="112BAF"/>
                </a:solidFill>
                <a:latin typeface="Times New Roman" pitchFamily="18" charset="0"/>
                <a:cs typeface="Times New Roman" pitchFamily="18" charset="0"/>
              </a:rPr>
              <a:t>Поступление дотации на выравнивание из бюджета района в бюджеты городских и сельских поселений</a:t>
            </a:r>
            <a:endParaRPr lang="ru-RU" sz="2400" b="1" dirty="0">
              <a:solidFill>
                <a:srgbClr val="112BAF"/>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428596" y="857232"/>
          <a:ext cx="8229600" cy="57150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wedg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74638"/>
            <a:ext cx="8229600" cy="1082660"/>
          </a:xfrm>
        </p:spPr>
        <p:txBody>
          <a:bodyPr>
            <a:normAutofit fontScale="90000"/>
          </a:bodyPr>
          <a:lstStyle/>
          <a:p>
            <a:pPr algn="ctr"/>
            <a:r>
              <a:rPr lang="ru-RU" b="1" dirty="0" smtClean="0">
                <a:effectLst/>
                <a:latin typeface="Times New Roman" pitchFamily="18" charset="0"/>
                <a:cs typeface="Times New Roman" pitchFamily="18" charset="0"/>
              </a:rPr>
              <a:t>Мероприятия по формированию семейных ценностей - 12</a:t>
            </a:r>
            <a:r>
              <a:rPr lang="ru-RU" dirty="0" smtClean="0"/>
              <a:t/>
            </a:r>
            <a:br>
              <a:rPr lang="ru-RU" dirty="0" smtClean="0"/>
            </a:br>
            <a:endParaRPr lang="ru-RU" dirty="0"/>
          </a:p>
        </p:txBody>
      </p:sp>
      <p:sp>
        <p:nvSpPr>
          <p:cNvPr id="3" name="Текст 2"/>
          <p:cNvSpPr>
            <a:spLocks noGrp="1"/>
          </p:cNvSpPr>
          <p:nvPr>
            <p:ph type="body" idx="1"/>
          </p:nvPr>
        </p:nvSpPr>
        <p:spPr>
          <a:xfrm>
            <a:off x="642910" y="1071546"/>
            <a:ext cx="3933366" cy="642942"/>
          </a:xfrm>
        </p:spPr>
        <p:txBody>
          <a:bodyPr/>
          <a:lstStyle/>
          <a:p>
            <a:r>
              <a:rPr lang="ru-RU" b="1" dirty="0" smtClean="0">
                <a:solidFill>
                  <a:schemeClr val="tx1"/>
                </a:solidFill>
                <a:latin typeface="Times New Roman" pitchFamily="18" charset="0"/>
                <a:cs typeface="Times New Roman" pitchFamily="18" charset="0"/>
              </a:rPr>
              <a:t>ТРАДИЦИОННЫЕ</a:t>
            </a:r>
            <a:endParaRPr lang="ru-RU" b="1"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285720" y="1500174"/>
            <a:ext cx="4290556" cy="3184533"/>
          </a:xfrm>
        </p:spPr>
        <p:txBody>
          <a:bodyPr/>
          <a:lstStyle/>
          <a:p>
            <a:r>
              <a:rPr lang="ru-RU" dirty="0" smtClean="0">
                <a:latin typeface="Times New Roman" pitchFamily="18" charset="0"/>
                <a:cs typeface="Times New Roman" pitchFamily="18" charset="0"/>
              </a:rPr>
              <a:t>Шедевр из песка</a:t>
            </a:r>
          </a:p>
          <a:p>
            <a:r>
              <a:rPr lang="ru-RU" dirty="0" smtClean="0">
                <a:latin typeface="Times New Roman" pitchFamily="18" charset="0"/>
                <a:cs typeface="Times New Roman" pitchFamily="18" charset="0"/>
              </a:rPr>
              <a:t>Снежное настроение</a:t>
            </a:r>
          </a:p>
          <a:p>
            <a:r>
              <a:rPr lang="ru-RU" dirty="0" smtClean="0">
                <a:latin typeface="Times New Roman" pitchFamily="18" charset="0"/>
                <a:cs typeface="Times New Roman" pitchFamily="18" charset="0"/>
              </a:rPr>
              <a:t>Мелодия соцветий</a:t>
            </a:r>
            <a:endParaRPr lang="ru-RU" dirty="0">
              <a:latin typeface="Times New Roman" pitchFamily="18" charset="0"/>
              <a:cs typeface="Times New Roman" pitchFamily="18" charset="0"/>
            </a:endParaRPr>
          </a:p>
        </p:txBody>
      </p:sp>
      <p:sp>
        <p:nvSpPr>
          <p:cNvPr id="5" name="Текст 4"/>
          <p:cNvSpPr>
            <a:spLocks noGrp="1"/>
          </p:cNvSpPr>
          <p:nvPr>
            <p:ph type="body" sz="quarter" idx="3"/>
          </p:nvPr>
        </p:nvSpPr>
        <p:spPr>
          <a:xfrm>
            <a:off x="5429256" y="5000636"/>
            <a:ext cx="3257544" cy="500066"/>
          </a:xfrm>
        </p:spPr>
        <p:txBody>
          <a:bodyPr/>
          <a:lstStyle/>
          <a:p>
            <a:pPr algn="ctr"/>
            <a:r>
              <a:rPr lang="ru-RU" b="1" dirty="0" smtClean="0">
                <a:solidFill>
                  <a:srgbClr val="FF0000"/>
                </a:solidFill>
                <a:latin typeface="Times New Roman" pitchFamily="18" charset="0"/>
                <a:cs typeface="Times New Roman" pitchFamily="18" charset="0"/>
              </a:rPr>
              <a:t>ИННОВАЦИОННЫЕ</a:t>
            </a:r>
            <a:endParaRPr lang="ru-RU" b="1" dirty="0">
              <a:solidFill>
                <a:srgbClr val="FF0000"/>
              </a:solidFill>
              <a:latin typeface="Times New Roman" pitchFamily="18" charset="0"/>
              <a:cs typeface="Times New Roman" pitchFamily="18" charset="0"/>
            </a:endParaRPr>
          </a:p>
        </p:txBody>
      </p:sp>
      <p:sp>
        <p:nvSpPr>
          <p:cNvPr id="6" name="Содержимое 5"/>
          <p:cNvSpPr>
            <a:spLocks noGrp="1"/>
          </p:cNvSpPr>
          <p:nvPr>
            <p:ph sz="quarter" idx="4"/>
          </p:nvPr>
        </p:nvSpPr>
        <p:spPr>
          <a:xfrm>
            <a:off x="4645025" y="5572140"/>
            <a:ext cx="4498975" cy="785818"/>
          </a:xfrm>
        </p:spPr>
        <p:txBody>
          <a:bodyPr>
            <a:normAutofit/>
          </a:bodyPr>
          <a:lstStyle/>
          <a:p>
            <a:r>
              <a:rPr lang="ru-RU" sz="2200" b="1" dirty="0" smtClean="0">
                <a:solidFill>
                  <a:srgbClr val="FF0000"/>
                </a:solidFill>
                <a:latin typeface="Times New Roman" pitchFamily="18" charset="0"/>
                <a:cs typeface="Times New Roman" pitchFamily="18" charset="0"/>
              </a:rPr>
              <a:t>«Мой папа лучший рулевой»</a:t>
            </a:r>
            <a:endParaRPr lang="ru-RU" sz="2200" b="1" dirty="0">
              <a:solidFill>
                <a:srgbClr val="FF0000"/>
              </a:solidFill>
              <a:latin typeface="Times New Roman" pitchFamily="18" charset="0"/>
              <a:cs typeface="Times New Roman" pitchFamily="18" charset="0"/>
            </a:endParaRPr>
          </a:p>
        </p:txBody>
      </p:sp>
      <p:pic>
        <p:nvPicPr>
          <p:cNvPr id="10242" name="Picture 2" descr="F:\фото шефу\1 июня\P_20180602_140302.jpg"/>
          <p:cNvPicPr>
            <a:picLocks noChangeAspect="1" noChangeArrowheads="1"/>
          </p:cNvPicPr>
          <p:nvPr/>
        </p:nvPicPr>
        <p:blipFill>
          <a:blip r:embed="rId3" cstate="print"/>
          <a:srcRect l="2777" t="28125" r="4166" b="11458"/>
          <a:stretch>
            <a:fillRect/>
          </a:stretch>
        </p:blipFill>
        <p:spPr bwMode="auto">
          <a:xfrm>
            <a:off x="142844" y="2928934"/>
            <a:ext cx="4357718" cy="3714776"/>
          </a:xfrm>
          <a:prstGeom prst="rect">
            <a:avLst/>
          </a:prstGeom>
          <a:noFill/>
          <a:effectLst>
            <a:softEdge rad="63500"/>
          </a:effectLst>
        </p:spPr>
      </p:pic>
      <p:pic>
        <p:nvPicPr>
          <p:cNvPr id="7170" name="Picture 2" descr="F:\На отчет\image.jpg"/>
          <p:cNvPicPr>
            <a:picLocks noChangeAspect="1" noChangeArrowheads="1"/>
          </p:cNvPicPr>
          <p:nvPr/>
        </p:nvPicPr>
        <p:blipFill>
          <a:blip r:embed="rId4" cstate="print"/>
          <a:srcRect l="4823" t="16666" r="27412" b="5208"/>
          <a:stretch>
            <a:fillRect/>
          </a:stretch>
        </p:blipFill>
        <p:spPr bwMode="auto">
          <a:xfrm>
            <a:off x="4714876" y="1071547"/>
            <a:ext cx="4214842" cy="3857652"/>
          </a:xfrm>
          <a:prstGeom prst="rect">
            <a:avLst/>
          </a:prstGeom>
          <a:noFill/>
          <a:effectLst>
            <a:softEdge rad="63500"/>
          </a:effectLst>
        </p:spPr>
      </p:pic>
    </p:spTree>
  </p:cSld>
  <p:clrMapOvr>
    <a:masterClrMapping/>
  </p:clrMapOvr>
  <p:transition spd="slow">
    <p:wedg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171400"/>
            <a:ext cx="8229600" cy="1242946"/>
          </a:xfrm>
        </p:spPr>
        <p:txBody>
          <a:bodyPr>
            <a:normAutofit fontScale="90000"/>
          </a:bodyPr>
          <a:lstStyle/>
          <a:p>
            <a:pPr algn="ctr"/>
            <a:r>
              <a:rPr lang="ru-RU" b="1" dirty="0" smtClean="0">
                <a:effectLst/>
              </a:rPr>
              <a:t/>
            </a:r>
            <a:br>
              <a:rPr lang="ru-RU" b="1" dirty="0" smtClean="0">
                <a:effectLst/>
              </a:rPr>
            </a:br>
            <a:r>
              <a:rPr lang="ru-RU" sz="4000" b="1" dirty="0" smtClean="0">
                <a:effectLst/>
                <a:latin typeface="Times New Roman" pitchFamily="18" charset="0"/>
                <a:cs typeface="Times New Roman" pitchFamily="18" charset="0"/>
              </a:rPr>
              <a:t>Мероприятия для людей с ограниченными возможностями - 11</a:t>
            </a:r>
            <a:endParaRPr lang="ru-RU" sz="4000" dirty="0">
              <a:effectLst/>
              <a:latin typeface="Times New Roman" pitchFamily="18" charset="0"/>
              <a:cs typeface="Times New Roman" pitchFamily="18" charset="0"/>
            </a:endParaRPr>
          </a:p>
        </p:txBody>
      </p:sp>
      <p:sp>
        <p:nvSpPr>
          <p:cNvPr id="3" name="Текст 2"/>
          <p:cNvSpPr>
            <a:spLocks noGrp="1"/>
          </p:cNvSpPr>
          <p:nvPr>
            <p:ph type="body" idx="1"/>
          </p:nvPr>
        </p:nvSpPr>
        <p:spPr>
          <a:xfrm>
            <a:off x="457200" y="1214423"/>
            <a:ext cx="4040188" cy="500066"/>
          </a:xfrm>
        </p:spPr>
        <p:txBody>
          <a:bodyPr/>
          <a:lstStyle/>
          <a:p>
            <a:r>
              <a:rPr lang="ru-RU" b="1" dirty="0" smtClean="0">
                <a:solidFill>
                  <a:schemeClr val="tx1"/>
                </a:solidFill>
                <a:latin typeface="Times New Roman" pitchFamily="18" charset="0"/>
                <a:cs typeface="Times New Roman" pitchFamily="18" charset="0"/>
              </a:rPr>
              <a:t>ТРАДИЦИОННЫЕ</a:t>
            </a:r>
            <a:endParaRPr lang="ru-RU" b="1"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457200" y="1714488"/>
            <a:ext cx="4040188" cy="4411675"/>
          </a:xfrm>
        </p:spPr>
        <p:txBody>
          <a:bodyPr>
            <a:normAutofit/>
          </a:bodyPr>
          <a:lstStyle/>
          <a:p>
            <a:r>
              <a:rPr lang="ru-RU" sz="1600" dirty="0" smtClean="0">
                <a:latin typeface="Times New Roman" pitchFamily="18" charset="0"/>
                <a:cs typeface="Times New Roman" pitchFamily="18" charset="0"/>
              </a:rPr>
              <a:t>Благотворительные концерты (Дом интернат)</a:t>
            </a:r>
          </a:p>
          <a:p>
            <a:r>
              <a:rPr lang="ru-RU" sz="1600" dirty="0" smtClean="0">
                <a:latin typeface="Times New Roman" pitchFamily="18" charset="0"/>
                <a:cs typeface="Times New Roman" pitchFamily="18" charset="0"/>
              </a:rPr>
              <a:t>«Дыхание победного мая» для опекаемых соц.защиты</a:t>
            </a:r>
          </a:p>
          <a:p>
            <a:r>
              <a:rPr lang="ru-RU" sz="1600" dirty="0" smtClean="0">
                <a:latin typeface="Times New Roman" pitchFamily="18" charset="0"/>
                <a:cs typeface="Times New Roman" pitchFamily="18" charset="0"/>
              </a:rPr>
              <a:t>Концерт к Дню пожилого человека   </a:t>
            </a:r>
            <a:r>
              <a:rPr lang="ru-RU" sz="1600" dirty="0" err="1" smtClean="0">
                <a:latin typeface="Times New Roman" pitchFamily="18" charset="0"/>
                <a:cs typeface="Times New Roman" pitchFamily="18" charset="0"/>
              </a:rPr>
              <a:t>п.Бабагай</a:t>
            </a:r>
            <a:endParaRPr lang="ru-RU" sz="1600" dirty="0">
              <a:latin typeface="Times New Roman" pitchFamily="18" charset="0"/>
              <a:cs typeface="Times New Roman" pitchFamily="18" charset="0"/>
            </a:endParaRPr>
          </a:p>
        </p:txBody>
      </p:sp>
      <p:sp>
        <p:nvSpPr>
          <p:cNvPr id="5" name="Текст 4"/>
          <p:cNvSpPr>
            <a:spLocks noGrp="1"/>
          </p:cNvSpPr>
          <p:nvPr>
            <p:ph type="body" sz="quarter" idx="3"/>
          </p:nvPr>
        </p:nvSpPr>
        <p:spPr>
          <a:xfrm>
            <a:off x="5500694" y="4786323"/>
            <a:ext cx="3186106" cy="642942"/>
          </a:xfrm>
        </p:spPr>
        <p:txBody>
          <a:bodyPr>
            <a:normAutofit fontScale="92500"/>
          </a:bodyPr>
          <a:lstStyle/>
          <a:p>
            <a:r>
              <a:rPr lang="ru-RU" b="1" dirty="0" smtClean="0">
                <a:solidFill>
                  <a:srgbClr val="FF0000"/>
                </a:solidFill>
                <a:latin typeface="Times New Roman" pitchFamily="18" charset="0"/>
                <a:cs typeface="Times New Roman" pitchFamily="18" charset="0"/>
              </a:rPr>
              <a:t>ИННОВАЦИОННЫЕ</a:t>
            </a:r>
            <a:endParaRPr lang="ru-RU" b="1" dirty="0">
              <a:solidFill>
                <a:srgbClr val="FF0000"/>
              </a:solidFill>
              <a:latin typeface="Times New Roman" pitchFamily="18" charset="0"/>
              <a:cs typeface="Times New Roman" pitchFamily="18" charset="0"/>
            </a:endParaRPr>
          </a:p>
        </p:txBody>
      </p:sp>
      <p:sp>
        <p:nvSpPr>
          <p:cNvPr id="6" name="Содержимое 5"/>
          <p:cNvSpPr>
            <a:spLocks noGrp="1"/>
          </p:cNvSpPr>
          <p:nvPr>
            <p:ph sz="quarter" idx="4"/>
          </p:nvPr>
        </p:nvSpPr>
        <p:spPr>
          <a:xfrm>
            <a:off x="4645025" y="5429264"/>
            <a:ext cx="4041775" cy="1143008"/>
          </a:xfrm>
        </p:spPr>
        <p:txBody>
          <a:bodyPr>
            <a:normAutofit fontScale="92500" lnSpcReduction="10000"/>
          </a:bodyPr>
          <a:lstStyle/>
          <a:p>
            <a:r>
              <a:rPr lang="ru-RU" sz="2000" b="1" dirty="0" smtClean="0">
                <a:solidFill>
                  <a:srgbClr val="FF0000"/>
                </a:solidFill>
                <a:latin typeface="Times New Roman" pitchFamily="18" charset="0"/>
                <a:cs typeface="Times New Roman" pitchFamily="18" charset="0"/>
              </a:rPr>
              <a:t>Выставка работ детей с ограниченными возможностями «И невозможное возможно»</a:t>
            </a:r>
          </a:p>
          <a:p>
            <a:endParaRPr lang="ru-RU" dirty="0"/>
          </a:p>
        </p:txBody>
      </p:sp>
      <p:pic>
        <p:nvPicPr>
          <p:cNvPr id="3074" name="Picture 2" descr="F:\На отчет\image (12).jpg"/>
          <p:cNvPicPr>
            <a:picLocks noChangeAspect="1" noChangeArrowheads="1"/>
          </p:cNvPicPr>
          <p:nvPr/>
        </p:nvPicPr>
        <p:blipFill>
          <a:blip r:embed="rId3" cstate="print"/>
          <a:srcRect t="28125"/>
          <a:stretch>
            <a:fillRect/>
          </a:stretch>
        </p:blipFill>
        <p:spPr bwMode="auto">
          <a:xfrm>
            <a:off x="285720" y="3357562"/>
            <a:ext cx="4143404" cy="3500438"/>
          </a:xfrm>
          <a:prstGeom prst="rect">
            <a:avLst/>
          </a:prstGeom>
          <a:noFill/>
          <a:effectLst>
            <a:softEdge rad="63500"/>
          </a:effectLst>
        </p:spPr>
      </p:pic>
      <p:pic>
        <p:nvPicPr>
          <p:cNvPr id="3075" name="Picture 3" descr="F:\На отчет\image (21).jpg"/>
          <p:cNvPicPr>
            <a:picLocks noChangeAspect="1" noChangeArrowheads="1"/>
          </p:cNvPicPr>
          <p:nvPr/>
        </p:nvPicPr>
        <p:blipFill>
          <a:blip r:embed="rId4" cstate="print"/>
          <a:srcRect/>
          <a:stretch>
            <a:fillRect/>
          </a:stretch>
        </p:blipFill>
        <p:spPr bwMode="auto">
          <a:xfrm>
            <a:off x="4643438" y="1357298"/>
            <a:ext cx="4143404" cy="3500462"/>
          </a:xfrm>
          <a:prstGeom prst="rect">
            <a:avLst/>
          </a:prstGeom>
          <a:noFill/>
          <a:effectLst>
            <a:softEdge rad="63500"/>
          </a:effectLst>
        </p:spPr>
      </p:pic>
    </p:spTree>
  </p:cSld>
  <p:clrMapOvr>
    <a:masterClrMapping/>
  </p:clrMapOvr>
  <p:transition spd="slow">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74638"/>
            <a:ext cx="8229600" cy="654032"/>
          </a:xfrm>
        </p:spPr>
        <p:txBody>
          <a:bodyPr>
            <a:normAutofit/>
          </a:bodyPr>
          <a:lstStyle/>
          <a:p>
            <a:r>
              <a:rPr lang="ru-RU" sz="3200" b="1" dirty="0" smtClean="0">
                <a:effectLst/>
                <a:latin typeface="Times New Roman" pitchFamily="18" charset="0"/>
                <a:cs typeface="Times New Roman" pitchFamily="18" charset="0"/>
              </a:rPr>
              <a:t>Мероприятия для пожилых людей - 4</a:t>
            </a:r>
            <a:endParaRPr lang="ru-RU" sz="3200" b="1" dirty="0">
              <a:effectLst/>
              <a:latin typeface="Times New Roman" pitchFamily="18" charset="0"/>
              <a:cs typeface="Times New Roman" pitchFamily="18" charset="0"/>
            </a:endParaRPr>
          </a:p>
        </p:txBody>
      </p:sp>
      <p:sp>
        <p:nvSpPr>
          <p:cNvPr id="3" name="Текст 2"/>
          <p:cNvSpPr>
            <a:spLocks noGrp="1"/>
          </p:cNvSpPr>
          <p:nvPr>
            <p:ph type="body" idx="1"/>
          </p:nvPr>
        </p:nvSpPr>
        <p:spPr>
          <a:xfrm>
            <a:off x="457200" y="1000109"/>
            <a:ext cx="4040188" cy="571504"/>
          </a:xfrm>
        </p:spPr>
        <p:txBody>
          <a:bodyPr/>
          <a:lstStyle/>
          <a:p>
            <a:r>
              <a:rPr lang="ru-RU" b="1" dirty="0" smtClean="0">
                <a:solidFill>
                  <a:schemeClr val="tx1"/>
                </a:solidFill>
                <a:latin typeface="Times New Roman" pitchFamily="18" charset="0"/>
                <a:cs typeface="Times New Roman" pitchFamily="18" charset="0"/>
              </a:rPr>
              <a:t>ТРАДИЦИОННЫЕ</a:t>
            </a:r>
            <a:endParaRPr lang="ru-RU" b="1"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457200" y="1571612"/>
            <a:ext cx="4040188" cy="4554551"/>
          </a:xfrm>
        </p:spPr>
        <p:txBody>
          <a:bodyPr/>
          <a:lstStyle/>
          <a:p>
            <a:r>
              <a:rPr lang="ru-RU" dirty="0" smtClean="0">
                <a:latin typeface="Times New Roman" pitchFamily="18" charset="0"/>
                <a:cs typeface="Times New Roman" pitchFamily="18" charset="0"/>
              </a:rPr>
              <a:t>Праздник пирога</a:t>
            </a:r>
          </a:p>
          <a:p>
            <a:endParaRPr lang="ru-RU" dirty="0"/>
          </a:p>
        </p:txBody>
      </p:sp>
      <p:sp>
        <p:nvSpPr>
          <p:cNvPr id="5" name="Текст 4"/>
          <p:cNvSpPr>
            <a:spLocks noGrp="1"/>
          </p:cNvSpPr>
          <p:nvPr>
            <p:ph type="body" sz="quarter" idx="3"/>
          </p:nvPr>
        </p:nvSpPr>
        <p:spPr>
          <a:xfrm>
            <a:off x="5214942" y="4929198"/>
            <a:ext cx="3471858" cy="571504"/>
          </a:xfrm>
        </p:spPr>
        <p:txBody>
          <a:bodyPr>
            <a:normAutofit/>
          </a:bodyPr>
          <a:lstStyle/>
          <a:p>
            <a:r>
              <a:rPr lang="ru-RU" b="1" dirty="0" smtClean="0">
                <a:solidFill>
                  <a:srgbClr val="FF0000"/>
                </a:solidFill>
                <a:latin typeface="Times New Roman" pitchFamily="18" charset="0"/>
                <a:cs typeface="Times New Roman" pitchFamily="18" charset="0"/>
              </a:rPr>
              <a:t>ИННОВАЦИОННЫЕ</a:t>
            </a:r>
            <a:endParaRPr lang="ru-RU" b="1" dirty="0">
              <a:solidFill>
                <a:srgbClr val="FF0000"/>
              </a:solidFill>
              <a:latin typeface="Times New Roman" pitchFamily="18" charset="0"/>
              <a:cs typeface="Times New Roman" pitchFamily="18" charset="0"/>
            </a:endParaRPr>
          </a:p>
        </p:txBody>
      </p:sp>
      <p:sp>
        <p:nvSpPr>
          <p:cNvPr id="6" name="Содержимое 5"/>
          <p:cNvSpPr>
            <a:spLocks noGrp="1"/>
          </p:cNvSpPr>
          <p:nvPr>
            <p:ph sz="quarter" idx="4"/>
          </p:nvPr>
        </p:nvSpPr>
        <p:spPr>
          <a:xfrm>
            <a:off x="4357686" y="5429263"/>
            <a:ext cx="4786314" cy="696899"/>
          </a:xfrm>
        </p:spPr>
        <p:txBody>
          <a:bodyPr>
            <a:noAutofit/>
          </a:bodyPr>
          <a:lstStyle/>
          <a:p>
            <a:r>
              <a:rPr lang="ru-RU" sz="2200" b="1" dirty="0" smtClean="0">
                <a:solidFill>
                  <a:srgbClr val="FF0000"/>
                </a:solidFill>
                <a:latin typeface="Times New Roman" pitchFamily="18" charset="0"/>
                <a:cs typeface="Times New Roman" pitchFamily="18" charset="0"/>
              </a:rPr>
              <a:t>Конкурс «Серебряный возраст»</a:t>
            </a:r>
            <a:endParaRPr lang="ru-RU" sz="2200" b="1" dirty="0">
              <a:solidFill>
                <a:srgbClr val="FF0000"/>
              </a:solidFill>
              <a:latin typeface="Times New Roman" pitchFamily="18" charset="0"/>
              <a:cs typeface="Times New Roman" pitchFamily="18" charset="0"/>
            </a:endParaRPr>
          </a:p>
        </p:txBody>
      </p:sp>
      <p:pic>
        <p:nvPicPr>
          <p:cNvPr id="7170" name="Picture 2" descr="F:\праздник пирога 2018 ФОТО\DSC00266.JPG"/>
          <p:cNvPicPr>
            <a:picLocks noChangeAspect="1" noChangeArrowheads="1"/>
          </p:cNvPicPr>
          <p:nvPr/>
        </p:nvPicPr>
        <p:blipFill>
          <a:blip r:embed="rId3" cstate="print"/>
          <a:srcRect l="5333" t="10666"/>
          <a:stretch>
            <a:fillRect/>
          </a:stretch>
        </p:blipFill>
        <p:spPr bwMode="auto">
          <a:xfrm>
            <a:off x="214282" y="2143116"/>
            <a:ext cx="4286280" cy="4214842"/>
          </a:xfrm>
          <a:prstGeom prst="rect">
            <a:avLst/>
          </a:prstGeom>
          <a:noFill/>
          <a:effectLst>
            <a:softEdge rad="63500"/>
          </a:effectLst>
        </p:spPr>
      </p:pic>
      <p:pic>
        <p:nvPicPr>
          <p:cNvPr id="7171" name="Picture 3" descr="C:\Users\dk\Desktop\Новая папка\статьи\2 ноября 2018.jpg"/>
          <p:cNvPicPr>
            <a:picLocks noChangeAspect="1" noChangeArrowheads="1"/>
          </p:cNvPicPr>
          <p:nvPr/>
        </p:nvPicPr>
        <p:blipFill>
          <a:blip r:embed="rId4" cstate="print"/>
          <a:srcRect/>
          <a:stretch>
            <a:fillRect/>
          </a:stretch>
        </p:blipFill>
        <p:spPr bwMode="auto">
          <a:xfrm>
            <a:off x="4714876" y="1142984"/>
            <a:ext cx="4214842" cy="3857628"/>
          </a:xfrm>
          <a:prstGeom prst="rect">
            <a:avLst/>
          </a:prstGeom>
          <a:noFill/>
          <a:effectLst>
            <a:softEdge rad="63500"/>
          </a:effectLst>
        </p:spPr>
      </p:pic>
    </p:spTree>
  </p:cSld>
  <p:clrMapOvr>
    <a:masterClrMapping/>
  </p:clrMapOvr>
  <p:transition spd="slow">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74638"/>
            <a:ext cx="8229600" cy="654032"/>
          </a:xfrm>
        </p:spPr>
        <p:txBody>
          <a:bodyPr>
            <a:normAutofit/>
          </a:bodyPr>
          <a:lstStyle/>
          <a:p>
            <a:pPr algn="ctr"/>
            <a:r>
              <a:rPr lang="ru-RU" sz="2800" b="1" dirty="0" smtClean="0">
                <a:effectLst/>
                <a:latin typeface="Times New Roman" pitchFamily="18" charset="0"/>
                <a:cs typeface="Times New Roman" pitchFamily="18" charset="0"/>
              </a:rPr>
              <a:t>Мероприятия для смешанной аудитории - 48</a:t>
            </a:r>
            <a:endParaRPr lang="ru-RU" sz="2800" b="1" dirty="0">
              <a:effectLst/>
              <a:latin typeface="Times New Roman" pitchFamily="18" charset="0"/>
              <a:cs typeface="Times New Roman" pitchFamily="18" charset="0"/>
            </a:endParaRPr>
          </a:p>
        </p:txBody>
      </p:sp>
      <p:sp>
        <p:nvSpPr>
          <p:cNvPr id="3" name="Текст 2"/>
          <p:cNvSpPr>
            <a:spLocks noGrp="1"/>
          </p:cNvSpPr>
          <p:nvPr>
            <p:ph type="body" idx="1"/>
          </p:nvPr>
        </p:nvSpPr>
        <p:spPr>
          <a:xfrm>
            <a:off x="857224" y="1071547"/>
            <a:ext cx="3640164" cy="571504"/>
          </a:xfrm>
        </p:spPr>
        <p:txBody>
          <a:bodyPr/>
          <a:lstStyle/>
          <a:p>
            <a:r>
              <a:rPr lang="ru-RU" b="1" dirty="0" smtClean="0">
                <a:solidFill>
                  <a:schemeClr val="tx1"/>
                </a:solidFill>
                <a:latin typeface="Times New Roman" pitchFamily="18" charset="0"/>
                <a:cs typeface="Times New Roman" pitchFamily="18" charset="0"/>
              </a:rPr>
              <a:t>ТРАДИЦИОННЫЕ</a:t>
            </a:r>
            <a:endParaRPr lang="ru-RU" b="1"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457200" y="1643050"/>
            <a:ext cx="4040188" cy="4483113"/>
          </a:xfrm>
        </p:spPr>
        <p:txBody>
          <a:bodyPr/>
          <a:lstStyle/>
          <a:p>
            <a:r>
              <a:rPr lang="ru-RU" dirty="0" smtClean="0">
                <a:latin typeface="Times New Roman" pitchFamily="18" charset="0"/>
                <a:cs typeface="Times New Roman" pitchFamily="18" charset="0"/>
              </a:rPr>
              <a:t>День России</a:t>
            </a:r>
          </a:p>
          <a:p>
            <a:pPr>
              <a:spcBef>
                <a:spcPts val="0"/>
              </a:spcBef>
            </a:pPr>
            <a:r>
              <a:rPr lang="ru-RU" dirty="0" smtClean="0">
                <a:latin typeface="Times New Roman" pitchFamily="18" charset="0"/>
                <a:cs typeface="Times New Roman" pitchFamily="18" charset="0"/>
              </a:rPr>
              <a:t>День учителя</a:t>
            </a:r>
          </a:p>
          <a:p>
            <a:pPr>
              <a:spcBef>
                <a:spcPts val="0"/>
              </a:spcBef>
            </a:pPr>
            <a:r>
              <a:rPr lang="ru-RU" dirty="0" smtClean="0">
                <a:latin typeface="Times New Roman" pitchFamily="18" charset="0"/>
                <a:cs typeface="Times New Roman" pitchFamily="18" charset="0"/>
              </a:rPr>
              <a:t>День матери</a:t>
            </a:r>
          </a:p>
          <a:p>
            <a:pPr>
              <a:spcBef>
                <a:spcPts val="0"/>
              </a:spcBef>
            </a:pPr>
            <a:r>
              <a:rPr lang="ru-RU" dirty="0" smtClean="0">
                <a:latin typeface="Times New Roman" pitchFamily="18" charset="0"/>
                <a:cs typeface="Times New Roman" pitchFamily="18" charset="0"/>
              </a:rPr>
              <a:t>8 Марта</a:t>
            </a:r>
          </a:p>
          <a:p>
            <a:endParaRPr lang="ru-RU" dirty="0"/>
          </a:p>
        </p:txBody>
      </p:sp>
      <p:sp>
        <p:nvSpPr>
          <p:cNvPr id="5" name="Текст 4"/>
          <p:cNvSpPr>
            <a:spLocks noGrp="1"/>
          </p:cNvSpPr>
          <p:nvPr>
            <p:ph type="body" sz="quarter" idx="3"/>
          </p:nvPr>
        </p:nvSpPr>
        <p:spPr>
          <a:xfrm>
            <a:off x="5357818" y="5429264"/>
            <a:ext cx="3328982" cy="500066"/>
          </a:xfrm>
        </p:spPr>
        <p:txBody>
          <a:bodyPr/>
          <a:lstStyle/>
          <a:p>
            <a:pPr algn="ctr"/>
            <a:r>
              <a:rPr lang="ru-RU" b="1" dirty="0" smtClean="0">
                <a:solidFill>
                  <a:srgbClr val="FF0000"/>
                </a:solidFill>
                <a:latin typeface="Times New Roman" pitchFamily="18" charset="0"/>
                <a:cs typeface="Times New Roman" pitchFamily="18" charset="0"/>
              </a:rPr>
              <a:t>ИННОВАЦИОННЫЕ</a:t>
            </a:r>
            <a:endParaRPr lang="ru-RU" b="1" dirty="0">
              <a:solidFill>
                <a:srgbClr val="FF0000"/>
              </a:solidFill>
              <a:latin typeface="Times New Roman" pitchFamily="18" charset="0"/>
              <a:cs typeface="Times New Roman" pitchFamily="18" charset="0"/>
            </a:endParaRPr>
          </a:p>
        </p:txBody>
      </p:sp>
      <p:sp>
        <p:nvSpPr>
          <p:cNvPr id="6" name="Содержимое 5"/>
          <p:cNvSpPr>
            <a:spLocks noGrp="1"/>
          </p:cNvSpPr>
          <p:nvPr>
            <p:ph sz="quarter" idx="4"/>
          </p:nvPr>
        </p:nvSpPr>
        <p:spPr>
          <a:xfrm>
            <a:off x="4645025" y="5786454"/>
            <a:ext cx="4498975" cy="642942"/>
          </a:xfrm>
        </p:spPr>
        <p:txBody>
          <a:bodyPr>
            <a:normAutofit/>
          </a:bodyPr>
          <a:lstStyle/>
          <a:p>
            <a:pPr algn="ctr"/>
            <a:r>
              <a:rPr lang="ru-RU" sz="3200" b="1" dirty="0" smtClean="0">
                <a:solidFill>
                  <a:srgbClr val="FF0000"/>
                </a:solidFill>
                <a:latin typeface="Times New Roman" pitchFamily="18" charset="0"/>
                <a:cs typeface="Times New Roman" pitchFamily="18" charset="0"/>
              </a:rPr>
              <a:t>«Век комсомола!»</a:t>
            </a:r>
            <a:endParaRPr lang="ru-RU" sz="3200" b="1" dirty="0">
              <a:solidFill>
                <a:srgbClr val="FF0000"/>
              </a:solidFill>
              <a:latin typeface="Times New Roman" pitchFamily="18" charset="0"/>
              <a:cs typeface="Times New Roman" pitchFamily="18" charset="0"/>
            </a:endParaRPr>
          </a:p>
        </p:txBody>
      </p:sp>
      <p:pic>
        <p:nvPicPr>
          <p:cNvPr id="5122" name="Picture 2" descr="F:\фото шефу\комсомол\DSC00407.JPG"/>
          <p:cNvPicPr>
            <a:picLocks noChangeAspect="1" noChangeArrowheads="1"/>
          </p:cNvPicPr>
          <p:nvPr/>
        </p:nvPicPr>
        <p:blipFill>
          <a:blip r:embed="rId3" cstate="print"/>
          <a:srcRect l="17187" t="41667" r="10937"/>
          <a:stretch>
            <a:fillRect/>
          </a:stretch>
        </p:blipFill>
        <p:spPr bwMode="auto">
          <a:xfrm>
            <a:off x="4071934" y="1285860"/>
            <a:ext cx="4857784" cy="4143404"/>
          </a:xfrm>
          <a:prstGeom prst="rect">
            <a:avLst/>
          </a:prstGeom>
          <a:noFill/>
          <a:effectLst>
            <a:softEdge rad="63500"/>
          </a:effectLst>
        </p:spPr>
      </p:pic>
      <p:pic>
        <p:nvPicPr>
          <p:cNvPr id="8194" name="Picture 2" descr="F:\На отчет\image (13).jpg"/>
          <p:cNvPicPr>
            <a:picLocks noChangeAspect="1" noChangeArrowheads="1"/>
          </p:cNvPicPr>
          <p:nvPr/>
        </p:nvPicPr>
        <p:blipFill>
          <a:blip r:embed="rId4" cstate="print"/>
          <a:srcRect l="2343" t="8333" r="5468" b="10416"/>
          <a:stretch>
            <a:fillRect/>
          </a:stretch>
        </p:blipFill>
        <p:spPr bwMode="auto">
          <a:xfrm>
            <a:off x="230977" y="3143248"/>
            <a:ext cx="3655951" cy="3500462"/>
          </a:xfrm>
          <a:prstGeom prst="rect">
            <a:avLst/>
          </a:prstGeom>
          <a:noFill/>
          <a:ln>
            <a:solidFill>
              <a:schemeClr val="tx1"/>
            </a:solidFill>
          </a:ln>
          <a:effectLst>
            <a:softEdge rad="63500"/>
          </a:effectLst>
        </p:spPr>
      </p:pic>
    </p:spTree>
  </p:cSld>
  <p:clrMapOvr>
    <a:masterClrMapping/>
  </p:clrMapOvr>
  <p:transition spd="slow">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74638"/>
            <a:ext cx="8229600" cy="725470"/>
          </a:xfrm>
        </p:spPr>
        <p:txBody>
          <a:bodyPr>
            <a:normAutofit fontScale="90000"/>
          </a:bodyPr>
          <a:lstStyle/>
          <a:p>
            <a:pPr algn="ctr"/>
            <a:r>
              <a:rPr lang="ru-RU" sz="2800" b="1" dirty="0" smtClean="0">
                <a:effectLst/>
                <a:latin typeface="Times New Roman" pitchFamily="18" charset="0"/>
                <a:cs typeface="Times New Roman" pitchFamily="18" charset="0"/>
              </a:rPr>
              <a:t>Мероприятия по сохранению и развитию традиционной народной культуры - 12</a:t>
            </a:r>
            <a:endParaRPr lang="ru-RU" sz="2800" dirty="0">
              <a:effectLst/>
              <a:latin typeface="Times New Roman" pitchFamily="18" charset="0"/>
              <a:cs typeface="Times New Roman" pitchFamily="18" charset="0"/>
            </a:endParaRPr>
          </a:p>
        </p:txBody>
      </p:sp>
      <p:sp>
        <p:nvSpPr>
          <p:cNvPr id="3" name="Текст 2"/>
          <p:cNvSpPr>
            <a:spLocks noGrp="1"/>
          </p:cNvSpPr>
          <p:nvPr>
            <p:ph type="body" idx="1"/>
          </p:nvPr>
        </p:nvSpPr>
        <p:spPr>
          <a:xfrm>
            <a:off x="571472" y="1000109"/>
            <a:ext cx="3000396" cy="571504"/>
          </a:xfrm>
        </p:spPr>
        <p:txBody>
          <a:bodyPr/>
          <a:lstStyle/>
          <a:p>
            <a:r>
              <a:rPr lang="ru-RU" b="1" dirty="0" smtClean="0">
                <a:solidFill>
                  <a:schemeClr val="tx1"/>
                </a:solidFill>
                <a:latin typeface="Times New Roman" pitchFamily="18" charset="0"/>
                <a:cs typeface="Times New Roman" pitchFamily="18" charset="0"/>
              </a:rPr>
              <a:t>ТРАДИЦИОННОЕ</a:t>
            </a:r>
            <a:endParaRPr lang="ru-RU" b="1"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457200" y="1428736"/>
            <a:ext cx="4040188" cy="4697427"/>
          </a:xfrm>
        </p:spPr>
        <p:txBody>
          <a:bodyPr>
            <a:normAutofit/>
          </a:bodyPr>
          <a:lstStyle/>
          <a:p>
            <a:pPr>
              <a:spcBef>
                <a:spcPts val="0"/>
              </a:spcBef>
            </a:pPr>
            <a:r>
              <a:rPr lang="ru-RU" sz="1800" dirty="0" smtClean="0">
                <a:latin typeface="Times New Roman" pitchFamily="18" charset="0"/>
                <a:cs typeface="Times New Roman" pitchFamily="18" charset="0"/>
              </a:rPr>
              <a:t>Масленица</a:t>
            </a:r>
          </a:p>
          <a:p>
            <a:pPr>
              <a:spcBef>
                <a:spcPts val="0"/>
              </a:spcBef>
            </a:pPr>
            <a:r>
              <a:rPr lang="ru-RU" sz="1800" dirty="0" smtClean="0">
                <a:latin typeface="Times New Roman" pitchFamily="18" charset="0"/>
                <a:cs typeface="Times New Roman" pitchFamily="18" charset="0"/>
              </a:rPr>
              <a:t>Ярмарки</a:t>
            </a:r>
          </a:p>
          <a:p>
            <a:pPr>
              <a:spcBef>
                <a:spcPts val="0"/>
              </a:spcBef>
            </a:pPr>
            <a:r>
              <a:rPr lang="ru-RU" sz="1800" dirty="0" smtClean="0">
                <a:latin typeface="Times New Roman" pitchFamily="18" charset="0"/>
                <a:cs typeface="Times New Roman" pitchFamily="18" charset="0"/>
              </a:rPr>
              <a:t>Выставки</a:t>
            </a:r>
            <a:endParaRPr lang="ru-RU" sz="1800" dirty="0">
              <a:latin typeface="Times New Roman" pitchFamily="18" charset="0"/>
              <a:cs typeface="Times New Roman" pitchFamily="18" charset="0"/>
            </a:endParaRPr>
          </a:p>
        </p:txBody>
      </p:sp>
      <p:sp>
        <p:nvSpPr>
          <p:cNvPr id="5" name="Текст 4"/>
          <p:cNvSpPr>
            <a:spLocks noGrp="1"/>
          </p:cNvSpPr>
          <p:nvPr>
            <p:ph type="body" sz="quarter" idx="3"/>
          </p:nvPr>
        </p:nvSpPr>
        <p:spPr>
          <a:xfrm>
            <a:off x="5500694" y="1142985"/>
            <a:ext cx="3186106" cy="428628"/>
          </a:xfrm>
        </p:spPr>
        <p:txBody>
          <a:bodyPr>
            <a:normAutofit lnSpcReduction="10000"/>
          </a:bodyPr>
          <a:lstStyle/>
          <a:p>
            <a:r>
              <a:rPr lang="ru-RU" b="1" dirty="0" smtClean="0">
                <a:solidFill>
                  <a:srgbClr val="FF0000"/>
                </a:solidFill>
                <a:latin typeface="Times New Roman" pitchFamily="18" charset="0"/>
                <a:cs typeface="Times New Roman" pitchFamily="18" charset="0"/>
              </a:rPr>
              <a:t>ИННОВАЦИОННОЕ</a:t>
            </a:r>
            <a:endParaRPr lang="ru-RU" b="1" dirty="0">
              <a:solidFill>
                <a:srgbClr val="FF0000"/>
              </a:solidFill>
              <a:latin typeface="Times New Roman" pitchFamily="18" charset="0"/>
              <a:cs typeface="Times New Roman" pitchFamily="18" charset="0"/>
            </a:endParaRPr>
          </a:p>
        </p:txBody>
      </p:sp>
      <p:sp>
        <p:nvSpPr>
          <p:cNvPr id="6" name="Содержимое 5"/>
          <p:cNvSpPr>
            <a:spLocks noGrp="1"/>
          </p:cNvSpPr>
          <p:nvPr>
            <p:ph sz="quarter" idx="4"/>
          </p:nvPr>
        </p:nvSpPr>
        <p:spPr>
          <a:xfrm>
            <a:off x="4929190" y="1571612"/>
            <a:ext cx="3757610" cy="4554551"/>
          </a:xfrm>
        </p:spPr>
        <p:txBody>
          <a:bodyPr>
            <a:normAutofit/>
          </a:bodyPr>
          <a:lstStyle/>
          <a:p>
            <a:pPr>
              <a:spcBef>
                <a:spcPts val="0"/>
              </a:spcBef>
            </a:pPr>
            <a:r>
              <a:rPr lang="ru-RU" sz="1800" b="1" dirty="0" smtClean="0">
                <a:solidFill>
                  <a:srgbClr val="FF0000"/>
                </a:solidFill>
                <a:latin typeface="Times New Roman" pitchFamily="18" charset="0"/>
                <a:cs typeface="Times New Roman" pitchFamily="18" charset="0"/>
              </a:rPr>
              <a:t>Юбилейный концерт коллектива «Черемушки»  «Жизнь как песня – а песня как жизнь»</a:t>
            </a:r>
          </a:p>
          <a:p>
            <a:pPr>
              <a:spcBef>
                <a:spcPts val="0"/>
              </a:spcBef>
            </a:pPr>
            <a:r>
              <a:rPr lang="ru-RU" sz="1800" b="1" dirty="0" smtClean="0">
                <a:solidFill>
                  <a:srgbClr val="FF0000"/>
                </a:solidFill>
                <a:latin typeface="Times New Roman" pitchFamily="18" charset="0"/>
                <a:cs typeface="Times New Roman" pitchFamily="18" charset="0"/>
              </a:rPr>
              <a:t>Персональная выставка джутовой куклы в Карее</a:t>
            </a:r>
            <a:endParaRPr lang="ru-RU" sz="1800" b="1" dirty="0">
              <a:solidFill>
                <a:srgbClr val="FF0000"/>
              </a:solidFill>
              <a:latin typeface="Times New Roman" pitchFamily="18" charset="0"/>
              <a:cs typeface="Times New Roman" pitchFamily="18" charset="0"/>
            </a:endParaRPr>
          </a:p>
        </p:txBody>
      </p:sp>
      <p:pic>
        <p:nvPicPr>
          <p:cNvPr id="8" name="Picture 3" descr="F:\На отчет\image (27).jpg"/>
          <p:cNvPicPr>
            <a:picLocks noChangeAspect="1" noChangeArrowheads="1"/>
          </p:cNvPicPr>
          <p:nvPr/>
        </p:nvPicPr>
        <p:blipFill>
          <a:blip r:embed="rId3" cstate="print"/>
          <a:srcRect l="20312" r="10937" b="7291"/>
          <a:stretch>
            <a:fillRect/>
          </a:stretch>
        </p:blipFill>
        <p:spPr bwMode="auto">
          <a:xfrm>
            <a:off x="0" y="2285992"/>
            <a:ext cx="2571768" cy="2571768"/>
          </a:xfrm>
          <a:prstGeom prst="rect">
            <a:avLst/>
          </a:prstGeom>
          <a:noFill/>
          <a:effectLst>
            <a:softEdge rad="63500"/>
          </a:effectLst>
        </p:spPr>
      </p:pic>
      <p:pic>
        <p:nvPicPr>
          <p:cNvPr id="6148" name="Picture 4" descr="F:\На отчет\image (28).jpg"/>
          <p:cNvPicPr>
            <a:picLocks noChangeAspect="1" noChangeArrowheads="1"/>
          </p:cNvPicPr>
          <p:nvPr/>
        </p:nvPicPr>
        <p:blipFill>
          <a:blip r:embed="rId4" cstate="print"/>
          <a:srcRect/>
          <a:stretch>
            <a:fillRect/>
          </a:stretch>
        </p:blipFill>
        <p:spPr bwMode="auto">
          <a:xfrm>
            <a:off x="928662" y="4786322"/>
            <a:ext cx="3571868" cy="2071678"/>
          </a:xfrm>
          <a:prstGeom prst="rect">
            <a:avLst/>
          </a:prstGeom>
          <a:noFill/>
          <a:effectLst>
            <a:softEdge rad="63500"/>
          </a:effectLst>
        </p:spPr>
      </p:pic>
      <p:pic>
        <p:nvPicPr>
          <p:cNvPr id="6147" name="Picture 3" descr="C:\Users\dk\Desktop\Новая папка\статьи\2 марта 2018.jpg"/>
          <p:cNvPicPr>
            <a:picLocks noChangeAspect="1" noChangeArrowheads="1"/>
          </p:cNvPicPr>
          <p:nvPr/>
        </p:nvPicPr>
        <p:blipFill>
          <a:blip r:embed="rId5" cstate="print"/>
          <a:srcRect b="40625"/>
          <a:stretch>
            <a:fillRect/>
          </a:stretch>
        </p:blipFill>
        <p:spPr bwMode="auto">
          <a:xfrm>
            <a:off x="2643174" y="1357298"/>
            <a:ext cx="2500329" cy="3286148"/>
          </a:xfrm>
          <a:prstGeom prst="rect">
            <a:avLst/>
          </a:prstGeom>
          <a:noFill/>
          <a:effectLst>
            <a:softEdge rad="63500"/>
          </a:effectLst>
        </p:spPr>
      </p:pic>
      <p:pic>
        <p:nvPicPr>
          <p:cNvPr id="7" name="Picture 2" descr="C:\Users\dk\Downloads\IMG-2563406cf00e886437b8e1160699ad3a-V.jpg"/>
          <p:cNvPicPr>
            <a:picLocks noChangeAspect="1" noChangeArrowheads="1"/>
          </p:cNvPicPr>
          <p:nvPr/>
        </p:nvPicPr>
        <p:blipFill>
          <a:blip r:embed="rId6" cstate="print"/>
          <a:srcRect t="12500" b="18750"/>
          <a:stretch>
            <a:fillRect/>
          </a:stretch>
        </p:blipFill>
        <p:spPr bwMode="auto">
          <a:xfrm>
            <a:off x="4857752" y="3356992"/>
            <a:ext cx="4286248" cy="3356992"/>
          </a:xfrm>
          <a:prstGeom prst="rect">
            <a:avLst/>
          </a:prstGeom>
          <a:noFill/>
          <a:ln w="76200">
            <a:solidFill>
              <a:srgbClr val="C00000"/>
            </a:solidFill>
          </a:ln>
          <a:effectLst>
            <a:softEdge rad="63500"/>
          </a:effectLst>
        </p:spPr>
      </p:pic>
    </p:spTree>
  </p:cSld>
  <p:clrMapOvr>
    <a:masterClrMapping/>
  </p:clrMapOvr>
  <p:transition spd="slow">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pic>
        <p:nvPicPr>
          <p:cNvPr id="3074" name="Picture 2" descr="F:\фото шефу\ФОТО\ФОТО\DSC00416.JPG"/>
          <p:cNvPicPr>
            <a:picLocks noChangeAspect="1" noChangeArrowheads="1"/>
          </p:cNvPicPr>
          <p:nvPr/>
        </p:nvPicPr>
        <p:blipFill>
          <a:blip r:embed="rId3" cstate="print"/>
          <a:srcRect l="11718" t="22917" r="4687" b="20833"/>
          <a:stretch>
            <a:fillRect/>
          </a:stretch>
        </p:blipFill>
        <p:spPr bwMode="auto">
          <a:xfrm>
            <a:off x="1" y="4500570"/>
            <a:ext cx="3500429" cy="2214578"/>
          </a:xfrm>
          <a:prstGeom prst="rect">
            <a:avLst/>
          </a:prstGeom>
          <a:noFill/>
        </p:spPr>
      </p:pic>
      <p:sp>
        <p:nvSpPr>
          <p:cNvPr id="2" name="Заголовок 1"/>
          <p:cNvSpPr>
            <a:spLocks noGrp="1"/>
          </p:cNvSpPr>
          <p:nvPr>
            <p:ph type="title"/>
          </p:nvPr>
        </p:nvSpPr>
        <p:spPr>
          <a:xfrm>
            <a:off x="357158" y="214290"/>
            <a:ext cx="8229600" cy="654032"/>
          </a:xfrm>
        </p:spPr>
        <p:txBody>
          <a:bodyPr>
            <a:noAutofit/>
          </a:bodyPr>
          <a:lstStyle/>
          <a:p>
            <a:r>
              <a:rPr lang="ru-RU" sz="3200" b="1" dirty="0" smtClean="0">
                <a:effectLst/>
                <a:latin typeface="Times New Roman" pitchFamily="18" charset="0"/>
                <a:cs typeface="Times New Roman" pitchFamily="18" charset="0"/>
              </a:rPr>
              <a:t>Мероприятия по патриотическому воспитанию - 16</a:t>
            </a:r>
            <a:endParaRPr lang="ru-RU" sz="3200" dirty="0">
              <a:effectLst/>
              <a:latin typeface="Times New Roman" pitchFamily="18" charset="0"/>
              <a:cs typeface="Times New Roman" pitchFamily="18" charset="0"/>
            </a:endParaRPr>
          </a:p>
        </p:txBody>
      </p:sp>
      <p:sp>
        <p:nvSpPr>
          <p:cNvPr id="3" name="Текст 2"/>
          <p:cNvSpPr>
            <a:spLocks noGrp="1"/>
          </p:cNvSpPr>
          <p:nvPr>
            <p:ph type="body" idx="1"/>
          </p:nvPr>
        </p:nvSpPr>
        <p:spPr>
          <a:xfrm>
            <a:off x="1000100" y="928671"/>
            <a:ext cx="3497288" cy="428628"/>
          </a:xfrm>
        </p:spPr>
        <p:txBody>
          <a:bodyPr>
            <a:normAutofit lnSpcReduction="10000"/>
          </a:bodyPr>
          <a:lstStyle/>
          <a:p>
            <a:r>
              <a:rPr lang="ru-RU" b="1" dirty="0" smtClean="0">
                <a:solidFill>
                  <a:schemeClr val="tx1"/>
                </a:solidFill>
                <a:latin typeface="Times New Roman" pitchFamily="18" charset="0"/>
                <a:cs typeface="Times New Roman" pitchFamily="18" charset="0"/>
              </a:rPr>
              <a:t>ТРАДИЦИОННЫЕ</a:t>
            </a:r>
            <a:endParaRPr lang="ru-RU" b="1"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0" y="1357298"/>
            <a:ext cx="3929058" cy="4768865"/>
          </a:xfrm>
        </p:spPr>
        <p:txBody>
          <a:bodyPr>
            <a:normAutofit/>
          </a:bodyPr>
          <a:lstStyle/>
          <a:p>
            <a:pPr>
              <a:spcBef>
                <a:spcPts val="0"/>
              </a:spcBef>
            </a:pPr>
            <a:r>
              <a:rPr lang="ru-RU" sz="1600" b="1" dirty="0" smtClean="0">
                <a:latin typeface="Times New Roman" pitchFamily="18" charset="0"/>
                <a:cs typeface="Times New Roman" pitchFamily="18" charset="0"/>
              </a:rPr>
              <a:t>Патриотический конкурс «Дети России»</a:t>
            </a:r>
          </a:p>
          <a:p>
            <a:pPr>
              <a:spcBef>
                <a:spcPts val="0"/>
              </a:spcBef>
            </a:pPr>
            <a:r>
              <a:rPr lang="ru-RU" sz="1600" b="1" dirty="0" smtClean="0">
                <a:latin typeface="Times New Roman" pitchFamily="18" charset="0"/>
                <a:cs typeface="Times New Roman" pitchFamily="18" charset="0"/>
              </a:rPr>
              <a:t>Парад Победы</a:t>
            </a:r>
          </a:p>
          <a:p>
            <a:pPr>
              <a:spcBef>
                <a:spcPts val="0"/>
              </a:spcBef>
            </a:pPr>
            <a:r>
              <a:rPr lang="ru-RU" sz="1600" b="1" dirty="0" smtClean="0">
                <a:latin typeface="Times New Roman" pitchFamily="18" charset="0"/>
                <a:cs typeface="Times New Roman" pitchFamily="18" charset="0"/>
              </a:rPr>
              <a:t>Акция «Георгиевская лента»</a:t>
            </a:r>
          </a:p>
          <a:p>
            <a:pPr>
              <a:spcBef>
                <a:spcPts val="0"/>
              </a:spcBef>
            </a:pPr>
            <a:r>
              <a:rPr lang="ru-RU" sz="1600" b="1" dirty="0" smtClean="0">
                <a:latin typeface="Times New Roman" pitchFamily="18" charset="0"/>
                <a:cs typeface="Times New Roman" pitchFamily="18" charset="0"/>
              </a:rPr>
              <a:t>Концертная программа «Солдатская мать»</a:t>
            </a:r>
          </a:p>
          <a:p>
            <a:pPr>
              <a:spcBef>
                <a:spcPts val="0"/>
              </a:spcBef>
            </a:pPr>
            <a:r>
              <a:rPr lang="ru-RU" sz="1600" b="1" dirty="0" smtClean="0">
                <a:latin typeface="Times New Roman" pitchFamily="18" charset="0"/>
                <a:cs typeface="Times New Roman" pitchFamily="18" charset="0"/>
              </a:rPr>
              <a:t>Интеллектуальная игра «Я помню, я знаю!»</a:t>
            </a:r>
            <a:endParaRPr lang="ru-RU" sz="1600" b="1" dirty="0">
              <a:latin typeface="Times New Roman" pitchFamily="18" charset="0"/>
              <a:cs typeface="Times New Roman" pitchFamily="18" charset="0"/>
            </a:endParaRPr>
          </a:p>
        </p:txBody>
      </p:sp>
      <p:sp>
        <p:nvSpPr>
          <p:cNvPr id="5" name="Текст 4"/>
          <p:cNvSpPr>
            <a:spLocks noGrp="1"/>
          </p:cNvSpPr>
          <p:nvPr>
            <p:ph type="body" sz="quarter" idx="3"/>
          </p:nvPr>
        </p:nvSpPr>
        <p:spPr>
          <a:xfrm>
            <a:off x="6286512" y="3643314"/>
            <a:ext cx="2857488" cy="500065"/>
          </a:xfrm>
        </p:spPr>
        <p:txBody>
          <a:bodyPr>
            <a:normAutofit fontScale="85000" lnSpcReduction="10000"/>
          </a:bodyPr>
          <a:lstStyle/>
          <a:p>
            <a:r>
              <a:rPr lang="ru-RU" b="1" dirty="0" smtClean="0">
                <a:solidFill>
                  <a:srgbClr val="FF0000"/>
                </a:solidFill>
                <a:latin typeface="Times New Roman" pitchFamily="18" charset="0"/>
                <a:cs typeface="Times New Roman" pitchFamily="18" charset="0"/>
              </a:rPr>
              <a:t>ИННОВАЦИОННЫЕ</a:t>
            </a:r>
            <a:endParaRPr lang="ru-RU" b="1" dirty="0">
              <a:solidFill>
                <a:srgbClr val="FF0000"/>
              </a:solidFill>
              <a:latin typeface="Times New Roman" pitchFamily="18" charset="0"/>
              <a:cs typeface="Times New Roman" pitchFamily="18" charset="0"/>
            </a:endParaRPr>
          </a:p>
        </p:txBody>
      </p:sp>
      <p:sp>
        <p:nvSpPr>
          <p:cNvPr id="6" name="Содержимое 5"/>
          <p:cNvSpPr>
            <a:spLocks noGrp="1"/>
          </p:cNvSpPr>
          <p:nvPr>
            <p:ph sz="quarter" idx="4"/>
          </p:nvPr>
        </p:nvSpPr>
        <p:spPr>
          <a:xfrm>
            <a:off x="6000760" y="4214818"/>
            <a:ext cx="2686040" cy="1911344"/>
          </a:xfrm>
        </p:spPr>
        <p:txBody>
          <a:bodyPr>
            <a:normAutofit fontScale="85000" lnSpcReduction="20000"/>
          </a:bodyPr>
          <a:lstStyle/>
          <a:p>
            <a:r>
              <a:rPr lang="ru-RU" dirty="0" smtClean="0">
                <a:solidFill>
                  <a:srgbClr val="FF0000"/>
                </a:solidFill>
                <a:latin typeface="Times New Roman" pitchFamily="18" charset="0"/>
                <a:cs typeface="Times New Roman" pitchFamily="18" charset="0"/>
              </a:rPr>
              <a:t>Реализация проекта «Память и гордость»</a:t>
            </a:r>
          </a:p>
          <a:p>
            <a:r>
              <a:rPr lang="ru-RU" dirty="0" smtClean="0">
                <a:solidFill>
                  <a:srgbClr val="FF0000"/>
                </a:solidFill>
                <a:latin typeface="Times New Roman" pitchFamily="18" charset="0"/>
                <a:cs typeface="Times New Roman" pitchFamily="18" charset="0"/>
              </a:rPr>
              <a:t>Приобретение военно-патриотической игры «</a:t>
            </a:r>
            <a:r>
              <a:rPr lang="ru-RU" dirty="0" err="1" smtClean="0">
                <a:solidFill>
                  <a:srgbClr val="FF0000"/>
                </a:solidFill>
                <a:latin typeface="Times New Roman" pitchFamily="18" charset="0"/>
                <a:cs typeface="Times New Roman" pitchFamily="18" charset="0"/>
              </a:rPr>
              <a:t>Лазертаг</a:t>
            </a:r>
            <a:r>
              <a:rPr lang="ru-RU" dirty="0" smtClean="0">
                <a:solidFill>
                  <a:srgbClr val="FF0000"/>
                </a:solidFill>
                <a:latin typeface="Times New Roman" pitchFamily="18" charset="0"/>
                <a:cs typeface="Times New Roman" pitchFamily="18" charset="0"/>
              </a:rPr>
              <a:t>»</a:t>
            </a:r>
            <a:endParaRPr lang="ru-RU" dirty="0">
              <a:solidFill>
                <a:srgbClr val="FF0000"/>
              </a:solidFill>
              <a:latin typeface="Times New Roman" pitchFamily="18" charset="0"/>
              <a:cs typeface="Times New Roman" pitchFamily="18" charset="0"/>
            </a:endParaRPr>
          </a:p>
        </p:txBody>
      </p:sp>
      <p:pic>
        <p:nvPicPr>
          <p:cNvPr id="4098" name="Picture 2" descr="F:\На отчет\image (16).jpg"/>
          <p:cNvPicPr>
            <a:picLocks noChangeAspect="1" noChangeArrowheads="1"/>
          </p:cNvPicPr>
          <p:nvPr/>
        </p:nvPicPr>
        <p:blipFill>
          <a:blip r:embed="rId4" cstate="print"/>
          <a:srcRect b="29167"/>
          <a:stretch>
            <a:fillRect/>
          </a:stretch>
        </p:blipFill>
        <p:spPr bwMode="auto">
          <a:xfrm>
            <a:off x="5143504" y="1000108"/>
            <a:ext cx="3571900" cy="2663054"/>
          </a:xfrm>
          <a:prstGeom prst="rect">
            <a:avLst/>
          </a:prstGeom>
          <a:noFill/>
        </p:spPr>
      </p:pic>
      <p:pic>
        <p:nvPicPr>
          <p:cNvPr id="3075" name="Picture 3" descr="F:\фото шефу\9 мая\pjTmEX8Q94c.jpg"/>
          <p:cNvPicPr>
            <a:picLocks noChangeAspect="1" noChangeArrowheads="1"/>
          </p:cNvPicPr>
          <p:nvPr/>
        </p:nvPicPr>
        <p:blipFill>
          <a:blip r:embed="rId5" cstate="print"/>
          <a:srcRect l="21094" t="6250" r="17968" b="31250"/>
          <a:stretch>
            <a:fillRect/>
          </a:stretch>
        </p:blipFill>
        <p:spPr bwMode="auto">
          <a:xfrm>
            <a:off x="2428860" y="3286124"/>
            <a:ext cx="3500462" cy="2143140"/>
          </a:xfrm>
          <a:prstGeom prst="rect">
            <a:avLst/>
          </a:prstGeom>
          <a:noFill/>
        </p:spPr>
      </p:pic>
    </p:spTree>
  </p:cSld>
  <p:clrMapOvr>
    <a:masterClrMapping/>
  </p:clrMapOvr>
  <p:transition spd="slow">
    <p:wedg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pPr algn="ctr"/>
            <a:r>
              <a:rPr lang="ru-RU" b="1" dirty="0" smtClean="0">
                <a:effectLst/>
                <a:latin typeface="Times New Roman" pitchFamily="18" charset="0"/>
                <a:cs typeface="Times New Roman" pitchFamily="18" charset="0"/>
              </a:rPr>
              <a:t>Работа волонтерского движения </a:t>
            </a:r>
            <a:br>
              <a:rPr lang="ru-RU" b="1" dirty="0" smtClean="0">
                <a:effectLst/>
                <a:latin typeface="Times New Roman" pitchFamily="18" charset="0"/>
                <a:cs typeface="Times New Roman" pitchFamily="18" charset="0"/>
              </a:rPr>
            </a:br>
            <a:r>
              <a:rPr lang="ru-RU" b="1" dirty="0" smtClean="0">
                <a:effectLst/>
                <a:latin typeface="Times New Roman" pitchFamily="18" charset="0"/>
                <a:cs typeface="Times New Roman" pitchFamily="18" charset="0"/>
              </a:rPr>
              <a:t>«Луч добра»</a:t>
            </a:r>
            <a:endParaRPr lang="ru-RU" b="1" dirty="0">
              <a:effectLst/>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10000"/>
          </a:bodyPr>
          <a:lstStyle/>
          <a:p>
            <a:r>
              <a:rPr lang="ru-RU" b="1" dirty="0" smtClean="0">
                <a:latin typeface="Times New Roman" pitchFamily="18" charset="0"/>
                <a:cs typeface="Times New Roman" pitchFamily="18" charset="0"/>
              </a:rPr>
              <a:t>Социальная акция -  «Чистое кладбище – чистая совесть» (</a:t>
            </a:r>
            <a:r>
              <a:rPr lang="ru-RU" sz="1700" b="1" dirty="0" smtClean="0">
                <a:latin typeface="Times New Roman" pitchFamily="18" charset="0"/>
                <a:cs typeface="Times New Roman" pitchFamily="18" charset="0"/>
              </a:rPr>
              <a:t>ИП  Шаманов А.В.; ИП Перегудов С.П; магазины «Светофор» и «Сеть техники»; </a:t>
            </a:r>
            <a:r>
              <a:rPr lang="ru-RU" sz="1700" b="1" dirty="0" err="1" smtClean="0">
                <a:latin typeface="Times New Roman" pitchFamily="18" charset="0"/>
                <a:cs typeface="Times New Roman" pitchFamily="18" charset="0"/>
              </a:rPr>
              <a:t>Чубаков</a:t>
            </a:r>
            <a:r>
              <a:rPr lang="ru-RU" sz="1700" b="1" dirty="0" smtClean="0">
                <a:latin typeface="Times New Roman" pitchFamily="18" charset="0"/>
                <a:cs typeface="Times New Roman" pitchFamily="18" charset="0"/>
              </a:rPr>
              <a:t> А.Н.; ДК «Родник», газета «Сельская новь», )</a:t>
            </a:r>
          </a:p>
          <a:p>
            <a:r>
              <a:rPr lang="ru-RU" b="1" dirty="0" smtClean="0">
                <a:latin typeface="Times New Roman" pitchFamily="18" charset="0"/>
                <a:cs typeface="Times New Roman" pitchFamily="18" charset="0"/>
              </a:rPr>
              <a:t>Благотворительная концертная программа – «Твори добро» (Сбор средств для  Маши </a:t>
            </a:r>
            <a:r>
              <a:rPr lang="ru-RU" b="1" dirty="0" err="1" smtClean="0">
                <a:latin typeface="Times New Roman" pitchFamily="18" charset="0"/>
                <a:cs typeface="Times New Roman" pitchFamily="18" charset="0"/>
              </a:rPr>
              <a:t>Мерляновой</a:t>
            </a:r>
            <a:r>
              <a:rPr lang="ru-RU" b="1" dirty="0" smtClean="0">
                <a:latin typeface="Times New Roman" pitchFamily="18" charset="0"/>
                <a:cs typeface="Times New Roman" pitchFamily="18" charset="0"/>
              </a:rPr>
              <a:t>) (СКОЛЬКО???)</a:t>
            </a:r>
          </a:p>
          <a:p>
            <a:r>
              <a:rPr lang="ru-RU" b="1" dirty="0" smtClean="0">
                <a:latin typeface="Times New Roman" pitchFamily="18" charset="0"/>
                <a:cs typeface="Times New Roman" pitchFamily="18" charset="0"/>
              </a:rPr>
              <a:t>Социальная акция -  «Кемерово мы с тобой»</a:t>
            </a:r>
          </a:p>
          <a:p>
            <a:r>
              <a:rPr lang="ru-RU" b="1" dirty="0" smtClean="0">
                <a:latin typeface="Times New Roman" pitchFamily="18" charset="0"/>
                <a:cs typeface="Times New Roman" pitchFamily="18" charset="0"/>
              </a:rPr>
              <a:t>Сбор средств Диме Плотникову  (СКОЛЬКО???)</a:t>
            </a:r>
          </a:p>
          <a:p>
            <a:r>
              <a:rPr lang="ru-RU" b="1" dirty="0" smtClean="0">
                <a:latin typeface="Times New Roman" pitchFamily="18" charset="0"/>
                <a:cs typeface="Times New Roman" pitchFamily="18" charset="0"/>
              </a:rPr>
              <a:t>Помощь погорельцам</a:t>
            </a:r>
          </a:p>
          <a:p>
            <a:r>
              <a:rPr lang="ru-RU" b="1" dirty="0" smtClean="0">
                <a:latin typeface="Times New Roman" pitchFamily="18" charset="0"/>
                <a:cs typeface="Times New Roman" pitchFamily="18" charset="0"/>
              </a:rPr>
              <a:t>Участие в озеленении поселка «Дерево живи»</a:t>
            </a:r>
          </a:p>
          <a:p>
            <a:endParaRPr lang="ru-RU" dirty="0" smtClean="0"/>
          </a:p>
          <a:p>
            <a:endParaRPr lang="ru-RU" dirty="0" smtClean="0"/>
          </a:p>
          <a:p>
            <a:endParaRPr lang="ru-RU" dirty="0"/>
          </a:p>
        </p:txBody>
      </p:sp>
    </p:spTree>
  </p:cSld>
  <p:clrMapOvr>
    <a:masterClrMapping/>
  </p:clrMapOvr>
  <p:transition spd="slow">
    <p:wedg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pic>
        <p:nvPicPr>
          <p:cNvPr id="2050" name="Picture 2" descr="F:\На отчет\image (10).jpg"/>
          <p:cNvPicPr>
            <a:picLocks noChangeAspect="1" noChangeArrowheads="1"/>
          </p:cNvPicPr>
          <p:nvPr/>
        </p:nvPicPr>
        <p:blipFill>
          <a:blip r:embed="rId3" cstate="print"/>
          <a:srcRect t="8333" r="25000" b="18750"/>
          <a:stretch>
            <a:fillRect/>
          </a:stretch>
        </p:blipFill>
        <p:spPr bwMode="auto">
          <a:xfrm>
            <a:off x="571472" y="500042"/>
            <a:ext cx="8215370" cy="5786478"/>
          </a:xfrm>
          <a:prstGeom prst="rect">
            <a:avLst/>
          </a:prstGeom>
          <a:noFill/>
          <a:ln>
            <a:solidFill>
              <a:srgbClr val="FF0000"/>
            </a:solidFill>
          </a:ln>
          <a:effectLst>
            <a:softEdge rad="63500"/>
          </a:effectLst>
        </p:spPr>
      </p:pic>
    </p:spTree>
  </p:cSld>
  <p:clrMapOvr>
    <a:masterClrMapping/>
  </p:clrMapOvr>
  <p:transition spd="slow">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pic>
        <p:nvPicPr>
          <p:cNvPr id="8194" name="Picture 2" descr="C:\Users\dk\Desktop\Новая папка\статьи\5 октября 2018.jpg"/>
          <p:cNvPicPr>
            <a:picLocks noGrp="1" noChangeAspect="1" noChangeArrowheads="1"/>
          </p:cNvPicPr>
          <p:nvPr>
            <p:ph idx="1"/>
          </p:nvPr>
        </p:nvPicPr>
        <p:blipFill>
          <a:blip r:embed="rId3" cstate="print"/>
          <a:srcRect/>
          <a:stretch>
            <a:fillRect/>
          </a:stretch>
        </p:blipFill>
        <p:spPr bwMode="auto">
          <a:xfrm>
            <a:off x="285720" y="142852"/>
            <a:ext cx="3714775" cy="3429024"/>
          </a:xfrm>
          <a:prstGeom prst="rect">
            <a:avLst/>
          </a:prstGeom>
          <a:noFill/>
          <a:effectLst>
            <a:softEdge rad="63500"/>
          </a:effectLst>
        </p:spPr>
      </p:pic>
      <p:pic>
        <p:nvPicPr>
          <p:cNvPr id="5122" name="Picture 2" descr="F:\На отчет\image (17).jpg"/>
          <p:cNvPicPr>
            <a:picLocks noChangeAspect="1" noChangeArrowheads="1"/>
          </p:cNvPicPr>
          <p:nvPr/>
        </p:nvPicPr>
        <p:blipFill>
          <a:blip r:embed="rId4" cstate="print"/>
          <a:srcRect/>
          <a:stretch>
            <a:fillRect/>
          </a:stretch>
        </p:blipFill>
        <p:spPr bwMode="auto">
          <a:xfrm>
            <a:off x="4286248" y="285728"/>
            <a:ext cx="4714908" cy="5929354"/>
          </a:xfrm>
          <a:prstGeom prst="rect">
            <a:avLst/>
          </a:prstGeom>
          <a:noFill/>
          <a:effectLst>
            <a:softEdge rad="63500"/>
          </a:effectLst>
        </p:spPr>
      </p:pic>
      <p:pic>
        <p:nvPicPr>
          <p:cNvPr id="5123" name="Picture 3" descr="F:\На отчет\image (18).jpg"/>
          <p:cNvPicPr>
            <a:picLocks noChangeAspect="1" noChangeArrowheads="1"/>
          </p:cNvPicPr>
          <p:nvPr/>
        </p:nvPicPr>
        <p:blipFill>
          <a:blip r:embed="rId5" cstate="print"/>
          <a:srcRect r="10156"/>
          <a:stretch>
            <a:fillRect/>
          </a:stretch>
        </p:blipFill>
        <p:spPr bwMode="auto">
          <a:xfrm>
            <a:off x="142844" y="3714752"/>
            <a:ext cx="4071966" cy="2862454"/>
          </a:xfrm>
          <a:prstGeom prst="rect">
            <a:avLst/>
          </a:prstGeom>
          <a:noFill/>
          <a:effectLst>
            <a:softEdge rad="63500"/>
          </a:effectLst>
        </p:spPr>
      </p:pic>
    </p:spTree>
  </p:cSld>
  <p:clrMapOvr>
    <a:masterClrMapping/>
  </p:clrMapOvr>
  <p:transition spd="slow">
    <p:wedg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a:bodyPr>
          <a:lstStyle/>
          <a:p>
            <a:pPr algn="ctr"/>
            <a:r>
              <a:rPr lang="ru-RU" sz="3200" b="1" dirty="0" smtClean="0">
                <a:effectLst/>
                <a:latin typeface="Times New Roman" pitchFamily="18" charset="0"/>
                <a:cs typeface="Times New Roman" pitchFamily="18" charset="0"/>
              </a:rPr>
              <a:t>Развить способности и удовлетворить творческие потребности вы можете в:</a:t>
            </a:r>
            <a:endParaRPr lang="ru-RU" sz="3200" b="1" dirty="0">
              <a:effectLst/>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77500" lnSpcReduction="20000"/>
          </a:bodyPr>
          <a:lstStyle/>
          <a:p>
            <a:r>
              <a:rPr lang="ru-RU" sz="2800" b="1" dirty="0" smtClean="0">
                <a:latin typeface="Times New Roman" pitchFamily="18" charset="0"/>
                <a:cs typeface="Times New Roman" pitchFamily="18" charset="0"/>
              </a:rPr>
              <a:t>Народный фольклорный коллектив «Черёмушки»</a:t>
            </a:r>
          </a:p>
          <a:p>
            <a:r>
              <a:rPr lang="ru-RU" sz="2800" b="1" dirty="0" smtClean="0">
                <a:latin typeface="Times New Roman" pitchFamily="18" charset="0"/>
                <a:cs typeface="Times New Roman" pitchFamily="18" charset="0"/>
              </a:rPr>
              <a:t>Хореографически коллектив «21 век»</a:t>
            </a:r>
          </a:p>
          <a:p>
            <a:r>
              <a:rPr lang="ru-RU" sz="2800" b="1" dirty="0" smtClean="0">
                <a:latin typeface="Times New Roman" pitchFamily="18" charset="0"/>
                <a:cs typeface="Times New Roman" pitchFamily="18" charset="0"/>
              </a:rPr>
              <a:t>Вокальная группа «Орион»</a:t>
            </a:r>
          </a:p>
          <a:p>
            <a:r>
              <a:rPr lang="ru-RU" sz="2800" b="1" dirty="0" smtClean="0">
                <a:latin typeface="Times New Roman" pitchFamily="18" charset="0"/>
                <a:cs typeface="Times New Roman" pitchFamily="18" charset="0"/>
              </a:rPr>
              <a:t>Детский фольклорный коллектив «Денница»</a:t>
            </a:r>
          </a:p>
          <a:p>
            <a:r>
              <a:rPr lang="ru-RU" sz="2800" b="1" dirty="0" err="1" smtClean="0">
                <a:latin typeface="Times New Roman" pitchFamily="18" charset="0"/>
                <a:cs typeface="Times New Roman" pitchFamily="18" charset="0"/>
              </a:rPr>
              <a:t>Вокально</a:t>
            </a:r>
            <a:r>
              <a:rPr lang="ru-RU" sz="2800" b="1" dirty="0" smtClean="0">
                <a:latin typeface="Times New Roman" pitchFamily="18" charset="0"/>
                <a:cs typeface="Times New Roman" pitchFamily="18" charset="0"/>
              </a:rPr>
              <a:t>- инструментальный ансамбль «Живой звук»</a:t>
            </a:r>
          </a:p>
          <a:p>
            <a:r>
              <a:rPr lang="ru-RU" sz="2800" b="1" dirty="0" smtClean="0">
                <a:latin typeface="Times New Roman" pitchFamily="18" charset="0"/>
                <a:cs typeface="Times New Roman" pitchFamily="18" charset="0"/>
              </a:rPr>
              <a:t>Детская студия танцевального развития «Весёлые чешки» </a:t>
            </a:r>
          </a:p>
          <a:p>
            <a:r>
              <a:rPr lang="ru-RU" sz="2800" b="1" dirty="0" smtClean="0">
                <a:latin typeface="Times New Roman" pitchFamily="18" charset="0"/>
                <a:cs typeface="Times New Roman" pitchFamily="18" charset="0"/>
              </a:rPr>
              <a:t>Любительское объединение мастеров «Золотые руки»</a:t>
            </a:r>
          </a:p>
          <a:p>
            <a:r>
              <a:rPr lang="ru-RU" sz="2800" b="1" dirty="0" smtClean="0">
                <a:latin typeface="Times New Roman" pitchFamily="18" charset="0"/>
                <a:cs typeface="Times New Roman" pitchFamily="18" charset="0"/>
              </a:rPr>
              <a:t>Творческое объединение любителей песни «Три аккорда»</a:t>
            </a:r>
          </a:p>
          <a:p>
            <a:r>
              <a:rPr lang="ru-RU" sz="2800" b="1" dirty="0" smtClean="0">
                <a:latin typeface="Times New Roman" pitchFamily="18" charset="0"/>
                <a:cs typeface="Times New Roman" pitchFamily="18" charset="0"/>
              </a:rPr>
              <a:t>Шахматный клуб по интересам «Белый король» </a:t>
            </a:r>
          </a:p>
          <a:p>
            <a:r>
              <a:rPr lang="ru-RU" sz="2800" b="1" dirty="0" smtClean="0">
                <a:latin typeface="Times New Roman" pitchFamily="18" charset="0"/>
                <a:cs typeface="Times New Roman" pitchFamily="18" charset="0"/>
              </a:rPr>
              <a:t>Детский кружок декоративно-прикладного творчества  «Весёлая петелька»</a:t>
            </a:r>
          </a:p>
          <a:p>
            <a:endParaRPr lang="ru-RU" sz="2800" dirty="0" smtClean="0"/>
          </a:p>
          <a:p>
            <a:endParaRPr lang="ru-RU" sz="2800" dirty="0" smtClean="0"/>
          </a:p>
          <a:p>
            <a:endParaRPr lang="ru-RU" dirty="0" smtClean="0"/>
          </a:p>
          <a:p>
            <a:endParaRPr lang="ru-RU" dirty="0" smtClean="0"/>
          </a:p>
          <a:p>
            <a:endParaRPr lang="ru-RU" dirty="0"/>
          </a:p>
        </p:txBody>
      </p:sp>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32656"/>
            <a:ext cx="8754176" cy="144016"/>
          </a:xfrm>
        </p:spPr>
        <p:txBody>
          <a:bodyPr>
            <a:normAutofit fontScale="90000"/>
          </a:bodyPr>
          <a:lstStyle/>
          <a:p>
            <a:pPr algn="ctr"/>
            <a:r>
              <a:rPr lang="ru-RU" dirty="0" smtClean="0"/>
              <a:t/>
            </a:r>
            <a:br>
              <a:rPr lang="ru-RU" dirty="0" smtClean="0"/>
            </a:br>
            <a:r>
              <a:rPr lang="ru-RU" sz="4000" dirty="0" smtClean="0">
                <a:ln w="12700">
                  <a:solidFill>
                    <a:schemeClr val="tx1"/>
                  </a:solidFill>
                  <a:prstDash val="solid"/>
                </a:ln>
                <a:solidFill>
                  <a:srgbClr val="002060"/>
                </a:solidFill>
                <a:effectLst>
                  <a:outerShdw blurRad="41275" dist="20320" dir="1800000" algn="tl" rotWithShape="0">
                    <a:srgbClr val="000000">
                      <a:alpha val="40000"/>
                    </a:srgbClr>
                  </a:outerShdw>
                </a:effectLst>
              </a:rPr>
              <a:t>Анализ расходов </a:t>
            </a:r>
            <a:r>
              <a:rPr lang="ru-RU" sz="4000" dirty="0" err="1" smtClean="0">
                <a:ln w="12700">
                  <a:solidFill>
                    <a:schemeClr val="tx1"/>
                  </a:solidFill>
                  <a:prstDash val="solid"/>
                </a:ln>
                <a:solidFill>
                  <a:srgbClr val="002060"/>
                </a:solidFill>
                <a:effectLst>
                  <a:outerShdw blurRad="41275" dist="20320" dir="1800000" algn="tl" rotWithShape="0">
                    <a:srgbClr val="000000">
                      <a:alpha val="40000"/>
                    </a:srgbClr>
                  </a:outerShdw>
                </a:effectLst>
              </a:rPr>
              <a:t>Заларинского</a:t>
            </a:r>
            <a:r>
              <a:rPr lang="ru-RU" sz="4000" dirty="0" smtClean="0">
                <a:ln w="12700">
                  <a:solidFill>
                    <a:schemeClr val="tx1"/>
                  </a:solidFill>
                  <a:prstDash val="solid"/>
                </a:ln>
                <a:solidFill>
                  <a:srgbClr val="002060"/>
                </a:solidFill>
                <a:effectLst>
                  <a:outerShdw blurRad="41275" dist="20320" dir="1800000" algn="tl" rotWithShape="0">
                    <a:srgbClr val="000000">
                      <a:alpha val="40000"/>
                    </a:srgbClr>
                  </a:outerShdw>
                </a:effectLst>
              </a:rPr>
              <a:t> МО за период с 2016-2018 гг</a:t>
            </a:r>
            <a:r>
              <a:rPr lang="ru-RU" dirty="0" smtClean="0">
                <a:ln w="12700">
                  <a:solidFill>
                    <a:schemeClr val="tx1"/>
                  </a:solidFill>
                  <a:prstDash val="solid"/>
                </a:ln>
                <a:solidFill>
                  <a:srgbClr val="002060"/>
                </a:solidFill>
                <a:effectLst>
                  <a:outerShdw blurRad="41275" dist="20320" dir="1800000" algn="tl" rotWithShape="0">
                    <a:srgbClr val="000000">
                      <a:alpha val="40000"/>
                    </a:srgbClr>
                  </a:outerShdw>
                </a:effectLst>
              </a:rPr>
              <a:t>.</a:t>
            </a:r>
            <a:endParaRPr lang="ru-RU" dirty="0">
              <a:ln w="12700">
                <a:solidFill>
                  <a:schemeClr val="tx1"/>
                </a:solidFill>
                <a:prstDash val="solid"/>
              </a:ln>
              <a:solidFill>
                <a:srgbClr val="002060"/>
              </a:solidFill>
              <a:effectLst>
                <a:outerShdw blurRad="41275" dist="20320" dir="1800000" algn="tl" rotWithShape="0">
                  <a:srgbClr val="000000">
                    <a:alpha val="40000"/>
                  </a:srgbClr>
                </a:outerShdw>
              </a:effectLst>
            </a:endParaRPr>
          </a:p>
        </p:txBody>
      </p:sp>
      <p:graphicFrame>
        <p:nvGraphicFramePr>
          <p:cNvPr id="3" name="Диаграмма 2"/>
          <p:cNvGraphicFramePr/>
          <p:nvPr>
            <p:extLst>
              <p:ext uri="{D42A27DB-BD31-4B8C-83A1-F6EECF244321}">
                <p14:modId xmlns="" xmlns:p14="http://schemas.microsoft.com/office/powerpoint/2010/main" val="1294474879"/>
              </p:ext>
            </p:extLst>
          </p:nvPr>
        </p:nvGraphicFramePr>
        <p:xfrm>
          <a:off x="755576" y="1412776"/>
          <a:ext cx="8136904" cy="5184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840285435"/>
      </p:ext>
    </p:extLst>
  </p:cSld>
  <p:clrMapOvr>
    <a:masterClrMapping/>
  </p:clrMapOvr>
  <p:transition spd="slow">
    <p:wedg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5486400"/>
            <a:ext cx="8458200" cy="1157310"/>
          </a:xfrm>
        </p:spPr>
        <p:txBody>
          <a:bodyPr/>
          <a:lstStyle/>
          <a:p>
            <a:pPr algn="ctr"/>
            <a:r>
              <a:rPr lang="ru-RU" dirty="0" smtClean="0">
                <a:latin typeface="Times New Roman" pitchFamily="18" charset="0"/>
                <a:cs typeface="Times New Roman" pitchFamily="18" charset="0"/>
              </a:rPr>
              <a:t>НАШИ ДОСТИЖЕНИЯ!</a:t>
            </a:r>
            <a:endParaRPr lang="ru-RU" dirty="0">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3575050" y="571480"/>
            <a:ext cx="5340350" cy="4929222"/>
          </a:xfrm>
          <a:prstGeom prst="rect">
            <a:avLst/>
          </a:prstGeom>
          <a:noFill/>
          <a:ln w="9525">
            <a:noFill/>
            <a:miter lim="800000"/>
            <a:headEnd/>
            <a:tailEnd/>
          </a:ln>
          <a:effectLst/>
        </p:spPr>
      </p:pic>
      <p:sp>
        <p:nvSpPr>
          <p:cNvPr id="3" name="Текст 2"/>
          <p:cNvSpPr>
            <a:spLocks noGrp="1"/>
          </p:cNvSpPr>
          <p:nvPr>
            <p:ph type="body" sz="half" idx="2"/>
          </p:nvPr>
        </p:nvSpPr>
        <p:spPr>
          <a:xfrm>
            <a:off x="457200" y="609600"/>
            <a:ext cx="3008313" cy="5391168"/>
          </a:xfrm>
        </p:spPr>
        <p:txBody>
          <a:bodyPr>
            <a:normAutofit fontScale="92500" lnSpcReduction="20000"/>
          </a:bodyPr>
          <a:lstStyle/>
          <a:p>
            <a:pPr>
              <a:buFont typeface="Wingdings" pitchFamily="2" charset="2"/>
              <a:buChar char="§"/>
            </a:pPr>
            <a:r>
              <a:rPr lang="ru-RU" sz="1800" dirty="0" smtClean="0"/>
              <a:t> </a:t>
            </a:r>
            <a:r>
              <a:rPr lang="ru-RU" sz="1800" dirty="0" smtClean="0">
                <a:latin typeface="Times New Roman" pitchFamily="18" charset="0"/>
                <a:cs typeface="Times New Roman" pitchFamily="18" charset="0"/>
              </a:rPr>
              <a:t>Участие в гала-концерте Областного фестиваля «Мы разные. Мы вместе.»</a:t>
            </a:r>
          </a:p>
          <a:p>
            <a:pPr>
              <a:buFont typeface="Wingdings" pitchFamily="2" charset="2"/>
              <a:buChar char="§"/>
            </a:pPr>
            <a:r>
              <a:rPr lang="ru-RU" sz="1800" dirty="0" smtClean="0">
                <a:latin typeface="Times New Roman" pitchFamily="18" charset="0"/>
                <a:cs typeface="Times New Roman" pitchFamily="18" charset="0"/>
              </a:rPr>
              <a:t>  Участие в культурной акции «Съезжий праздник. Я горжусь, что родился в Сибири.» г.Саянск.</a:t>
            </a:r>
          </a:p>
          <a:p>
            <a:pPr>
              <a:buFont typeface="Wingdings" pitchFamily="2" charset="2"/>
              <a:buChar char="§"/>
            </a:pPr>
            <a:r>
              <a:rPr lang="ru-RU" sz="1800" dirty="0" smtClean="0">
                <a:latin typeface="Times New Roman" pitchFamily="18" charset="0"/>
                <a:cs typeface="Times New Roman" pitchFamily="18" charset="0"/>
              </a:rPr>
              <a:t>  VII Международный </a:t>
            </a:r>
            <a:r>
              <a:rPr lang="ru-RU" sz="1800" dirty="0" err="1" smtClean="0">
                <a:latin typeface="Times New Roman" pitchFamily="18" charset="0"/>
                <a:cs typeface="Times New Roman" pitchFamily="18" charset="0"/>
              </a:rPr>
              <a:t>онлайн</a:t>
            </a:r>
            <a:r>
              <a:rPr lang="ru-RU" sz="1800" dirty="0" smtClean="0">
                <a:latin typeface="Times New Roman" pitchFamily="18" charset="0"/>
                <a:cs typeface="Times New Roman" pitchFamily="18" charset="0"/>
              </a:rPr>
              <a:t> – конкурс хореографического искусства «Вдохновение» г. Санкт – Петербург</a:t>
            </a:r>
          </a:p>
          <a:p>
            <a:pPr>
              <a:buFont typeface="Arial" pitchFamily="34" charset="0"/>
              <a:buChar char="•"/>
            </a:pPr>
            <a:r>
              <a:rPr lang="ru-RU" sz="1800" dirty="0" smtClean="0">
                <a:latin typeface="Times New Roman" pitchFamily="18" charset="0"/>
                <a:cs typeface="Times New Roman" pitchFamily="18" charset="0"/>
              </a:rPr>
              <a:t>   Участие во II туре регионального </a:t>
            </a:r>
          </a:p>
          <a:p>
            <a:r>
              <a:rPr lang="ru-RU" sz="1800" dirty="0" smtClean="0">
                <a:latin typeface="Times New Roman" pitchFamily="18" charset="0"/>
                <a:cs typeface="Times New Roman" pitchFamily="18" charset="0"/>
              </a:rPr>
              <a:t>этапа Всероссийского конкурса «Доброволец России г.Иркутск</a:t>
            </a:r>
          </a:p>
          <a:p>
            <a:pPr>
              <a:buFont typeface="Arial" pitchFamily="34" charset="0"/>
              <a:buChar char="•"/>
            </a:pPr>
            <a:r>
              <a:rPr lang="ru-RU" sz="1800" dirty="0" smtClean="0">
                <a:latin typeface="Times New Roman" pitchFamily="18" charset="0"/>
                <a:cs typeface="Times New Roman" pitchFamily="18" charset="0"/>
              </a:rPr>
              <a:t>   Участие в конкурсе на соискание региональной премии «Гражданская инициатива»  Г.Иркутск</a:t>
            </a:r>
          </a:p>
          <a:p>
            <a:pPr>
              <a:buFont typeface="Wingdings" pitchFamily="2" charset="2"/>
              <a:buChar char="§"/>
            </a:pPr>
            <a:r>
              <a:rPr lang="ru-RU" sz="1800" dirty="0" smtClean="0">
                <a:latin typeface="Times New Roman" pitchFamily="18" charset="0"/>
                <a:cs typeface="Times New Roman" pitchFamily="18" charset="0"/>
              </a:rPr>
              <a:t>   Участие в областном фестивале «Золотой микрофон» г.Нижнеудинск</a:t>
            </a:r>
          </a:p>
          <a:p>
            <a:pPr>
              <a:buFont typeface="Wingdings" pitchFamily="2" charset="2"/>
              <a:buChar char="§"/>
            </a:pPr>
            <a:endParaRPr lang="ru-RU" dirty="0"/>
          </a:p>
        </p:txBody>
      </p:sp>
    </p:spTree>
  </p:cSld>
  <p:clrMapOvr>
    <a:masterClrMapping/>
  </p:clrMapOvr>
  <p:transition spd="slow">
    <p:wedg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dk\Downloads\3D-graphics_Green_waves_081967_.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pic>
        <p:nvPicPr>
          <p:cNvPr id="3074" name="Picture 2" descr="C:\Users\dk\Desktop\IMG_20190220_112809.jpg"/>
          <p:cNvPicPr>
            <a:picLocks noGrp="1" noChangeAspect="1" noChangeArrowheads="1"/>
          </p:cNvPicPr>
          <p:nvPr>
            <p:ph idx="1"/>
          </p:nvPr>
        </p:nvPicPr>
        <p:blipFill>
          <a:blip r:embed="rId3" cstate="print"/>
          <a:srcRect t="9623" b="4067"/>
          <a:stretch>
            <a:fillRect/>
          </a:stretch>
        </p:blipFill>
        <p:spPr bwMode="auto">
          <a:xfrm>
            <a:off x="3643306" y="0"/>
            <a:ext cx="2357454" cy="3214686"/>
          </a:xfrm>
          <a:prstGeom prst="rect">
            <a:avLst/>
          </a:prstGeom>
          <a:ln>
            <a:noFill/>
          </a:ln>
          <a:effectLst>
            <a:softEdge rad="112500"/>
          </a:effectLst>
        </p:spPr>
      </p:pic>
      <p:sp>
        <p:nvSpPr>
          <p:cNvPr id="3" name="Текст 2"/>
          <p:cNvSpPr>
            <a:spLocks noGrp="1"/>
          </p:cNvSpPr>
          <p:nvPr>
            <p:ph type="body" sz="half" idx="2"/>
          </p:nvPr>
        </p:nvSpPr>
        <p:spPr/>
        <p:txBody>
          <a:bodyPr>
            <a:normAutofit lnSpcReduction="10000"/>
          </a:bodyPr>
          <a:lstStyle/>
          <a:p>
            <a:pPr>
              <a:buFont typeface="Wingdings" pitchFamily="2" charset="2"/>
              <a:buChar char="§"/>
            </a:pPr>
            <a:r>
              <a:rPr lang="ru-RU" sz="1800" dirty="0" smtClean="0"/>
              <a:t>  </a:t>
            </a:r>
            <a:r>
              <a:rPr lang="ru-RU" sz="1800" dirty="0" smtClean="0">
                <a:latin typeface="Times New Roman" pitchFamily="18" charset="0"/>
                <a:cs typeface="Times New Roman" pitchFamily="18" charset="0"/>
              </a:rPr>
              <a:t>Байкальский Международный фестиваль «Хоровод ремесел на земле Иркутской г.Иркутск</a:t>
            </a:r>
          </a:p>
          <a:p>
            <a:pPr>
              <a:buFont typeface="Wingdings" pitchFamily="2" charset="2"/>
              <a:buChar char="§"/>
            </a:pPr>
            <a:r>
              <a:rPr lang="ru-RU" sz="1800" dirty="0" smtClean="0">
                <a:latin typeface="Times New Roman" pitchFamily="18" charset="0"/>
                <a:cs typeface="Times New Roman" pitchFamily="18" charset="0"/>
              </a:rPr>
              <a:t>  Участие в Байкальском Международном экологическом водном форуме </a:t>
            </a:r>
            <a:r>
              <a:rPr lang="ru-RU" sz="1800" dirty="0" err="1" smtClean="0">
                <a:latin typeface="Times New Roman" pitchFamily="18" charset="0"/>
                <a:cs typeface="Times New Roman" pitchFamily="18" charset="0"/>
              </a:rPr>
              <a:t>п.Тальцы</a:t>
            </a:r>
            <a:endParaRPr lang="ru-RU" sz="1800" dirty="0" smtClean="0">
              <a:latin typeface="Times New Roman" pitchFamily="18" charset="0"/>
              <a:cs typeface="Times New Roman" pitchFamily="18" charset="0"/>
            </a:endParaRPr>
          </a:p>
          <a:p>
            <a:pPr>
              <a:buFont typeface="Wingdings" pitchFamily="2" charset="2"/>
              <a:buChar char="§"/>
            </a:pPr>
            <a:r>
              <a:rPr lang="ru-RU" sz="1800" dirty="0" smtClean="0">
                <a:latin typeface="Times New Roman" pitchFamily="18" charset="0"/>
                <a:cs typeface="Times New Roman" pitchFamily="18" charset="0"/>
              </a:rPr>
              <a:t>  Участие в» VI областного фестиваля декоративно-прикладного творчества «Игрушка, рожденная сердцем»  п. </a:t>
            </a:r>
            <a:r>
              <a:rPr lang="ru-RU" sz="1800" dirty="0" err="1" smtClean="0">
                <a:latin typeface="Times New Roman" pitchFamily="18" charset="0"/>
                <a:cs typeface="Times New Roman" pitchFamily="18" charset="0"/>
              </a:rPr>
              <a:t>Кимильтей</a:t>
            </a:r>
            <a:endParaRPr lang="ru-RU" sz="1800" dirty="0" smtClean="0">
              <a:latin typeface="Times New Roman" pitchFamily="18" charset="0"/>
              <a:cs typeface="Times New Roman" pitchFamily="18" charset="0"/>
            </a:endParaRPr>
          </a:p>
          <a:p>
            <a:pPr>
              <a:buFont typeface="Wingdings" pitchFamily="2" charset="2"/>
              <a:buChar char="§"/>
            </a:pPr>
            <a:r>
              <a:rPr lang="ru-RU" sz="1800" dirty="0" smtClean="0">
                <a:latin typeface="Times New Roman" pitchFamily="18" charset="0"/>
                <a:cs typeface="Times New Roman" pitchFamily="18" charset="0"/>
              </a:rPr>
              <a:t>  Участие V Областном фестивале-конкурсе игрового творчества «</a:t>
            </a:r>
            <a:r>
              <a:rPr lang="ru-RU" sz="1800" dirty="0" err="1" smtClean="0">
                <a:latin typeface="Times New Roman" pitchFamily="18" charset="0"/>
                <a:cs typeface="Times New Roman" pitchFamily="18" charset="0"/>
              </a:rPr>
              <a:t>Игроград</a:t>
            </a:r>
            <a:r>
              <a:rPr lang="ru-RU" sz="1800" dirty="0" smtClean="0">
                <a:latin typeface="Times New Roman" pitchFamily="18" charset="0"/>
                <a:cs typeface="Times New Roman" pitchFamily="18" charset="0"/>
              </a:rPr>
              <a:t> – 2018 п.Куйтун</a:t>
            </a:r>
          </a:p>
          <a:p>
            <a:pPr>
              <a:buFont typeface="Wingdings" pitchFamily="2" charset="2"/>
              <a:buChar char="§"/>
            </a:pPr>
            <a:endParaRPr lang="ru-RU" dirty="0">
              <a:latin typeface="Times New Roman" pitchFamily="18" charset="0"/>
              <a:cs typeface="Times New Roman" pitchFamily="18" charset="0"/>
            </a:endParaRPr>
          </a:p>
        </p:txBody>
      </p:sp>
      <p:pic>
        <p:nvPicPr>
          <p:cNvPr id="9" name="Picture 2" descr="C:\Users\dk\Desktop\IMG_20190220_112809.jpg"/>
          <p:cNvPicPr>
            <a:picLocks noChangeAspect="1" noChangeArrowheads="1"/>
          </p:cNvPicPr>
          <p:nvPr/>
        </p:nvPicPr>
        <p:blipFill>
          <a:blip r:embed="rId4" cstate="print"/>
          <a:srcRect t="9875" b="9154"/>
          <a:stretch>
            <a:fillRect/>
          </a:stretch>
        </p:blipFill>
        <p:spPr bwMode="auto">
          <a:xfrm>
            <a:off x="6643702" y="0"/>
            <a:ext cx="2249035" cy="3237461"/>
          </a:xfrm>
          <a:prstGeom prst="rect">
            <a:avLst/>
          </a:prstGeom>
          <a:ln>
            <a:noFill/>
          </a:ln>
          <a:effectLst>
            <a:softEdge rad="112500"/>
          </a:effectLst>
        </p:spPr>
      </p:pic>
      <p:pic>
        <p:nvPicPr>
          <p:cNvPr id="10" name="Picture 2" descr="C:\Users\dk\Desktop\IMG_20190220_112809.jpg"/>
          <p:cNvPicPr>
            <a:picLocks noChangeAspect="1" noChangeArrowheads="1"/>
          </p:cNvPicPr>
          <p:nvPr/>
        </p:nvPicPr>
        <p:blipFill>
          <a:blip r:embed="rId5" cstate="print"/>
          <a:srcRect t="7900"/>
          <a:stretch>
            <a:fillRect/>
          </a:stretch>
        </p:blipFill>
        <p:spPr bwMode="auto">
          <a:xfrm>
            <a:off x="6500826" y="3286124"/>
            <a:ext cx="2034721" cy="3331530"/>
          </a:xfrm>
          <a:prstGeom prst="rect">
            <a:avLst/>
          </a:prstGeom>
          <a:ln>
            <a:noFill/>
          </a:ln>
          <a:effectLst>
            <a:softEdge rad="112500"/>
          </a:effectLst>
        </p:spPr>
      </p:pic>
      <p:pic>
        <p:nvPicPr>
          <p:cNvPr id="11" name="Picture 2" descr="C:\Users\dk\Desktop\IMG_20190220_112809.jpg"/>
          <p:cNvPicPr>
            <a:picLocks noChangeAspect="1" noChangeArrowheads="1"/>
          </p:cNvPicPr>
          <p:nvPr/>
        </p:nvPicPr>
        <p:blipFill>
          <a:blip r:embed="rId6" cstate="print"/>
          <a:srcRect t="7900" b="3229"/>
          <a:stretch>
            <a:fillRect/>
          </a:stretch>
        </p:blipFill>
        <p:spPr bwMode="auto">
          <a:xfrm>
            <a:off x="3929058" y="3357562"/>
            <a:ext cx="2034721" cy="3214710"/>
          </a:xfrm>
          <a:prstGeom prst="rect">
            <a:avLst/>
          </a:prstGeom>
          <a:ln>
            <a:noFill/>
          </a:ln>
          <a:effectLst>
            <a:softEdge rad="112500"/>
          </a:effectLst>
        </p:spPr>
      </p:pic>
    </p:spTree>
  </p:cSld>
  <p:clrMapOvr>
    <a:masterClrMapping/>
  </p:clrMapOvr>
  <p:transition spd="slow">
    <p:wedg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332656"/>
            <a:ext cx="8208912" cy="6192687"/>
          </a:xfrm>
        </p:spPr>
        <p:txBody>
          <a:bodyPr>
            <a:noAutofit/>
          </a:bodyPr>
          <a:lstStyle/>
          <a:p>
            <a:pPr marL="0" indent="0" algn="ctr">
              <a:buNone/>
            </a:pPr>
            <a:r>
              <a:rPr lang="ru-RU" sz="6000" b="1" i="1" dirty="0" smtClean="0">
                <a:ln>
                  <a:solidFill>
                    <a:schemeClr val="tx1"/>
                  </a:solidFill>
                </a:ln>
                <a:solidFill>
                  <a:srgbClr val="002060"/>
                </a:solidFill>
                <a:latin typeface="Times New Roman" pitchFamily="18" charset="0"/>
                <a:cs typeface="Times New Roman" pitchFamily="18" charset="0"/>
              </a:rPr>
              <a:t>СПАСИБО </a:t>
            </a:r>
          </a:p>
          <a:p>
            <a:pPr marL="0" indent="0" algn="ctr">
              <a:buNone/>
            </a:pPr>
            <a:r>
              <a:rPr lang="ru-RU" sz="6000" b="1" i="1" dirty="0" smtClean="0">
                <a:ln>
                  <a:solidFill>
                    <a:schemeClr val="tx1"/>
                  </a:solidFill>
                </a:ln>
                <a:solidFill>
                  <a:srgbClr val="002060"/>
                </a:solidFill>
                <a:latin typeface="Times New Roman" pitchFamily="18" charset="0"/>
                <a:cs typeface="Times New Roman" pitchFamily="18" charset="0"/>
              </a:rPr>
              <a:t>ЗА </a:t>
            </a:r>
          </a:p>
          <a:p>
            <a:pPr marL="0" lvl="0" indent="0" algn="ctr">
              <a:buNone/>
            </a:pPr>
            <a:r>
              <a:rPr lang="ru-RU" sz="6000" b="1" i="1" dirty="0" smtClean="0">
                <a:ln>
                  <a:solidFill>
                    <a:schemeClr val="tx1"/>
                  </a:solidFill>
                </a:ln>
                <a:solidFill>
                  <a:srgbClr val="002060"/>
                </a:solidFill>
                <a:latin typeface="Times New Roman" pitchFamily="18" charset="0"/>
                <a:cs typeface="Times New Roman" pitchFamily="18" charset="0"/>
              </a:rPr>
              <a:t>ВНИМАНИЕ! </a:t>
            </a:r>
          </a:p>
          <a:p>
            <a:pPr marL="0" lvl="0" indent="0" algn="ctr">
              <a:buNone/>
            </a:pPr>
            <a:r>
              <a:rPr lang="ru-RU" sz="6000" b="1" i="1" dirty="0" smtClean="0">
                <a:ln>
                  <a:solidFill>
                    <a:schemeClr val="tx1"/>
                  </a:solidFill>
                </a:ln>
                <a:solidFill>
                  <a:srgbClr val="002060"/>
                </a:solidFill>
                <a:latin typeface="Times New Roman" pitchFamily="18" charset="0"/>
                <a:cs typeface="Times New Roman" pitchFamily="18" charset="0"/>
              </a:rPr>
              <a:t>С Уважением </a:t>
            </a:r>
          </a:p>
          <a:p>
            <a:pPr marL="0" lvl="0" indent="0" algn="ctr">
              <a:buNone/>
            </a:pPr>
            <a:r>
              <a:rPr lang="ru-RU" sz="6000" b="1" i="1" dirty="0" smtClean="0">
                <a:ln>
                  <a:solidFill>
                    <a:schemeClr val="tx1"/>
                  </a:solidFill>
                </a:ln>
                <a:solidFill>
                  <a:srgbClr val="002060"/>
                </a:solidFill>
                <a:latin typeface="Times New Roman" pitchFamily="18" charset="0"/>
                <a:cs typeface="Times New Roman" pitchFamily="18" charset="0"/>
              </a:rPr>
              <a:t>В.С. </a:t>
            </a:r>
            <a:r>
              <a:rPr lang="ru-RU" sz="6000" b="1" i="1" dirty="0" err="1" smtClean="0">
                <a:ln>
                  <a:solidFill>
                    <a:schemeClr val="tx1"/>
                  </a:solidFill>
                </a:ln>
                <a:solidFill>
                  <a:srgbClr val="002060"/>
                </a:solidFill>
                <a:latin typeface="Times New Roman" pitchFamily="18" charset="0"/>
                <a:cs typeface="Times New Roman" pitchFamily="18" charset="0"/>
              </a:rPr>
              <a:t>Орноев</a:t>
            </a:r>
            <a:r>
              <a:rPr lang="ru-RU" sz="6000" b="1" i="1" dirty="0" smtClean="0">
                <a:ln>
                  <a:solidFill>
                    <a:schemeClr val="tx1"/>
                  </a:solidFill>
                </a:ln>
                <a:solidFill>
                  <a:srgbClr val="002060"/>
                </a:solidFill>
                <a:latin typeface="Times New Roman" pitchFamily="18" charset="0"/>
                <a:cs typeface="Times New Roman" pitchFamily="18" charset="0"/>
              </a:rPr>
              <a:t>! </a:t>
            </a:r>
          </a:p>
          <a:p>
            <a:pPr marL="0" indent="0" algn="ctr">
              <a:buNone/>
            </a:pPr>
            <a:endParaRPr lang="ru-RU" sz="5400" b="1" i="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7595541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anim calcmode="lin" valueType="num">
                                      <p:cBhvr>
                                        <p:cTn id="2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3" end="3"/>
                                            </p:txEl>
                                          </p:spTgt>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anim calcmode="lin" valueType="num">
                                      <p:cBhvr>
                                        <p:cTn id="28"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75456"/>
            <a:ext cx="8754176" cy="1152128"/>
          </a:xfrm>
        </p:spPr>
        <p:txBody>
          <a:bodyPr>
            <a:normAutofit/>
          </a:bodyPr>
          <a:lstStyle/>
          <a:p>
            <a:pPr algn="ctr"/>
            <a:r>
              <a:rPr lang="ru-RU" dirty="0" smtClean="0"/>
              <a:t/>
            </a:r>
            <a:br>
              <a:rPr lang="ru-RU" dirty="0" smtClean="0"/>
            </a:br>
            <a:r>
              <a:rPr lang="ru-RU" sz="18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Анализ расходов </a:t>
            </a:r>
            <a:r>
              <a:rPr lang="ru-RU" sz="1800"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Заларинского</a:t>
            </a:r>
            <a:r>
              <a:rPr lang="ru-RU" sz="18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МО за период с 2016-2018 гг.</a:t>
            </a:r>
            <a:endParaRPr lang="ru-RU" sz="18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
        <p:nvSpPr>
          <p:cNvPr id="4" name="Объект 7"/>
          <p:cNvSpPr txBox="1">
            <a:spLocks/>
          </p:cNvSpPr>
          <p:nvPr/>
        </p:nvSpPr>
        <p:spPr>
          <a:xfrm>
            <a:off x="0" y="332656"/>
            <a:ext cx="8933688" cy="6408712"/>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None/>
            </a:pPr>
            <a:endParaRPr lang="ru-RU" sz="1800" dirty="0" smtClean="0"/>
          </a:p>
          <a:p>
            <a:r>
              <a:rPr lang="ru-RU" sz="1800" dirty="0" smtClean="0">
                <a:ln>
                  <a:solidFill>
                    <a:schemeClr val="tx1"/>
                  </a:solidFill>
                </a:ln>
                <a:latin typeface="Times New Roman" pitchFamily="18" charset="0"/>
                <a:cs typeface="Times New Roman" pitchFamily="18" charset="0"/>
              </a:rPr>
              <a:t>Содержание администрации  в 2018 году составило в сумме  14586,3 тыс. рублей. За период 2016-2018 года расходы уменьшились  на 4% при этом  доходы бюджета </a:t>
            </a:r>
            <a:r>
              <a:rPr lang="ru-RU" sz="1800" dirty="0" err="1" smtClean="0">
                <a:ln>
                  <a:solidFill>
                    <a:schemeClr val="tx1"/>
                  </a:solidFill>
                </a:ln>
                <a:latin typeface="Times New Roman" pitchFamily="18" charset="0"/>
                <a:cs typeface="Times New Roman" pitchFamily="18" charset="0"/>
              </a:rPr>
              <a:t>Заларинского</a:t>
            </a:r>
            <a:r>
              <a:rPr lang="ru-RU" sz="1800" dirty="0" smtClean="0">
                <a:ln>
                  <a:solidFill>
                    <a:schemeClr val="tx1"/>
                  </a:solidFill>
                </a:ln>
                <a:latin typeface="Times New Roman" pitchFamily="18" charset="0"/>
                <a:cs typeface="Times New Roman" pitchFamily="18" charset="0"/>
              </a:rPr>
              <a:t> МО увеличились на 14,86 %, что составляет 13474,36 тыс. рублей, а  средняя заработная плата в 2018 году по сравнению с 2016 годом сократилась на 16,69%.</a:t>
            </a:r>
          </a:p>
          <a:p>
            <a:r>
              <a:rPr lang="ru-RU" sz="1800" dirty="0" smtClean="0">
                <a:ln>
                  <a:solidFill>
                    <a:schemeClr val="tx1"/>
                  </a:solidFill>
                </a:ln>
                <a:latin typeface="Times New Roman" pitchFamily="18" charset="0"/>
                <a:cs typeface="Times New Roman" pitchFamily="18" charset="0"/>
              </a:rPr>
              <a:t>Расходы ВУС за период 2016-2018 годов  остались на прежнем уровне.</a:t>
            </a:r>
          </a:p>
          <a:p>
            <a:r>
              <a:rPr lang="ru-RU" sz="1800" dirty="0" smtClean="0">
                <a:ln>
                  <a:solidFill>
                    <a:schemeClr val="tx1"/>
                  </a:solidFill>
                </a:ln>
                <a:latin typeface="Times New Roman" pitchFamily="18" charset="0"/>
                <a:cs typeface="Times New Roman" pitchFamily="18" charset="0"/>
              </a:rPr>
              <a:t>Расходы дорожного хозяйства;</a:t>
            </a:r>
          </a:p>
          <a:p>
            <a:pPr>
              <a:buNone/>
            </a:pPr>
            <a:r>
              <a:rPr lang="ru-RU" sz="1800" dirty="0" smtClean="0">
                <a:ln>
                  <a:solidFill>
                    <a:schemeClr val="tx1"/>
                  </a:solidFill>
                </a:ln>
                <a:latin typeface="Times New Roman" pitchFamily="18" charset="0"/>
                <a:cs typeface="Times New Roman" pitchFamily="18" charset="0"/>
              </a:rPr>
              <a:t>     - в 2016 году составили 8481 тыс. руб., в том числе оплата  за разработку и экспертизу ПСД строительство путепровода через железную дорогу; </a:t>
            </a:r>
          </a:p>
          <a:p>
            <a:pPr>
              <a:buNone/>
            </a:pPr>
            <a:r>
              <a:rPr lang="ru-RU" sz="1800" dirty="0" smtClean="0">
                <a:ln>
                  <a:solidFill>
                    <a:schemeClr val="tx1"/>
                  </a:solidFill>
                </a:ln>
                <a:latin typeface="Times New Roman" pitchFamily="18" charset="0"/>
                <a:cs typeface="Times New Roman" pitchFamily="18" charset="0"/>
              </a:rPr>
              <a:t>     - в 2017 году составили 52573 тыс. руб., в том числе капитальный ремонт  автомобильной дороги по ул. Первомайская;</a:t>
            </a:r>
          </a:p>
          <a:p>
            <a:pPr>
              <a:buNone/>
            </a:pPr>
            <a:r>
              <a:rPr lang="ru-RU" sz="1800" dirty="0" smtClean="0">
                <a:ln>
                  <a:solidFill>
                    <a:schemeClr val="tx1"/>
                  </a:solidFill>
                </a:ln>
                <a:latin typeface="Times New Roman" pitchFamily="18" charset="0"/>
                <a:cs typeface="Times New Roman" pitchFamily="18" charset="0"/>
              </a:rPr>
              <a:t>     - в 2018 году составили 5019,8 тыс. руб., за счет поступлений акцизов от ГСМ.</a:t>
            </a:r>
          </a:p>
          <a:p>
            <a:r>
              <a:rPr lang="ru-RU" sz="1800" dirty="0" smtClean="0">
                <a:ln>
                  <a:solidFill>
                    <a:schemeClr val="tx1"/>
                  </a:solidFill>
                </a:ln>
                <a:latin typeface="Times New Roman" pitchFamily="18" charset="0"/>
                <a:cs typeface="Times New Roman" pitchFamily="18" charset="0"/>
              </a:rPr>
              <a:t>Расходы ЖКХ  :</a:t>
            </a:r>
          </a:p>
          <a:p>
            <a:pPr>
              <a:buNone/>
            </a:pPr>
            <a:r>
              <a:rPr lang="ru-RU" sz="1800" dirty="0" smtClean="0">
                <a:ln>
                  <a:solidFill>
                    <a:schemeClr val="tx1"/>
                  </a:solidFill>
                </a:ln>
                <a:latin typeface="Times New Roman" pitchFamily="18" charset="0"/>
                <a:cs typeface="Times New Roman" pitchFamily="18" charset="0"/>
              </a:rPr>
              <a:t>     - в 2016 году  составили 18829 тыс. руб.;  </a:t>
            </a:r>
          </a:p>
          <a:p>
            <a:pPr>
              <a:buNone/>
            </a:pPr>
            <a:r>
              <a:rPr lang="ru-RU" sz="1800" dirty="0" smtClean="0">
                <a:ln>
                  <a:solidFill>
                    <a:schemeClr val="tx1"/>
                  </a:solidFill>
                </a:ln>
                <a:latin typeface="Times New Roman" pitchFamily="18" charset="0"/>
                <a:cs typeface="Times New Roman" pitchFamily="18" charset="0"/>
              </a:rPr>
              <a:t>    -  в 2017 году составили 4104,7 тыс. руб., без </a:t>
            </a:r>
            <a:r>
              <a:rPr lang="ru-RU" sz="1800" dirty="0" smtClean="0">
                <a:ln>
                  <a:solidFill>
                    <a:schemeClr val="tx1"/>
                  </a:solidFill>
                </a:ln>
                <a:latin typeface="Times New Roman" pitchFamily="18" charset="0"/>
                <a:cs typeface="Times New Roman" pitchFamily="18" charset="0"/>
              </a:rPr>
              <a:t>привлечения </a:t>
            </a:r>
            <a:r>
              <a:rPr lang="ru-RU" sz="1800" dirty="0" smtClean="0">
                <a:ln>
                  <a:solidFill>
                    <a:schemeClr val="tx1"/>
                  </a:solidFill>
                </a:ln>
                <a:latin typeface="Times New Roman" pitchFamily="18" charset="0"/>
                <a:cs typeface="Times New Roman" pitchFamily="18" charset="0"/>
              </a:rPr>
              <a:t>областных средств;</a:t>
            </a:r>
          </a:p>
          <a:p>
            <a:pPr>
              <a:buNone/>
            </a:pPr>
            <a:r>
              <a:rPr lang="ru-RU" sz="1800" dirty="0" smtClean="0">
                <a:ln>
                  <a:solidFill>
                    <a:schemeClr val="tx1"/>
                  </a:solidFill>
                </a:ln>
                <a:latin typeface="Times New Roman" pitchFamily="18" charset="0"/>
                <a:cs typeface="Times New Roman" pitchFamily="18" charset="0"/>
              </a:rPr>
              <a:t>    - в 2018 году составили  17827,5 тыс. руб., в том числе  ремонт котельной РПС и приобретение материалов для капитального ремонта сетей </a:t>
            </a:r>
            <a:r>
              <a:rPr lang="ru-RU" sz="1800" dirty="0" err="1" smtClean="0">
                <a:ln>
                  <a:solidFill>
                    <a:schemeClr val="tx1"/>
                  </a:solidFill>
                </a:ln>
                <a:latin typeface="Times New Roman" pitchFamily="18" charset="0"/>
                <a:cs typeface="Times New Roman" pitchFamily="18" charset="0"/>
              </a:rPr>
              <a:t>тепло-водоснабжения</a:t>
            </a:r>
            <a:r>
              <a:rPr lang="ru-RU" sz="1800" dirty="0" smtClean="0">
                <a:ln>
                  <a:solidFill>
                    <a:schemeClr val="tx1"/>
                  </a:solidFill>
                </a:ln>
                <a:latin typeface="Times New Roman" pitchFamily="18" charset="0"/>
                <a:cs typeface="Times New Roman" pitchFamily="18" charset="0"/>
              </a:rPr>
              <a:t>;</a:t>
            </a:r>
          </a:p>
          <a:p>
            <a:pPr>
              <a:buNone/>
            </a:pPr>
            <a:r>
              <a:rPr lang="ru-RU" sz="1800" dirty="0" smtClean="0">
                <a:ln>
                  <a:solidFill>
                    <a:schemeClr val="tx1"/>
                  </a:solidFill>
                </a:ln>
                <a:latin typeface="Times New Roman" pitchFamily="18" charset="0"/>
                <a:cs typeface="Times New Roman" pitchFamily="18" charset="0"/>
              </a:rPr>
              <a:t>      </a:t>
            </a:r>
          </a:p>
          <a:p>
            <a:pPr>
              <a:buNone/>
            </a:pPr>
            <a:endParaRPr lang="ru-RU" sz="1800" dirty="0" smtClean="0">
              <a:ln>
                <a:solidFill>
                  <a:schemeClr val="tx1"/>
                </a:solidFill>
              </a:ln>
              <a:latin typeface="Times New Roman" pitchFamily="18" charset="0"/>
              <a:cs typeface="Times New Roman" pitchFamily="18" charset="0"/>
            </a:endParaRPr>
          </a:p>
        </p:txBody>
      </p:sp>
    </p:spTree>
    <p:extLst>
      <p:ext uri="{BB962C8B-B14F-4D97-AF65-F5344CB8AC3E}">
        <p14:creationId xmlns="" xmlns:p14="http://schemas.microsoft.com/office/powerpoint/2010/main" val="2840285435"/>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75456"/>
            <a:ext cx="8754176" cy="1152128"/>
          </a:xfrm>
        </p:spPr>
        <p:txBody>
          <a:bodyPr>
            <a:normAutofit/>
          </a:bodyPr>
          <a:lstStyle/>
          <a:p>
            <a:pPr algn="ctr"/>
            <a:r>
              <a:rPr lang="ru-RU" dirty="0" smtClean="0"/>
              <a:t/>
            </a:r>
            <a:br>
              <a:rPr lang="ru-RU" dirty="0" smtClean="0"/>
            </a:br>
            <a:r>
              <a:rPr lang="ru-RU" sz="18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Анализ расходов </a:t>
            </a:r>
            <a:r>
              <a:rPr lang="ru-RU" sz="1800"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Заларинского</a:t>
            </a:r>
            <a:r>
              <a:rPr lang="ru-RU" sz="18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МО за период с 2016-2018 гг.</a:t>
            </a:r>
            <a:endParaRPr lang="ru-RU" sz="18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
        <p:nvSpPr>
          <p:cNvPr id="4" name="Объект 7"/>
          <p:cNvSpPr txBox="1">
            <a:spLocks/>
          </p:cNvSpPr>
          <p:nvPr/>
        </p:nvSpPr>
        <p:spPr>
          <a:xfrm>
            <a:off x="0" y="0"/>
            <a:ext cx="8933688" cy="6597352"/>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None/>
            </a:pPr>
            <a:endParaRPr lang="ru-RU" sz="1800" dirty="0" smtClean="0"/>
          </a:p>
          <a:p>
            <a:pPr>
              <a:buNone/>
            </a:pPr>
            <a:endParaRPr lang="ru-RU" sz="1800" dirty="0" smtClean="0">
              <a:ln>
                <a:solidFill>
                  <a:schemeClr val="tx1"/>
                </a:solidFill>
              </a:ln>
              <a:latin typeface="Times New Roman" pitchFamily="18" charset="0"/>
              <a:cs typeface="Times New Roman" pitchFamily="18" charset="0"/>
            </a:endParaRPr>
          </a:p>
          <a:p>
            <a:r>
              <a:rPr lang="ru-RU" sz="1800" dirty="0" smtClean="0">
                <a:ln>
                  <a:solidFill>
                    <a:schemeClr val="tx1"/>
                  </a:solidFill>
                </a:ln>
                <a:latin typeface="Times New Roman" pitchFamily="18" charset="0"/>
                <a:cs typeface="Times New Roman" pitchFamily="18" charset="0"/>
              </a:rPr>
              <a:t>Расходы на капитальное строительство:</a:t>
            </a:r>
          </a:p>
          <a:p>
            <a:pPr>
              <a:buNone/>
            </a:pPr>
            <a:r>
              <a:rPr lang="ru-RU" sz="1800" dirty="0" smtClean="0">
                <a:ln>
                  <a:solidFill>
                    <a:schemeClr val="tx1"/>
                  </a:solidFill>
                </a:ln>
                <a:latin typeface="Times New Roman" pitchFamily="18" charset="0"/>
                <a:cs typeface="Times New Roman" pitchFamily="18" charset="0"/>
              </a:rPr>
              <a:t>      -  в 2016 году  составили 34645 тыс. руб., в том числе строительство блочно-модульной котельной </a:t>
            </a:r>
            <a:r>
              <a:rPr lang="ru-RU" sz="1800" dirty="0" err="1" smtClean="0">
                <a:ln>
                  <a:solidFill>
                    <a:schemeClr val="tx1"/>
                  </a:solidFill>
                </a:ln>
                <a:latin typeface="Times New Roman" pitchFamily="18" charset="0"/>
                <a:cs typeface="Times New Roman" pitchFamily="18" charset="0"/>
              </a:rPr>
              <a:t>мкр</a:t>
            </a:r>
            <a:r>
              <a:rPr lang="ru-RU" sz="1800" dirty="0" smtClean="0">
                <a:ln>
                  <a:solidFill>
                    <a:schemeClr val="tx1"/>
                  </a:solidFill>
                </a:ln>
                <a:latin typeface="Times New Roman" pitchFamily="18" charset="0"/>
                <a:cs typeface="Times New Roman" pitchFamily="18" charset="0"/>
              </a:rPr>
              <a:t>. ЗМЗ;</a:t>
            </a:r>
          </a:p>
          <a:p>
            <a:pPr>
              <a:buNone/>
            </a:pPr>
            <a:r>
              <a:rPr lang="ru-RU" sz="1800" dirty="0" smtClean="0">
                <a:ln>
                  <a:solidFill>
                    <a:schemeClr val="tx1"/>
                  </a:solidFill>
                </a:ln>
                <a:latin typeface="Times New Roman" pitchFamily="18" charset="0"/>
                <a:cs typeface="Times New Roman" pitchFamily="18" charset="0"/>
              </a:rPr>
              <a:t>      - в 2017 году  составили 128133,5 тыс. руб., в том числе строительство теплотрассы в </a:t>
            </a:r>
            <a:r>
              <a:rPr lang="ru-RU" sz="1800" dirty="0" err="1" smtClean="0">
                <a:ln>
                  <a:solidFill>
                    <a:schemeClr val="tx1"/>
                  </a:solidFill>
                </a:ln>
                <a:latin typeface="Times New Roman" pitchFamily="18" charset="0"/>
                <a:cs typeface="Times New Roman" pitchFamily="18" charset="0"/>
              </a:rPr>
              <a:t>мкр</a:t>
            </a:r>
            <a:r>
              <a:rPr lang="ru-RU" sz="1800" dirty="0" smtClean="0">
                <a:ln>
                  <a:solidFill>
                    <a:schemeClr val="tx1"/>
                  </a:solidFill>
                </a:ln>
                <a:latin typeface="Times New Roman" pitchFamily="18" charset="0"/>
                <a:cs typeface="Times New Roman" pitchFamily="18" charset="0"/>
              </a:rPr>
              <a:t>. ЗМЗ , дома культуры «Современник» и завершение строительство блочно-модульной котельной;</a:t>
            </a:r>
          </a:p>
          <a:p>
            <a:pPr>
              <a:buNone/>
            </a:pPr>
            <a:r>
              <a:rPr lang="ru-RU" sz="1800" dirty="0" smtClean="0">
                <a:ln>
                  <a:solidFill>
                    <a:schemeClr val="tx1"/>
                  </a:solidFill>
                </a:ln>
                <a:latin typeface="Times New Roman" pitchFamily="18" charset="0"/>
                <a:cs typeface="Times New Roman" pitchFamily="18" charset="0"/>
              </a:rPr>
              <a:t>     - в 2018 году  составили 27288,5 тыс. руб., в том числе строительство МФП и водопровода </a:t>
            </a:r>
            <a:r>
              <a:rPr lang="ru-RU" sz="1800" dirty="0" err="1" smtClean="0">
                <a:ln>
                  <a:solidFill>
                    <a:schemeClr val="tx1"/>
                  </a:solidFill>
                </a:ln>
                <a:latin typeface="Times New Roman" pitchFamily="18" charset="0"/>
                <a:cs typeface="Times New Roman" pitchFamily="18" charset="0"/>
              </a:rPr>
              <a:t>мкр</a:t>
            </a:r>
            <a:r>
              <a:rPr lang="ru-RU" sz="1800" dirty="0" smtClean="0">
                <a:ln>
                  <a:solidFill>
                    <a:schemeClr val="tx1"/>
                  </a:solidFill>
                </a:ln>
                <a:latin typeface="Times New Roman" pitchFamily="18" charset="0"/>
                <a:cs typeface="Times New Roman" pitchFamily="18" charset="0"/>
              </a:rPr>
              <a:t>. «Заря».</a:t>
            </a:r>
          </a:p>
          <a:p>
            <a:r>
              <a:rPr lang="ru-RU" sz="1800" dirty="0" smtClean="0">
                <a:ln>
                  <a:solidFill>
                    <a:schemeClr val="tx1"/>
                  </a:solidFill>
                </a:ln>
                <a:latin typeface="Times New Roman" pitchFamily="18" charset="0"/>
                <a:cs typeface="Times New Roman" pitchFamily="18" charset="0"/>
              </a:rPr>
              <a:t>Расходы на  благоустройство :</a:t>
            </a:r>
          </a:p>
          <a:p>
            <a:pPr>
              <a:buNone/>
            </a:pPr>
            <a:r>
              <a:rPr lang="ru-RU" sz="1800" dirty="0" smtClean="0">
                <a:ln>
                  <a:solidFill>
                    <a:schemeClr val="tx1"/>
                  </a:solidFill>
                </a:ln>
                <a:latin typeface="Times New Roman" pitchFamily="18" charset="0"/>
                <a:cs typeface="Times New Roman" pitchFamily="18" charset="0"/>
              </a:rPr>
              <a:t>    - в 2016 году  составили 3189 тыс. руб.;</a:t>
            </a:r>
          </a:p>
          <a:p>
            <a:pPr>
              <a:buNone/>
            </a:pPr>
            <a:r>
              <a:rPr lang="ru-RU" sz="1800" dirty="0" smtClean="0">
                <a:ln>
                  <a:solidFill>
                    <a:schemeClr val="tx1"/>
                  </a:solidFill>
                </a:ln>
                <a:latin typeface="Times New Roman" pitchFamily="18" charset="0"/>
                <a:cs typeface="Times New Roman" pitchFamily="18" charset="0"/>
              </a:rPr>
              <a:t>    - в 2017 году  составили 9116,7 тыс. руб.;</a:t>
            </a:r>
          </a:p>
          <a:p>
            <a:pPr>
              <a:buNone/>
            </a:pPr>
            <a:r>
              <a:rPr lang="ru-RU" sz="1800" dirty="0" smtClean="0">
                <a:ln>
                  <a:solidFill>
                    <a:schemeClr val="tx1"/>
                  </a:solidFill>
                </a:ln>
                <a:latin typeface="Times New Roman" pitchFamily="18" charset="0"/>
                <a:cs typeface="Times New Roman" pitchFamily="18" charset="0"/>
              </a:rPr>
              <a:t>    - в 2018 году составили 21546 тыс. руб., в том числе благоустройство дворовых  и общественных территорий; </a:t>
            </a:r>
          </a:p>
          <a:p>
            <a:r>
              <a:rPr lang="ru-RU" sz="1800" dirty="0" smtClean="0">
                <a:ln>
                  <a:solidFill>
                    <a:schemeClr val="tx1"/>
                  </a:solidFill>
                </a:ln>
                <a:latin typeface="Times New Roman" pitchFamily="18" charset="0"/>
                <a:cs typeface="Times New Roman" pitchFamily="18" charset="0"/>
              </a:rPr>
              <a:t>Расходы на содержание МБМУ ИКЦ «Современник» за период  2016-2018 годов ежегодно увеличивались  в связи с ростом средней заработной платы работникам культуры согласно указу президента.</a:t>
            </a:r>
          </a:p>
        </p:txBody>
      </p:sp>
    </p:spTree>
    <p:extLst>
      <p:ext uri="{BB962C8B-B14F-4D97-AF65-F5344CB8AC3E}">
        <p14:creationId xmlns="" xmlns:p14="http://schemas.microsoft.com/office/powerpoint/2010/main" val="2840285435"/>
      </p:ext>
    </p:extLst>
  </p:cSld>
  <p:clrMapOvr>
    <a:masterClrMapping/>
  </p:clrMapOvr>
  <p:transition spd="slow">
    <p:wedge/>
  </p:transition>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Тема Office">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Override>
</file>

<file path=ppt/theme/themeOverride2.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12494</TotalTime>
  <Words>3099</Words>
  <Application>Microsoft Office PowerPoint</Application>
  <PresentationFormat>Экран (4:3)</PresentationFormat>
  <Paragraphs>327</Paragraphs>
  <Slides>72</Slides>
  <Notes>9</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72</vt:i4>
      </vt:variant>
    </vt:vector>
  </HeadingPairs>
  <TitlesOfParts>
    <vt:vector size="75" baseType="lpstr">
      <vt:lpstr>Тема Office</vt:lpstr>
      <vt:lpstr>Лист Microsoft Office Excel 97-2003</vt:lpstr>
      <vt:lpstr>Диаграмма</vt:lpstr>
      <vt:lpstr>Слайд 1</vt:lpstr>
      <vt:lpstr>Анализ собственных доходов  за период с 2016-2018 гг.</vt:lpstr>
      <vt:lpstr> Анализ безвозмездных поступлений за период с 2016-2018 гг.</vt:lpstr>
      <vt:lpstr>Поступления земельного налога с  физ. лиц</vt:lpstr>
      <vt:lpstr>Поступления налога на имущество с физических лиц в бюджеты городских поселений (тыс.руб.)</vt:lpstr>
      <vt:lpstr>Поступление дотации на выравнивание из бюджета района в бюджеты городских и сельских поселений</vt:lpstr>
      <vt:lpstr> Анализ расходов Заларинского МО за период с 2016-2018 гг.</vt:lpstr>
      <vt:lpstr> Анализ расходов Заларинского МО за период с 2016-2018 гг.</vt:lpstr>
      <vt:lpstr> Анализ расходов Заларинского МО за период с 2016-2018 гг.</vt:lpstr>
      <vt:lpstr> Анализ расходов Заларинского МО</vt:lpstr>
      <vt:lpstr>Слайд 11</vt:lpstr>
      <vt:lpstr>Слайд 12</vt:lpstr>
      <vt:lpstr>Заларинское МО в 2018 году принимало участие в 5 программах с участием федерального и областного  финансирования в сумме 53333,7 тыс. рублей:  1. ГП Иркутской области «Развитие жилищно- коммунального хозяйства Иркутской области» на 2014-2018 гг. подпрограммы «Модернизация объектов коммунальной инфраструктуры Иркутской области» на 2014-2018 гг.» ; 2. ГП Иркутской 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гг.: 3. ГП Иркутской области «Экономическое развитие и инновационная экономика» на 2015-2020 гг. подпрограммы «Государственная политика в сфере экономического развития Иркутской области на 2015-2020 гг. на реализацию мероприятий перечня проектов «народных инициатив»  4. ГП Иркутской области «Развитие жилищно-коммунального хозяйства Иркутской области» на 2014-2020 годы, подпрограммы «Чистая вода» на 2014-2020 годы ; 5. Приоритетный проект «Формирование комфортной городской среды Иркутской области» на благоустройство дворовых и общественных территорий   </vt:lpstr>
      <vt:lpstr> В 2018 году  в рамках ГП Иркутской области «Развитие жилищно- коммунального хозяйства Иркутской области» на 2014-2020 гг. подпрограммы «Модернизация объектов коммунальной инфраструктуры Иркутской области» на 2014-2020 гг.» проведен капитальный ремонт140 метров инженерных сетей на территории Заларинской районной больницы на сумму 890 тыс. руб,  из них областной бюджет 801,0 тыс. руб., местный бюджет 89,0 тыс. руб.  Проложена новая теплотрасса  до  здания детской консультации и здания аптеки №14, произведен капитальный ремонт  теплотрассы до здания терапевтического отделения.  На  приобретение  материалов для капитального ремонта инженерных сетей  затрачено 3388,53  тыс. руб., из них  областного бюджета 3049,68  тыс. руб., местный бюджет 338,85 тыс. руб. Отремонтирован водовод по ул. Аверченко, ул. Российская, ул. Мызгина, ул.Чкалова. Оставшиеся материалы в 2019 году планируется использовать  для капитального ремонта инженерных сетей по пер. Матросова и присоединения д/с «Малыш». На капитальный ремонт  котельную  РПС  затрачено 5128,57  тыс. руб.,  из них областной бюджет 4615,71 тыс. руб., местный бюджет 512,85 тыс. руб. </vt:lpstr>
      <vt:lpstr>Слайд 15</vt:lpstr>
      <vt:lpstr> В результате капитального ремонта котельной РПС был установлен котел марки АКМ1,2 мВт, который работает на древесном топливе. </vt:lpstr>
      <vt:lpstr> По ГП Иркутской области «Развитие жилищно-коммунального хозяйства Иркутской области» на 2014-2020 годы, подпрограммы «Чистая вода» на 2014-2020 годы выполнено устройство  водоподготовки на водозаборе мкр. Солнечный, Московский и Заря на сумму 1038,42 тыс. руб., из них областной бюджет 934,55 тыс. руб., местный бюджет 103,87 тыс. руб., что улучшило качество вводы.</vt:lpstr>
      <vt:lpstr>Слайд 18</vt:lpstr>
      <vt:lpstr> По ГП Иркутской 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гг» выполнено строительство локального водопровода мкр. Заря в рп. Залари  протяженностью 5,78 км. на сумму 25713,5 тыс. руб., их них федерального бюджета 18282,3 тыс. руб., областного бюджета 4859,8 тыс. руб., местного бюджета 2571,4 тыс. руб. </vt:lpstr>
      <vt:lpstr>Слайд 20</vt:lpstr>
      <vt:lpstr>Слайд 21</vt:lpstr>
      <vt:lpstr>В рамках ГП Иркутской области «Экономическое развитие и инновационная экономика» на 2015-2020 гг. подпрограммы «Государственная политика в сфере экономического развития Иркутской области на 2015-2020 гг.» на реализацию мероприятий перечня проектов народных инициатив для благоустройства территории и ремонта дорог в 2018 году приобретен грузовой автомобиль самосвал  МАЗ–КУПАВА 673105 </vt:lpstr>
      <vt:lpstr> В рамках проекта «Формирования комфортной городской среды» в 2018 году Заларинским муниципальным образованием выполнены работы  по благоустройству  дворовых территорий на сумму 6071,28 тыс. руб., из них федеральный бюджет 4223,65 тыс. руб., областной бюджет 1662,74 тыс. руб., местный бюджет 184,87 тыс. руб. улицы Заводская, Рабочая. С помощью трудового участия жителей была осуществлена уборка территории и высадка деревьев для озеленения.  </vt:lpstr>
      <vt:lpstr>Слайд 24</vt:lpstr>
      <vt:lpstr>  улица Ленина 59, 59А </vt:lpstr>
      <vt:lpstr>Слайд 26</vt:lpstr>
      <vt:lpstr> Благоустройство Общественной территории мкр. ЗМЗ «Парк» проведено на сумму 4227,869 тыс. руб., из них федеральный бюджет 2941,335 тыс. руб., областной бюджет 1157,874 тыс. руб., местный бюджет 128,66 тыс. руб.</vt:lpstr>
      <vt:lpstr> По ГП Иркутской 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гг по    МК  № Ф.2018.234977 с  ООО «СИБРЕГИОНСТРОЙ»  на  сумму  2 728 ,9 тыс. руб.  За счет областного бюджета 2 592, 5тыс. руб. за счет местного бюджета 136,4 тыс. руб. построена МФП на ул. Зеленая 2Г. </vt:lpstr>
      <vt:lpstr>Слайд 29</vt:lpstr>
      <vt:lpstr>Завершено строительство хоккейного корта  на сумму   4 099,0 тыс. руб.  за счет областного бюджета 3 894,05 тыс. руб., за счет местного бюджета 204,95тыс. руб. по ул. Матросова 3Л</vt:lpstr>
      <vt:lpstr>Слайд 31</vt:lpstr>
      <vt:lpstr>Слайд 32</vt:lpstr>
      <vt:lpstr>За счет взносов в фонд капитального ремонта многоквартирных домов Иркутской области проведен капитальный ремонт фасадов домов в рп. Залари, ул. Площадь Строителей №1, №3, №5. В 2019 году планируется ремонт домов ул. Российская д.2, д.4 и  ул. Лазо д.16. </vt:lpstr>
      <vt:lpstr>   На территории Заларинского муниципального образования имеются объекты коммунальной инфраструктуры:  5  угольных котельных, которые отапливают 54 многоквартирных дома  площадью  39,8 тыс. кв. м.,  8 объектов социальной сферы;  Водозаборных скважин всего -19; очистные сооружения канализации За счет бюджета Заларинского МО проводились работы по замене глубинных насосов по адресу пер. Кооперативный, пер. Школьный, ул. Заводская, ул. Московская, ул. Российская. Так же проведена работа по бурению дополнительной скважины на ул. Московская 2В на сумму  245 тыс. руб. Подключена насосная станция на водонапорной башне «Центральная» для повышения давления в системе водоснабжения ул. Российская и ул. Чкалова.  На  водонапорной башне ДПМК смонтирован колодец, насосная станция будет установлена в 2019 году. Капитальный ремонт инженерных сетей от гаража ЗМЗ до ул. Куйбышева д.21, от в/н башни ДПМК по ул. Буденного 21, от котельной ЗМЗ по ул. Заводская до дома №1, от котельной ЗМЗ  по ул. Матросова д.22 . Проведен ремонт летнего водопровода по ул. Рокоссовского 100м., ул. Луначарского 20м., ул. Комсомольская 20м.,  пл. Строителей 20 м., ул. Ленина 50м., ул. Мызгина 30м., ул. Мичурина 70м., ул. Гвардейская 100м., ул. Крылова 10м., ул. Северная 30м., ул. Гоголя 20м., ул. Карла Маркса 20м., ул Первомайская 410м., ул. Береговая 350м., ул. Восточная 20м., ул. Буденного 10м., ул. Российская 100м., ул. Красина 10м., ул. Свердлова 50м., ул. Заводская 500м., ул. Рабочая 500 м., ул. Матросова 300м., ул. Матросова до ул. Спортивной 120 м., пер. Матросова 300 м., ул. Спортивная 200м., ул. Лазо до ул. Спортивной 800м.   </vt:lpstr>
      <vt:lpstr>    Дорожное хозяйство Заларинского МО . Техническим обслуживанием и благоустройством дорог и прилегающих к ним территорий занимается МКУ «Благоустройство»  В 2018 году силами этой организации произведены следующие работы: - Грейдерование  и очистка дорог и тротуаров от снежного наката в р.п. Залари ;  - Посыпка дорог противогололедным  материалом; - Отсыпка дорожного полотна  по ул. Орджоникидзе 1236м.,    ул.  Набережная 600м., ул. Дружбы 250 м., пер. Комсомольский 358 м.; - Укрепление обочины по ул. Мызгина 320 м.; - Ямочный ремонт БЦМ по ул. Буденного, ул. Лазо, по улицам    автобусного маршрута; - Отсыпка скальным грунтом крупной фракции дорог в мкр.    Солнечный, в планах 2019 года продолжение работ по отсыпке    мелким  щебнем для выравнивание  дорожного полотна; - Установка дорожных знаков на ул. Рокоссовского,  на подъездных   территориях ДС «Малыш» и ДС «Радуга»;</vt:lpstr>
      <vt:lpstr>- Ремонт «Лежачих полицейских» на ул. Ленина; - Ремонт и покраска автобусных остановок, заездных карманов,    дорожных знаков; - Нанесение дорожной разметки на пешеходных переходах ; - Окашивание придорожных полос ; - Засыпка провалов образовавшихся в результате строительства    водоводов  мкр. Солнечный и Московский. </vt:lpstr>
      <vt:lpstr>       Благоустройство территории Заларинского МО В 2018 году были выполнены работы: -  По ремонту уличного освещения по ул. Тимирязева, ул. Лазо, ул. Спортивная, ул. Рабочая, ул. Калинина, ул. Ленина, ул. Сибирская, ул. Карла-Маркса, ул. Чехова, ул. Буденного, ул. Мызгина, ул. Постышева, ул. Чкалова, ул. Российская, ул. Советская 1-я; 2-я;3-я;4-я, ул. Шерагульская, ул. Ваулова, ул. Северная, ул. Пушкина, ул. Кр. Восстания, ул. Лесная, ул. Крылова, ул. Г.Васильева; - Восстановлено уличное освещение по ул. Набережная,ул. Нагорная, ул. Леспромхозовская, ул. Солнечная, ул. Маяковского, ул. Октябрьская, ул. Горького, пер. Комсомольский, ул. Орджоникидзе, перекресток дорог «Залари-Жигалово» и ул. Ленина; - Решен многолетний вопрос по проведению электроснабжения в мкр. Новый; - По очистке улиц и кладбища от мусора. В 2018 году  собрано и вывезено 4423,2 м3 твердых коммунальных  отходов в том числе МКД-1908 м3,  Юр. Лица 665,2 м3, Частный сектор 1850 м3,  -по уборке  несанкционированных свалок: ул. Первомайская,  ул. Г. Васильева, берег реки Заларинка, въезды в п. Залари со стороны с. Троицк и со стороны федеральной трассы,  объездная дорога 44 м3; - По подвозу земли для подготовки  территорий  к озеленению газонной травой; - установка малых архитектурных форм по ул. Ленина 59;  - Подготовлено мероприятие православного  религиозного праздника «Крещение господне»;    </vt:lpstr>
      <vt:lpstr>   - Установка аншлагов  (названий улиц и номеров домов) в мкр. Солнечный;  -  Созданы защитные противопожарные минерализованные полосы (проведена опашка ), предупреждающие распространение огня при пожарах в мкр. Солнечный, Московский, Лыжная база, б/п Халярты, вокруг болота «Шерагул» и «Балясы»; - Произведена обрезка тополей в количестве 80 шт.; Для благоустройства парка «Памяти» приобретены  и посажены голубые ели, отремонтирован летний  водопровод для полива насаждений  - Для оповещения населения во время чрезвычайных  ситуаций приобретена и установлена на здании  Администрации МО «Комплексная система  экстренного оповещения» на сумму 730,0 тыс. руб.: -  По акции «Дерево живи» приобретены голубые ели и  высажены на территории ЗСШ №1, д/с «Теремок», д/с  Сказка д/с «Радуга», СОШ; - В рамках конкурса социально-значимых  проектов приобретены кронштейны с портретами  Ветеранов ВОВ и размещены на центральной  ул. Ленина; - В рамках конкурса по оценке эффективности  деятельности органов местного самоуправления  Заларинского района и благоустройства территории  приобретена и установлена стелла «Я люблю  Залари!»  на площади возле ДК «Современник» - проведен отлов собак в количестве 72 шт.; - Составлено протоколов в количестве 66 шт.  из них по соблюдению тишины 32 шт.,  по благоустройству 35 шт. </vt:lpstr>
      <vt:lpstr>- Приобретены детские игровые площадки, две из них установлены силами жителей по ул. Первомайская, ул. Рабочая. Детская игровая площадка пер. Матросова доукомплектована горкой; -Установлены спортивные тренажеры на придомовой территории ул. Ленина 59,59а; - Переданы на хранение и дальнейшую установку детская игровая площадка и спортивные тренажеры жителям ул. Чехова и детская игровая площадка жителям ул. Новая; Администрация МО планирует передать комплект детской площадки на ул. Спортивную, и принимает заявки от активных жителей на установку детских площадок своими силами.</vt:lpstr>
      <vt:lpstr>Мероприятия по земельным отношениям.  За 2018 год: -  заключено договоров аренды- 76; -  заключено договоров купли-продажи- 158; из них  количество предоставленных земельных участков на торгах – 4; -  поступило заявлений всего – 703. Муниципальный земельный контроль: в отношении юридических лиц: -  была проведена 1 плановая проверка, выписано предписание; -  1 внеплановая повторная (нарушение устранено). в отношении физических лиц: -  было запланировано 8 проверок, из них проведено 6, выписано 2 предписания;  -  2 внеплановых проверки по заявлениям граждан, выписано 2 предписания; -  многодетным семьям было предоставлено 7 земельных участков. В настоящее время на земельном учете состоит 114 многодетных семей. - проведено межевание 6 земельных участков для многодетных семей, 4 участка уже выдано; -  оформлены 16 земельных участков под квартирами и домами, переданных гражданам по соц. найму. Эти участки будут предоставлены гражданам в аренду. -   оформлены земельные участки под 3 котельными, 18 контейнерными площадками, 7 МКД, 33 торговыми местами под нестационарную торговлю, 2 МФП, 2 детскими площадками. -  установлены экономически обоснованные коэффициенты различных видов разрешенного использования для земель, государственная собственность на которые не разграничена, применяемые к размеру арендной платы. Земельный участок расположенный по адресу ул. Победы 54В размещен на инвестиционном портале Иркутской области для участия в инвестиционной программе. </vt:lpstr>
      <vt:lpstr>РАБОТА  С СЕМЬЯМИ И ГРАЖДАНАМИ:</vt:lpstr>
      <vt:lpstr>Лучшие семьи, лучшие матери и отцы 2018 года:</vt:lpstr>
      <vt:lpstr>Слайд 43</vt:lpstr>
      <vt:lpstr>ПОЧЕТНЫЕ ГРАЖДАНЕ:</vt:lpstr>
      <vt:lpstr>Физическая культура и спорт</vt:lpstr>
      <vt:lpstr>Охрану общественного порядка в       п. Залари осуществляет ДНД «ЗАРЯ»</vt:lpstr>
      <vt:lpstr>Слайд 47</vt:lpstr>
      <vt:lpstr>СПОНСОРСКАЯ ПОМОЩЬ</vt:lpstr>
      <vt:lpstr>Слайд 49</vt:lpstr>
      <vt:lpstr>Слайд 50</vt:lpstr>
      <vt:lpstr>Слайд 51</vt:lpstr>
      <vt:lpstr>Слайд 52</vt:lpstr>
      <vt:lpstr>Отчет о работе МБМУК «ИКЦ «Современник»» за 2018 год </vt:lpstr>
      <vt:lpstr>Главное событие года - Открытие дома культуры!!!</vt:lpstr>
      <vt:lpstr>Сравнительная таблица показателей</vt:lpstr>
      <vt:lpstr>СРАВНИТЕЛЬНАЯ ТАБЛИЦА</vt:lpstr>
      <vt:lpstr> </vt:lpstr>
      <vt:lpstr>Слайд 58</vt:lpstr>
      <vt:lpstr>МЕРОПРИЯТИЯ ДЛЯ МОЛОДЕЖИ - 46</vt:lpstr>
      <vt:lpstr>Мероприятия по формированию семейных ценностей - 12 </vt:lpstr>
      <vt:lpstr> Мероприятия для людей с ограниченными возможностями - 11</vt:lpstr>
      <vt:lpstr>Мероприятия для пожилых людей - 4</vt:lpstr>
      <vt:lpstr>Мероприятия для смешанной аудитории - 48</vt:lpstr>
      <vt:lpstr>Мероприятия по сохранению и развитию традиционной народной культуры - 12</vt:lpstr>
      <vt:lpstr>Мероприятия по патриотическому воспитанию - 16</vt:lpstr>
      <vt:lpstr>Работа волонтерского движения  «Луч добра»</vt:lpstr>
      <vt:lpstr>Слайд 67</vt:lpstr>
      <vt:lpstr>Слайд 68</vt:lpstr>
      <vt:lpstr>Развить способности и удовлетворить творческие потребности вы можете в:</vt:lpstr>
      <vt:lpstr>НАШИ ДОСТИЖЕНИЯ!</vt:lpstr>
      <vt:lpstr>Слайд 71</vt:lpstr>
      <vt:lpstr>Слайд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Амир</dc:creator>
  <cp:lastModifiedBy>Татьяна</cp:lastModifiedBy>
  <cp:revision>769</cp:revision>
  <cp:lastPrinted>2018-03-27T05:10:58Z</cp:lastPrinted>
  <dcterms:modified xsi:type="dcterms:W3CDTF">2019-03-22T07:01:24Z</dcterms:modified>
</cp:coreProperties>
</file>