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270" r:id="rId3"/>
    <p:sldId id="338" r:id="rId4"/>
    <p:sldId id="337" r:id="rId5"/>
    <p:sldId id="271" r:id="rId6"/>
    <p:sldId id="272" r:id="rId7"/>
    <p:sldId id="273" r:id="rId8"/>
    <p:sldId id="261" r:id="rId9"/>
    <p:sldId id="274" r:id="rId10"/>
    <p:sldId id="275" r:id="rId11"/>
    <p:sldId id="276" r:id="rId12"/>
    <p:sldId id="322" r:id="rId13"/>
    <p:sldId id="277" r:id="rId14"/>
    <p:sldId id="278" r:id="rId15"/>
    <p:sldId id="279" r:id="rId16"/>
    <p:sldId id="285" r:id="rId17"/>
    <p:sldId id="288" r:id="rId18"/>
    <p:sldId id="289" r:id="rId19"/>
    <p:sldId id="290" r:id="rId20"/>
    <p:sldId id="284" r:id="rId21"/>
    <p:sldId id="323" r:id="rId22"/>
    <p:sldId id="324" r:id="rId23"/>
    <p:sldId id="286" r:id="rId24"/>
    <p:sldId id="312" r:id="rId25"/>
    <p:sldId id="313" r:id="rId26"/>
    <p:sldId id="325" r:id="rId27"/>
    <p:sldId id="326" r:id="rId28"/>
    <p:sldId id="287" r:id="rId29"/>
    <p:sldId id="258" r:id="rId30"/>
    <p:sldId id="263" r:id="rId31"/>
    <p:sldId id="265" r:id="rId32"/>
    <p:sldId id="266" r:id="rId33"/>
    <p:sldId id="267" r:id="rId34"/>
    <p:sldId id="268" r:id="rId35"/>
    <p:sldId id="269" r:id="rId36"/>
    <p:sldId id="360" r:id="rId37"/>
    <p:sldId id="361" r:id="rId38"/>
    <p:sldId id="291" r:id="rId39"/>
    <p:sldId id="292" r:id="rId40"/>
    <p:sldId id="294" r:id="rId41"/>
    <p:sldId id="295" r:id="rId42"/>
    <p:sldId id="299" r:id="rId43"/>
    <p:sldId id="302" r:id="rId44"/>
    <p:sldId id="311" r:id="rId45"/>
    <p:sldId id="303" r:id="rId46"/>
    <p:sldId id="344" r:id="rId47"/>
    <p:sldId id="305" r:id="rId48"/>
    <p:sldId id="327" r:id="rId49"/>
    <p:sldId id="307" r:id="rId50"/>
    <p:sldId id="310" r:id="rId51"/>
    <p:sldId id="306" r:id="rId52"/>
    <p:sldId id="315" r:id="rId53"/>
    <p:sldId id="334" r:id="rId54"/>
    <p:sldId id="335" r:id="rId55"/>
    <p:sldId id="362" r:id="rId56"/>
    <p:sldId id="316" r:id="rId57"/>
    <p:sldId id="317" r:id="rId58"/>
    <p:sldId id="318" r:id="rId59"/>
    <p:sldId id="319" r:id="rId60"/>
    <p:sldId id="328" r:id="rId61"/>
    <p:sldId id="329" r:id="rId62"/>
    <p:sldId id="330" r:id="rId63"/>
    <p:sldId id="331" r:id="rId64"/>
    <p:sldId id="332" r:id="rId65"/>
    <p:sldId id="333" r:id="rId66"/>
    <p:sldId id="321" r:id="rId67"/>
    <p:sldId id="308" r:id="rId68"/>
    <p:sldId id="339" r:id="rId69"/>
    <p:sldId id="345" r:id="rId70"/>
    <p:sldId id="346" r:id="rId71"/>
    <p:sldId id="347" r:id="rId72"/>
    <p:sldId id="348" r:id="rId73"/>
    <p:sldId id="349" r:id="rId74"/>
    <p:sldId id="350" r:id="rId75"/>
    <p:sldId id="351" r:id="rId76"/>
    <p:sldId id="352" r:id="rId77"/>
    <p:sldId id="353" r:id="rId78"/>
    <p:sldId id="354" r:id="rId79"/>
    <p:sldId id="356" r:id="rId80"/>
    <p:sldId id="355" r:id="rId81"/>
    <p:sldId id="357" r:id="rId82"/>
    <p:sldId id="358" r:id="rId83"/>
    <p:sldId id="359" r:id="rId84"/>
    <p:sldId id="340" r:id="rId85"/>
    <p:sldId id="342" r:id="rId86"/>
    <p:sldId id="343" r:id="rId8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13" autoAdjust="0"/>
  </p:normalViewPr>
  <p:slideViewPr>
    <p:cSldViewPr>
      <p:cViewPr varScale="1">
        <p:scale>
          <a:sx n="102" d="100"/>
          <a:sy n="102" d="100"/>
        </p:scale>
        <p:origin x="-1068" y="-102"/>
      </p:cViewPr>
      <p:guideLst>
        <p:guide orient="horz" pos="2160"/>
        <p:guide pos="2880"/>
      </p:guideLst>
    </p:cSldViewPr>
  </p:slideViewPr>
  <p:outlineViewPr>
    <p:cViewPr>
      <p:scale>
        <a:sx n="33" d="100"/>
        <a:sy n="33" d="100"/>
      </p:scale>
      <p:origin x="0" y="202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view3D>
      <c:depthPercent val="100"/>
      <c:rAngAx val="1"/>
    </c:view3D>
    <c:plotArea>
      <c:layout>
        <c:manualLayout>
          <c:layoutTarget val="inner"/>
          <c:xMode val="edge"/>
          <c:yMode val="edge"/>
          <c:x val="5.7367835371498963E-2"/>
          <c:y val="1.4352109024923161E-2"/>
          <c:w val="0.85546968832058745"/>
          <c:h val="0.880203357034404"/>
        </c:manualLayout>
      </c:layout>
      <c:bar3DChart>
        <c:barDir val="col"/>
        <c:grouping val="standard"/>
        <c:ser>
          <c:idx val="0"/>
          <c:order val="0"/>
          <c:tx>
            <c:strRef>
              <c:f>Лист1!$B$1</c:f>
              <c:strCache>
                <c:ptCount val="1"/>
                <c:pt idx="0">
                  <c:v>2017</c:v>
                </c:pt>
              </c:strCache>
            </c:strRef>
          </c:tx>
          <c:spPr>
            <a:solidFill>
              <a:srgbClr val="FFC000"/>
            </a:solidFill>
          </c:spPr>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Лист1!$B$2:$B$11</c:f>
              <c:numCache>
                <c:formatCode>General</c:formatCode>
                <c:ptCount val="10"/>
                <c:pt idx="0">
                  <c:v>379.1</c:v>
                </c:pt>
                <c:pt idx="1">
                  <c:v>488.4</c:v>
                </c:pt>
                <c:pt idx="2">
                  <c:v>164.53</c:v>
                </c:pt>
                <c:pt idx="3">
                  <c:v>7358.5</c:v>
                </c:pt>
                <c:pt idx="4">
                  <c:v>844.48</c:v>
                </c:pt>
                <c:pt idx="5">
                  <c:v>3224.69</c:v>
                </c:pt>
                <c:pt idx="6">
                  <c:v>4830.4699999999993</c:v>
                </c:pt>
                <c:pt idx="7">
                  <c:v>12191.27</c:v>
                </c:pt>
                <c:pt idx="8">
                  <c:v>12705.19</c:v>
                </c:pt>
                <c:pt idx="9">
                  <c:v>833.64</c:v>
                </c:pt>
              </c:numCache>
            </c:numRef>
          </c:val>
        </c:ser>
        <c:ser>
          <c:idx val="1"/>
          <c:order val="1"/>
          <c:tx>
            <c:strRef>
              <c:f>Лист1!$C$1</c:f>
              <c:strCache>
                <c:ptCount val="1"/>
                <c:pt idx="0">
                  <c:v>2018</c:v>
                </c:pt>
              </c:strCache>
            </c:strRef>
          </c:tx>
          <c:spPr>
            <a:solidFill>
              <a:srgbClr val="00B050"/>
            </a:solidFill>
          </c:spPr>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Лист1!$C$2:$C$11</c:f>
              <c:numCache>
                <c:formatCode>General</c:formatCode>
                <c:ptCount val="10"/>
                <c:pt idx="0">
                  <c:v>133.08000000000001</c:v>
                </c:pt>
                <c:pt idx="1">
                  <c:v>1318.54</c:v>
                </c:pt>
                <c:pt idx="2">
                  <c:v>1133.74</c:v>
                </c:pt>
                <c:pt idx="3">
                  <c:v>219.5</c:v>
                </c:pt>
                <c:pt idx="4">
                  <c:v>2880.7</c:v>
                </c:pt>
                <c:pt idx="5">
                  <c:v>2741.7</c:v>
                </c:pt>
                <c:pt idx="6">
                  <c:v>5081</c:v>
                </c:pt>
                <c:pt idx="7">
                  <c:v>13086.2</c:v>
                </c:pt>
                <c:pt idx="8">
                  <c:v>11703</c:v>
                </c:pt>
                <c:pt idx="9">
                  <c:v>4482.9000000000005</c:v>
                </c:pt>
              </c:numCache>
            </c:numRef>
          </c:val>
        </c:ser>
        <c:ser>
          <c:idx val="2"/>
          <c:order val="2"/>
          <c:tx>
            <c:strRef>
              <c:f>Лист1!$D$1</c:f>
              <c:strCache>
                <c:ptCount val="1"/>
                <c:pt idx="0">
                  <c:v>2019</c:v>
                </c:pt>
              </c:strCache>
            </c:strRef>
          </c:tx>
          <c:spPr>
            <a:solidFill>
              <a:srgbClr val="FF0000"/>
            </a:solidFill>
          </c:spPr>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Лист1!$D$2:$D$11</c:f>
              <c:numCache>
                <c:formatCode>General</c:formatCode>
                <c:ptCount val="10"/>
                <c:pt idx="0">
                  <c:v>0</c:v>
                </c:pt>
                <c:pt idx="1">
                  <c:v>2856.55</c:v>
                </c:pt>
                <c:pt idx="2">
                  <c:v>53.5</c:v>
                </c:pt>
                <c:pt idx="3">
                  <c:v>0</c:v>
                </c:pt>
                <c:pt idx="4">
                  <c:v>1157.6199999999999</c:v>
                </c:pt>
                <c:pt idx="5">
                  <c:v>2306.14</c:v>
                </c:pt>
                <c:pt idx="6">
                  <c:v>5121.5</c:v>
                </c:pt>
                <c:pt idx="7">
                  <c:v>15190.92</c:v>
                </c:pt>
                <c:pt idx="8">
                  <c:v>11560.01</c:v>
                </c:pt>
                <c:pt idx="9">
                  <c:v>2315.27</c:v>
                </c:pt>
              </c:numCache>
            </c:numRef>
          </c:val>
        </c:ser>
        <c:shape val="box"/>
        <c:axId val="65104512"/>
        <c:axId val="65114496"/>
        <c:axId val="53458688"/>
      </c:bar3DChart>
      <c:catAx>
        <c:axId val="65104512"/>
        <c:scaling>
          <c:orientation val="minMax"/>
        </c:scaling>
        <c:axPos val="b"/>
        <c:tickLblPos val="nextTo"/>
        <c:crossAx val="65114496"/>
        <c:crosses val="autoZero"/>
        <c:auto val="1"/>
        <c:lblAlgn val="ctr"/>
        <c:lblOffset val="100"/>
      </c:catAx>
      <c:valAx>
        <c:axId val="65114496"/>
        <c:scaling>
          <c:orientation val="minMax"/>
        </c:scaling>
        <c:axPos val="l"/>
        <c:majorGridlines/>
        <c:numFmt formatCode="General" sourceLinked="1"/>
        <c:tickLblPos val="nextTo"/>
        <c:crossAx val="65104512"/>
        <c:crosses val="autoZero"/>
        <c:crossBetween val="between"/>
      </c:valAx>
      <c:serAx>
        <c:axId val="53458688"/>
        <c:scaling>
          <c:orientation val="minMax"/>
        </c:scaling>
        <c:axPos val="b"/>
        <c:tickLblPos val="nextTo"/>
        <c:crossAx val="65114496"/>
        <c:crosses val="autoZero"/>
      </c:serAx>
    </c:plotArea>
    <c:legend>
      <c:legendPos val="r"/>
      <c:layout/>
    </c:legend>
    <c:plotVisOnly val="1"/>
    <c:dispBlanksAs val="gap"/>
  </c:chart>
  <c:spPr>
    <a:noFill/>
  </c:spPr>
  <c:txPr>
    <a:bodyPr/>
    <a:lstStyle/>
    <a:p>
      <a:pPr>
        <a:defRPr sz="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style val="26"/>
  <c:chart>
    <c:view3D>
      <c:rotX val="70"/>
      <c:depthPercent val="100"/>
      <c:rAngAx val="1"/>
    </c:view3D>
    <c:plotArea>
      <c:layout>
        <c:manualLayout>
          <c:layoutTarget val="inner"/>
          <c:xMode val="edge"/>
          <c:yMode val="edge"/>
          <c:x val="9.3042567638683668E-2"/>
          <c:y val="5.2910787690256832E-2"/>
          <c:w val="0.63929967211246008"/>
          <c:h val="0.89137271784616456"/>
        </c:manualLayout>
      </c:layout>
      <c:bar3DChart>
        <c:barDir val="col"/>
        <c:grouping val="standard"/>
        <c:ser>
          <c:idx val="0"/>
          <c:order val="0"/>
          <c:tx>
            <c:strRef>
              <c:f>Лист1!$B$1</c:f>
              <c:strCache>
                <c:ptCount val="1"/>
                <c:pt idx="0">
                  <c:v>2017</c:v>
                </c:pt>
              </c:strCache>
            </c:strRef>
          </c:tx>
          <c:spPr>
            <a:solidFill>
              <a:srgbClr val="92D050"/>
            </a:solidFill>
          </c:spPr>
          <c:cat>
            <c:strRef>
              <c:f>Лист1!$A$2:$A$5</c:f>
              <c:strCache>
                <c:ptCount val="3"/>
                <c:pt idx="0">
                  <c:v>субвенции</c:v>
                </c:pt>
                <c:pt idx="1">
                  <c:v>Дотации </c:v>
                </c:pt>
                <c:pt idx="2">
                  <c:v>субсидии</c:v>
                </c:pt>
              </c:strCache>
            </c:strRef>
          </c:cat>
          <c:val>
            <c:numRef>
              <c:f>Лист1!$B$2:$B$5</c:f>
              <c:numCache>
                <c:formatCode>General</c:formatCode>
                <c:ptCount val="4"/>
                <c:pt idx="0">
                  <c:v>590</c:v>
                </c:pt>
                <c:pt idx="1">
                  <c:v>2456</c:v>
                </c:pt>
                <c:pt idx="2">
                  <c:v>171185</c:v>
                </c:pt>
              </c:numCache>
            </c:numRef>
          </c:val>
        </c:ser>
        <c:ser>
          <c:idx val="1"/>
          <c:order val="1"/>
          <c:tx>
            <c:strRef>
              <c:f>Лист1!$C$1</c:f>
              <c:strCache>
                <c:ptCount val="1"/>
                <c:pt idx="0">
                  <c:v>2018</c:v>
                </c:pt>
              </c:strCache>
            </c:strRef>
          </c:tx>
          <c:spPr>
            <a:solidFill>
              <a:srgbClr val="0070C0"/>
            </a:solidFill>
          </c:spPr>
          <c:cat>
            <c:strRef>
              <c:f>Лист1!$A$2:$A$5</c:f>
              <c:strCache>
                <c:ptCount val="3"/>
                <c:pt idx="0">
                  <c:v>субвенции</c:v>
                </c:pt>
                <c:pt idx="1">
                  <c:v>Дотации </c:v>
                </c:pt>
                <c:pt idx="2">
                  <c:v>субсидии</c:v>
                </c:pt>
              </c:strCache>
            </c:strRef>
          </c:cat>
          <c:val>
            <c:numRef>
              <c:f>Лист1!$C$2:$C$5</c:f>
              <c:numCache>
                <c:formatCode>General</c:formatCode>
                <c:ptCount val="4"/>
                <c:pt idx="0">
                  <c:v>596</c:v>
                </c:pt>
                <c:pt idx="1">
                  <c:v>7387</c:v>
                </c:pt>
                <c:pt idx="2">
                  <c:v>53334</c:v>
                </c:pt>
              </c:numCache>
            </c:numRef>
          </c:val>
        </c:ser>
        <c:ser>
          <c:idx val="2"/>
          <c:order val="2"/>
          <c:tx>
            <c:strRef>
              <c:f>Лист1!$D$1</c:f>
              <c:strCache>
                <c:ptCount val="1"/>
                <c:pt idx="0">
                  <c:v>2019</c:v>
                </c:pt>
              </c:strCache>
            </c:strRef>
          </c:tx>
          <c:spPr>
            <a:solidFill>
              <a:srgbClr val="7030A0"/>
            </a:solidFill>
          </c:spPr>
          <c:cat>
            <c:strRef>
              <c:f>Лист1!$A$2:$A$5</c:f>
              <c:strCache>
                <c:ptCount val="3"/>
                <c:pt idx="0">
                  <c:v>субвенции</c:v>
                </c:pt>
                <c:pt idx="1">
                  <c:v>Дотации </c:v>
                </c:pt>
                <c:pt idx="2">
                  <c:v>субсидии</c:v>
                </c:pt>
              </c:strCache>
            </c:strRef>
          </c:cat>
          <c:val>
            <c:numRef>
              <c:f>Лист1!$D$2:$D$5</c:f>
              <c:numCache>
                <c:formatCode>General</c:formatCode>
                <c:ptCount val="4"/>
                <c:pt idx="0">
                  <c:v>109.9</c:v>
                </c:pt>
                <c:pt idx="1">
                  <c:v>11402.7</c:v>
                </c:pt>
                <c:pt idx="2">
                  <c:v>67699.5</c:v>
                </c:pt>
              </c:numCache>
            </c:numRef>
          </c:val>
        </c:ser>
        <c:shape val="cylinder"/>
        <c:axId val="78341248"/>
        <c:axId val="78342784"/>
        <c:axId val="65136832"/>
      </c:bar3DChart>
      <c:catAx>
        <c:axId val="78341248"/>
        <c:scaling>
          <c:orientation val="minMax"/>
        </c:scaling>
        <c:axPos val="b"/>
        <c:majorTickMark val="in"/>
        <c:tickLblPos val="nextTo"/>
        <c:crossAx val="78342784"/>
        <c:crosses val="autoZero"/>
        <c:lblAlgn val="ctr"/>
        <c:lblOffset val="100"/>
      </c:catAx>
      <c:valAx>
        <c:axId val="78342784"/>
        <c:scaling>
          <c:orientation val="minMax"/>
        </c:scaling>
        <c:axPos val="l"/>
        <c:majorGridlines/>
        <c:numFmt formatCode="General" sourceLinked="1"/>
        <c:tickLblPos val="nextTo"/>
        <c:crossAx val="78341248"/>
        <c:crosses val="autoZero"/>
        <c:crossBetween val="between"/>
      </c:valAx>
      <c:serAx>
        <c:axId val="65136832"/>
        <c:scaling>
          <c:orientation val="minMax"/>
        </c:scaling>
        <c:axPos val="b"/>
        <c:tickLblPos val="nextTo"/>
        <c:crossAx val="78342784"/>
        <c:crosses val="autoZero"/>
      </c:serAx>
    </c:plotArea>
    <c:plotVisOnly val="1"/>
    <c:dispBlanksAs val="gap"/>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26"/>
  <c:chart>
    <c:view3D>
      <c:rotX val="50"/>
      <c:rotY val="40"/>
      <c:depthPercent val="100"/>
      <c:rAngAx val="1"/>
    </c:view3D>
    <c:plotArea>
      <c:layout>
        <c:manualLayout>
          <c:layoutTarget val="inner"/>
          <c:xMode val="edge"/>
          <c:yMode val="edge"/>
          <c:x val="9.3042567638683668E-2"/>
          <c:y val="5.2910787690256832E-2"/>
          <c:w val="0.73296170140387829"/>
          <c:h val="0.89137271784616456"/>
        </c:manualLayout>
      </c:layout>
      <c:bar3DChart>
        <c:barDir val="col"/>
        <c:grouping val="standard"/>
        <c:ser>
          <c:idx val="0"/>
          <c:order val="0"/>
          <c:tx>
            <c:strRef>
              <c:f>Лист1!$B$1</c:f>
              <c:strCache>
                <c:ptCount val="1"/>
                <c:pt idx="0">
                  <c:v>2017</c:v>
                </c:pt>
              </c:strCache>
            </c:strRef>
          </c:tx>
          <c:spPr>
            <a:solidFill>
              <a:srgbClr val="FFFF00"/>
            </a:solidFill>
          </c:spPr>
          <c:cat>
            <c:strRef>
              <c:f>Лист1!$A$2:$A$8</c:f>
              <c:strCache>
                <c:ptCount val="7"/>
                <c:pt idx="0">
                  <c:v>Содержание Адм-ции </c:v>
                </c:pt>
                <c:pt idx="1">
                  <c:v>Военно-учетный стол</c:v>
                </c:pt>
                <c:pt idx="2">
                  <c:v>Дорожное хозяйство</c:v>
                </c:pt>
                <c:pt idx="3">
                  <c:v>ЖКХ</c:v>
                </c:pt>
                <c:pt idx="4">
                  <c:v>Кап. строительство</c:v>
                </c:pt>
                <c:pt idx="5">
                  <c:v>Благоустройство</c:v>
                </c:pt>
                <c:pt idx="6">
                  <c:v>Культура</c:v>
                </c:pt>
              </c:strCache>
            </c:strRef>
          </c:cat>
          <c:val>
            <c:numRef>
              <c:f>Лист1!$B$2:$B$8</c:f>
              <c:numCache>
                <c:formatCode>General</c:formatCode>
                <c:ptCount val="7"/>
                <c:pt idx="0">
                  <c:v>13677.7</c:v>
                </c:pt>
                <c:pt idx="1">
                  <c:v>498</c:v>
                </c:pt>
                <c:pt idx="2">
                  <c:v>52573</c:v>
                </c:pt>
                <c:pt idx="3">
                  <c:v>4104.7</c:v>
                </c:pt>
                <c:pt idx="4">
                  <c:v>128133.5</c:v>
                </c:pt>
                <c:pt idx="5">
                  <c:v>9116.4</c:v>
                </c:pt>
                <c:pt idx="6">
                  <c:v>4600</c:v>
                </c:pt>
              </c:numCache>
            </c:numRef>
          </c:val>
        </c:ser>
        <c:ser>
          <c:idx val="1"/>
          <c:order val="1"/>
          <c:tx>
            <c:strRef>
              <c:f>Лист1!$C$1</c:f>
              <c:strCache>
                <c:ptCount val="1"/>
                <c:pt idx="0">
                  <c:v>2018</c:v>
                </c:pt>
              </c:strCache>
            </c:strRef>
          </c:tx>
          <c:spPr>
            <a:solidFill>
              <a:schemeClr val="bg2">
                <a:lumMod val="75000"/>
              </a:schemeClr>
            </a:solidFill>
          </c:spPr>
          <c:cat>
            <c:strRef>
              <c:f>Лист1!$A$2:$A$8</c:f>
              <c:strCache>
                <c:ptCount val="7"/>
                <c:pt idx="0">
                  <c:v>Содержание Адм-ции </c:v>
                </c:pt>
                <c:pt idx="1">
                  <c:v>Военно-учетный стол</c:v>
                </c:pt>
                <c:pt idx="2">
                  <c:v>Дорожное хозяйство</c:v>
                </c:pt>
                <c:pt idx="3">
                  <c:v>ЖКХ</c:v>
                </c:pt>
                <c:pt idx="4">
                  <c:v>Кап. строительство</c:v>
                </c:pt>
                <c:pt idx="5">
                  <c:v>Благоустройство</c:v>
                </c:pt>
                <c:pt idx="6">
                  <c:v>Культура</c:v>
                </c:pt>
              </c:strCache>
            </c:strRef>
          </c:cat>
          <c:val>
            <c:numRef>
              <c:f>Лист1!$C$2:$C$8</c:f>
              <c:numCache>
                <c:formatCode>General</c:formatCode>
                <c:ptCount val="7"/>
                <c:pt idx="0">
                  <c:v>14586.3</c:v>
                </c:pt>
                <c:pt idx="1">
                  <c:v>495</c:v>
                </c:pt>
                <c:pt idx="2">
                  <c:v>5019.8</c:v>
                </c:pt>
                <c:pt idx="3">
                  <c:v>17827.5</c:v>
                </c:pt>
                <c:pt idx="4">
                  <c:v>27288.5</c:v>
                </c:pt>
                <c:pt idx="5">
                  <c:v>21546</c:v>
                </c:pt>
                <c:pt idx="6">
                  <c:v>6017</c:v>
                </c:pt>
              </c:numCache>
            </c:numRef>
          </c:val>
        </c:ser>
        <c:ser>
          <c:idx val="2"/>
          <c:order val="2"/>
          <c:tx>
            <c:strRef>
              <c:f>Лист1!$D$1</c:f>
              <c:strCache>
                <c:ptCount val="1"/>
                <c:pt idx="0">
                  <c:v>2019</c:v>
                </c:pt>
              </c:strCache>
            </c:strRef>
          </c:tx>
          <c:spPr>
            <a:solidFill>
              <a:srgbClr val="FF0000"/>
            </a:solidFill>
          </c:spPr>
          <c:cat>
            <c:strRef>
              <c:f>Лист1!$A$2:$A$8</c:f>
              <c:strCache>
                <c:ptCount val="7"/>
                <c:pt idx="0">
                  <c:v>Содержание Адм-ции </c:v>
                </c:pt>
                <c:pt idx="1">
                  <c:v>Военно-учетный стол</c:v>
                </c:pt>
                <c:pt idx="2">
                  <c:v>Дорожное хозяйство</c:v>
                </c:pt>
                <c:pt idx="3">
                  <c:v>ЖКХ</c:v>
                </c:pt>
                <c:pt idx="4">
                  <c:v>Кап. строительство</c:v>
                </c:pt>
                <c:pt idx="5">
                  <c:v>Благоустройство</c:v>
                </c:pt>
                <c:pt idx="6">
                  <c:v>Культура</c:v>
                </c:pt>
              </c:strCache>
            </c:strRef>
          </c:cat>
          <c:val>
            <c:numRef>
              <c:f>Лист1!$D$2:$D$8</c:f>
              <c:numCache>
                <c:formatCode>General</c:formatCode>
                <c:ptCount val="7"/>
                <c:pt idx="0">
                  <c:v>15110.869999999984</c:v>
                </c:pt>
                <c:pt idx="1">
                  <c:v>0</c:v>
                </c:pt>
                <c:pt idx="2">
                  <c:v>6022.3</c:v>
                </c:pt>
                <c:pt idx="3">
                  <c:v>33746.239999999998</c:v>
                </c:pt>
                <c:pt idx="4">
                  <c:v>24344.7</c:v>
                </c:pt>
                <c:pt idx="5">
                  <c:v>22831.480000000018</c:v>
                </c:pt>
                <c:pt idx="6">
                  <c:v>6780.9</c:v>
                </c:pt>
              </c:numCache>
            </c:numRef>
          </c:val>
        </c:ser>
        <c:shape val="cylinder"/>
        <c:axId val="78288000"/>
        <c:axId val="78289536"/>
        <c:axId val="67251264"/>
      </c:bar3DChart>
      <c:catAx>
        <c:axId val="78288000"/>
        <c:scaling>
          <c:orientation val="minMax"/>
        </c:scaling>
        <c:axPos val="b"/>
        <c:majorTickMark val="in"/>
        <c:tickLblPos val="nextTo"/>
        <c:txPr>
          <a:bodyPr/>
          <a:lstStyle/>
          <a:p>
            <a:pPr>
              <a:defRPr sz="1200"/>
            </a:pPr>
            <a:endParaRPr lang="ru-RU"/>
          </a:p>
        </c:txPr>
        <c:crossAx val="78289536"/>
        <c:crosses val="autoZero"/>
        <c:lblAlgn val="ctr"/>
        <c:lblOffset val="100"/>
      </c:catAx>
      <c:valAx>
        <c:axId val="78289536"/>
        <c:scaling>
          <c:orientation val="minMax"/>
        </c:scaling>
        <c:axPos val="l"/>
        <c:majorGridlines/>
        <c:numFmt formatCode="General" sourceLinked="1"/>
        <c:tickLblPos val="nextTo"/>
        <c:crossAx val="78288000"/>
        <c:crosses val="autoZero"/>
        <c:crossBetween val="between"/>
      </c:valAx>
      <c:serAx>
        <c:axId val="67251264"/>
        <c:scaling>
          <c:orientation val="minMax"/>
        </c:scaling>
        <c:axPos val="b"/>
        <c:tickLblPos val="nextTo"/>
        <c:crossAx val="78289536"/>
        <c:crosses val="autoZero"/>
      </c:serAx>
    </c:plotArea>
    <c:plotVisOnly val="1"/>
    <c:dispBlanksAs val="gap"/>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en-US" dirty="0" smtClean="0">
                <a:solidFill>
                  <a:srgbClr val="002060"/>
                </a:solidFill>
                <a:latin typeface="Arial Black" pitchFamily="34" charset="0"/>
              </a:rPr>
              <a:t>2019</a:t>
            </a:r>
            <a:r>
              <a:rPr lang="ru-RU" dirty="0" smtClean="0">
                <a:solidFill>
                  <a:srgbClr val="002060"/>
                </a:solidFill>
                <a:latin typeface="Arial Black" pitchFamily="34" charset="0"/>
              </a:rPr>
              <a:t> год</a:t>
            </a:r>
            <a:endParaRPr lang="en-US" dirty="0">
              <a:solidFill>
                <a:srgbClr val="002060"/>
              </a:solidFill>
              <a:latin typeface="Arial Black" pitchFamily="34" charset="0"/>
            </a:endParaRPr>
          </a:p>
        </c:rich>
      </c:tx>
      <c:layout/>
    </c:title>
    <c:plotArea>
      <c:layout/>
      <c:pieChart>
        <c:varyColors val="1"/>
        <c:ser>
          <c:idx val="0"/>
          <c:order val="0"/>
          <c:tx>
            <c:strRef>
              <c:f>Лист1!$B$1</c:f>
              <c:strCache>
                <c:ptCount val="1"/>
                <c:pt idx="0">
                  <c:v>2019</c:v>
                </c:pt>
              </c:strCache>
            </c:strRef>
          </c:tx>
          <c:spPr>
            <a:ln>
              <a:solidFill>
                <a:srgbClr val="EEECE1">
                  <a:lumMod val="75000"/>
                </a:srgbClr>
              </a:solidFill>
            </a:ln>
          </c:spPr>
          <c:dPt>
            <c:idx val="0"/>
            <c:spPr>
              <a:solidFill>
                <a:schemeClr val="tx2">
                  <a:lumMod val="40000"/>
                  <a:lumOff val="60000"/>
                </a:schemeClr>
              </a:solidFill>
              <a:ln>
                <a:solidFill>
                  <a:srgbClr val="EEECE1">
                    <a:lumMod val="75000"/>
                  </a:srgbClr>
                </a:solidFill>
              </a:ln>
            </c:spPr>
          </c:dPt>
          <c:dPt>
            <c:idx val="1"/>
            <c:spPr>
              <a:solidFill>
                <a:schemeClr val="accent6"/>
              </a:solidFill>
              <a:ln>
                <a:solidFill>
                  <a:srgbClr val="EEECE1">
                    <a:lumMod val="75000"/>
                  </a:srgbClr>
                </a:solidFill>
              </a:ln>
            </c:spPr>
          </c:dPt>
          <c:dPt>
            <c:idx val="2"/>
            <c:spPr>
              <a:solidFill>
                <a:schemeClr val="accent4">
                  <a:lumMod val="40000"/>
                  <a:lumOff val="60000"/>
                </a:schemeClr>
              </a:solidFill>
              <a:ln>
                <a:solidFill>
                  <a:srgbClr val="EEECE1">
                    <a:lumMod val="75000"/>
                  </a:srgbClr>
                </a:solidFill>
              </a:ln>
            </c:spPr>
          </c:dPt>
          <c:dPt>
            <c:idx val="3"/>
            <c:spPr>
              <a:solidFill>
                <a:schemeClr val="accent2">
                  <a:lumMod val="60000"/>
                  <a:lumOff val="40000"/>
                </a:schemeClr>
              </a:solidFill>
              <a:ln>
                <a:solidFill>
                  <a:srgbClr val="EEECE1">
                    <a:lumMod val="75000"/>
                  </a:srgbClr>
                </a:solidFill>
              </a:ln>
            </c:spPr>
          </c:dPt>
          <c:dPt>
            <c:idx val="4"/>
            <c:spPr>
              <a:solidFill>
                <a:srgbClr val="FFFF00"/>
              </a:solidFill>
              <a:ln>
                <a:solidFill>
                  <a:srgbClr val="EEECE1">
                    <a:lumMod val="75000"/>
                  </a:srgbClr>
                </a:solidFill>
              </a:ln>
            </c:spPr>
          </c:dPt>
          <c:dPt>
            <c:idx val="5"/>
            <c:spPr>
              <a:solidFill>
                <a:srgbClr val="92D050"/>
              </a:solidFill>
              <a:ln>
                <a:solidFill>
                  <a:srgbClr val="EEECE1">
                    <a:lumMod val="75000"/>
                    <a:alpha val="0"/>
                  </a:srgbClr>
                </a:solidFill>
              </a:ln>
            </c:spPr>
          </c:dPt>
          <c:dLbls>
            <c:dLbl>
              <c:idx val="0"/>
              <c:numFmt formatCode="General" sourceLinked="0"/>
              <c:spPr>
                <a:noFill/>
              </c:spPr>
              <c:txPr>
                <a:bodyPr/>
                <a:lstStyle/>
                <a:p>
                  <a:pPr>
                    <a:defRPr/>
                  </a:pPr>
                  <a:endParaRPr lang="ru-RU"/>
                </a:p>
              </c:txPr>
            </c:dLbl>
            <c:dLbl>
              <c:idx val="2"/>
              <c:layout>
                <c:manualLayout>
                  <c:x val="-9.6346948818897701E-2"/>
                  <c:y val="-4.6348179133858268E-2"/>
                </c:manualLayout>
              </c:layout>
              <c:showPercent val="1"/>
            </c:dLbl>
            <c:numFmt formatCode="General" sourceLinked="0"/>
            <c:showPercent val="1"/>
            <c:showLeaderLines val="1"/>
          </c:dLbls>
          <c:cat>
            <c:strRef>
              <c:f>Лист1!$A$2:$A$8</c:f>
              <c:strCache>
                <c:ptCount val="6"/>
                <c:pt idx="0">
                  <c:v>Содержание Адм-ции </c:v>
                </c:pt>
                <c:pt idx="1">
                  <c:v>Дорожное хозяйство</c:v>
                </c:pt>
                <c:pt idx="2">
                  <c:v>ЖКХ</c:v>
                </c:pt>
                <c:pt idx="3">
                  <c:v>Кап. строительство</c:v>
                </c:pt>
                <c:pt idx="4">
                  <c:v>Благоустройство</c:v>
                </c:pt>
                <c:pt idx="5">
                  <c:v>Культура</c:v>
                </c:pt>
              </c:strCache>
            </c:strRef>
          </c:cat>
          <c:val>
            <c:numRef>
              <c:f>Лист1!$B$2:$B$8</c:f>
              <c:numCache>
                <c:formatCode>General</c:formatCode>
                <c:ptCount val="6"/>
                <c:pt idx="0">
                  <c:v>15110.869999999984</c:v>
                </c:pt>
                <c:pt idx="1">
                  <c:v>6022.3</c:v>
                </c:pt>
                <c:pt idx="2">
                  <c:v>33746.239999999998</c:v>
                </c:pt>
                <c:pt idx="3">
                  <c:v>24344.7</c:v>
                </c:pt>
                <c:pt idx="4">
                  <c:v>22831.480000000018</c:v>
                </c:pt>
                <c:pt idx="5">
                  <c:v>6780.9</c:v>
                </c:pt>
              </c:numCache>
            </c:numRef>
          </c:val>
        </c:ser>
        <c:firstSliceAng val="0"/>
      </c:pieChart>
    </c:plotArea>
    <c:legend>
      <c:legendPos val="r"/>
      <c:layout>
        <c:manualLayout>
          <c:xMode val="edge"/>
          <c:yMode val="edge"/>
          <c:x val="0.64097222222222261"/>
          <c:y val="0.10729166251473113"/>
          <c:w val="0.33958333333333363"/>
          <c:h val="0.83154207677165359"/>
        </c:manualLayout>
      </c:layout>
    </c:legend>
    <c:plotVisOnly val="1"/>
  </c:chart>
  <c:spPr>
    <a:noFill/>
  </c:spPr>
  <c:txPr>
    <a:bodyPr/>
    <a:lstStyle/>
    <a:p>
      <a:pPr>
        <a:defRPr sz="1800"/>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A5908D-1CDE-4C35-915C-9A1D1B1C00DF}" type="datetimeFigureOut">
              <a:rPr lang="ru-RU" smtClean="0"/>
              <a:pPr/>
              <a:t>16.01.2020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0891A8-7696-41BA-9F26-26A85FA379F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2</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5</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6</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7</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bwMode="auto">
          <a:noFill/>
          <a:ln>
            <a:solidFill>
              <a:srgbClr val="000000"/>
            </a:solidFill>
            <a:miter lim="800000"/>
            <a:headEnd/>
            <a:tailEnd/>
          </a:ln>
        </p:spPr>
      </p:sp>
      <p:sp>
        <p:nvSpPr>
          <p:cNvPr id="6246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ltLang="ru-RU" smtClean="0"/>
          </a:p>
        </p:txBody>
      </p:sp>
      <p:sp>
        <p:nvSpPr>
          <p:cNvPr id="24580" name="Номер слайда 3"/>
          <p:cNvSpPr>
            <a:spLocks noGrp="1"/>
          </p:cNvSpPr>
          <p:nvPr>
            <p:ph type="sldNum" sz="quarter" idx="5"/>
          </p:nvPr>
        </p:nvSpPr>
        <p:spPr bwMode="auto">
          <a:ln>
            <a:miter lim="800000"/>
            <a:headEnd/>
            <a:tailEnd/>
          </a:ln>
        </p:spPr>
        <p:txBody>
          <a:bodyPr/>
          <a:lstStyle/>
          <a:p>
            <a:pPr>
              <a:defRPr/>
            </a:pPr>
            <a:fld id="{17D68AAB-E459-4597-951E-5EEFE073787A}" type="slidenum">
              <a:rPr lang="ru-RU"/>
              <a:pPr>
                <a:defRPr/>
              </a:pPr>
              <a:t>23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71EF4E85-BA5F-4BE6-BB17-FA3B073C7BBB}" type="slidenum">
              <a:rPr lang="ru-RU" altLang="ru-RU"/>
              <a:pPr>
                <a:defRPr/>
              </a:pPr>
              <a:t>‹#›</a:t>
            </a:fld>
            <a:endParaRPr lang="ru-RU" altLang="ru-RU"/>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ADBD075-A5FA-4F6F-BEC5-DFBFB3971F1D}" type="datetimeFigureOut">
              <a:rPr lang="ru-RU" smtClean="0"/>
              <a:pPr/>
              <a:t>16.01.2020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8397E6-7902-4518-97D1-50439D5B5C2C}" type="slidenum">
              <a:rPr lang="ru-RU" smtClean="0"/>
              <a:pPr/>
              <a:t>‹#›</a:t>
            </a:fld>
            <a:endParaRPr lang="ru-RU"/>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BD075-A5FA-4F6F-BEC5-DFBFB3971F1D}" type="datetimeFigureOut">
              <a:rPr lang="ru-RU" smtClean="0"/>
              <a:pPr/>
              <a:t>16.01.2020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397E6-7902-4518-97D1-50439D5B5C2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 Id="rId5" Type="http://schemas.openxmlformats.org/officeDocument/2006/relationships/image" Target="../media/image91.jpeg"/><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jpe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6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30.jpeg"/><Relationship Id="rId2" Type="http://schemas.openxmlformats.org/officeDocument/2006/relationships/image" Target="../media/image120.jpeg"/><Relationship Id="rId1" Type="http://schemas.openxmlformats.org/officeDocument/2006/relationships/slideLayout" Target="../slideLayouts/slideLayout12.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2.xml"/><Relationship Id="rId4" Type="http://schemas.openxmlformats.org/officeDocument/2006/relationships/image" Target="../media/image13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8.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8.xml"/><Relationship Id="rId4" Type="http://schemas.openxmlformats.org/officeDocument/2006/relationships/image" Target="../media/image14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5" Type="http://schemas.openxmlformats.org/officeDocument/2006/relationships/image" Target="../media/image159.jpeg"/><Relationship Id="rId4" Type="http://schemas.openxmlformats.org/officeDocument/2006/relationships/image" Target="../media/image158.jpeg"/></Relationships>
</file>

<file path=ppt/slides/_rels/slide7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8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1286804.jpeg"/>
          <p:cNvPicPr>
            <a:picLocks noChangeAspect="1"/>
          </p:cNvPicPr>
          <p:nvPr/>
        </p:nvPicPr>
        <p:blipFill>
          <a:blip r:embed="rId2" cstate="print"/>
          <a:stretch>
            <a:fillRect/>
          </a:stretch>
        </p:blipFill>
        <p:spPr>
          <a:xfrm>
            <a:off x="0" y="0"/>
            <a:ext cx="9144000" cy="6858000"/>
          </a:xfrm>
          <a:prstGeom prst="rect">
            <a:avLst/>
          </a:prstGeom>
        </p:spPr>
      </p:pic>
      <p:pic>
        <p:nvPicPr>
          <p:cNvPr id="6" name="Shape"/>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915816" y="548680"/>
            <a:ext cx="1187624" cy="1484783"/>
          </a:xfrm>
          <a:prstGeom prst="rect">
            <a:avLst/>
          </a:prstGeom>
          <a:noFill/>
          <a:ln w="9525">
            <a:noFill/>
            <a:miter lim="800000"/>
            <a:headEnd/>
            <a:tailEnd/>
          </a:ln>
        </p:spPr>
      </p:pic>
      <p:pic>
        <p:nvPicPr>
          <p:cNvPr id="7" name="Picture 10" descr="100px-Coat_of_arms_of_Irkutsk_Oblast"/>
          <p:cNvPicPr>
            <a:picLocks noChangeAspect="1" noChangeArrowheads="1"/>
          </p:cNvPicPr>
          <p:nvPr/>
        </p:nvPicPr>
        <p:blipFill>
          <a:blip r:embed="rId4" cstate="print"/>
          <a:srcRect/>
          <a:stretch>
            <a:fillRect/>
          </a:stretch>
        </p:blipFill>
        <p:spPr bwMode="auto">
          <a:xfrm>
            <a:off x="5148064" y="548680"/>
            <a:ext cx="1174679" cy="1484784"/>
          </a:xfrm>
          <a:prstGeom prst="rect">
            <a:avLst/>
          </a:prstGeom>
          <a:noFill/>
          <a:ln w="9525">
            <a:noFill/>
            <a:miter lim="800000"/>
            <a:headEnd/>
            <a:tailEnd/>
          </a:ln>
        </p:spPr>
      </p:pic>
      <p:pic>
        <p:nvPicPr>
          <p:cNvPr id="8" name="Picture 9" descr="image006"/>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7308304" y="548680"/>
            <a:ext cx="1187624" cy="1479388"/>
          </a:xfrm>
          <a:prstGeom prst="rect">
            <a:avLst/>
          </a:prstGeom>
          <a:noFill/>
          <a:ln w="9525">
            <a:noFill/>
            <a:miter lim="800000"/>
            <a:headEnd/>
            <a:tailEnd/>
          </a:ln>
        </p:spPr>
      </p:pic>
      <p:sp>
        <p:nvSpPr>
          <p:cNvPr id="9" name="TextBox 8"/>
          <p:cNvSpPr txBox="1"/>
          <p:nvPr/>
        </p:nvSpPr>
        <p:spPr>
          <a:xfrm>
            <a:off x="251520" y="2132856"/>
            <a:ext cx="8568952" cy="3970318"/>
          </a:xfrm>
          <a:prstGeom prst="rect">
            <a:avLst/>
          </a:prstGeom>
          <a:noFill/>
        </p:spPr>
        <p:txBody>
          <a:bodyPr wrap="square" rtlCol="0">
            <a:spAutoFit/>
          </a:bodyPr>
          <a:lstStyle/>
          <a:p>
            <a:pPr algn="ctr"/>
            <a:r>
              <a:rPr lang="ru-RU" sz="3600" b="1" dirty="0" smtClean="0">
                <a:latin typeface="Arial Black" pitchFamily="34" charset="0"/>
                <a:cs typeface="Times New Roman" pitchFamily="18" charset="0"/>
              </a:rPr>
              <a:t>Отчет  </a:t>
            </a:r>
          </a:p>
          <a:p>
            <a:pPr algn="ctr"/>
            <a:r>
              <a:rPr lang="ru-RU" sz="3600" b="1" dirty="0" smtClean="0">
                <a:latin typeface="Arial Black" pitchFamily="34" charset="0"/>
                <a:cs typeface="Times New Roman" pitchFamily="18" charset="0"/>
              </a:rPr>
              <a:t>Главы Администрации </a:t>
            </a:r>
            <a:r>
              <a:rPr lang="ru-RU" sz="3600" b="1" dirty="0" err="1">
                <a:latin typeface="Arial Black" pitchFamily="34" charset="0"/>
                <a:cs typeface="Times New Roman" pitchFamily="18" charset="0"/>
              </a:rPr>
              <a:t>З</a:t>
            </a:r>
            <a:r>
              <a:rPr lang="ru-RU" sz="3600" b="1" dirty="0" err="1" smtClean="0">
                <a:latin typeface="Arial Black" pitchFamily="34" charset="0"/>
                <a:cs typeface="Times New Roman" pitchFamily="18" charset="0"/>
              </a:rPr>
              <a:t>аларинского</a:t>
            </a:r>
            <a:r>
              <a:rPr lang="ru-RU" sz="3600" b="1" dirty="0" smtClean="0">
                <a:latin typeface="Arial Black" pitchFamily="34" charset="0"/>
                <a:cs typeface="Times New Roman" pitchFamily="18" charset="0"/>
              </a:rPr>
              <a:t> </a:t>
            </a:r>
          </a:p>
          <a:p>
            <a:pPr algn="ctr"/>
            <a:r>
              <a:rPr lang="ru-RU" sz="3600" b="1" dirty="0" smtClean="0">
                <a:latin typeface="Arial Black" pitchFamily="34" charset="0"/>
                <a:cs typeface="Times New Roman" pitchFamily="18" charset="0"/>
              </a:rPr>
              <a:t>муниципального образования</a:t>
            </a:r>
          </a:p>
          <a:p>
            <a:pPr algn="ctr"/>
            <a:r>
              <a:rPr lang="ru-RU" sz="3600" b="1" dirty="0" smtClean="0">
                <a:latin typeface="Arial Black" pitchFamily="34" charset="0"/>
                <a:cs typeface="Times New Roman" pitchFamily="18" charset="0"/>
              </a:rPr>
              <a:t>В.С. </a:t>
            </a:r>
            <a:r>
              <a:rPr lang="ru-RU" sz="3600" b="1" dirty="0" err="1" smtClean="0">
                <a:latin typeface="Arial Black" pitchFamily="34" charset="0"/>
                <a:cs typeface="Times New Roman" pitchFamily="18" charset="0"/>
              </a:rPr>
              <a:t>Орноева</a:t>
            </a:r>
            <a:endParaRPr lang="ru-RU" sz="3600" b="1" dirty="0" smtClean="0">
              <a:latin typeface="Arial Black" pitchFamily="34" charset="0"/>
              <a:cs typeface="Times New Roman" pitchFamily="18" charset="0"/>
            </a:endParaRPr>
          </a:p>
          <a:p>
            <a:pPr algn="ctr"/>
            <a:endParaRPr lang="ru-RU" sz="3600" dirty="0">
              <a:latin typeface="Arial Black" pitchFamily="34" charset="0"/>
            </a:endParaRPr>
          </a:p>
          <a:p>
            <a:pPr algn="ctr"/>
            <a:r>
              <a:rPr lang="ru-RU" sz="3600" b="1" dirty="0" smtClean="0">
                <a:latin typeface="Times New Roman" pitchFamily="18" charset="0"/>
                <a:cs typeface="Times New Roman" pitchFamily="18" charset="0"/>
              </a:rPr>
              <a:t>О проделанной работе в 2019 году</a:t>
            </a:r>
            <a:endParaRPr lang="ru-RU" sz="3600"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88640"/>
            <a:ext cx="9144000" cy="1844824"/>
          </a:xfrm>
        </p:spPr>
        <p:txBody>
          <a:bodyPr>
            <a:normAutofit/>
          </a:bodyPr>
          <a:lstStyle/>
          <a:p>
            <a:r>
              <a:rPr lang="ru-RU" altLang="ru-RU" sz="1800" b="1" dirty="0" smtClean="0">
                <a:latin typeface="Times New Roman" pitchFamily="18" charset="0"/>
                <a:cs typeface="Times New Roman" pitchFamily="18" charset="0"/>
              </a:rPr>
              <a:t>В 2019 году  в рамках подпрограммы </a:t>
            </a:r>
            <a:r>
              <a:rPr lang="ru-RU" sz="1800" b="1" dirty="0" smtClean="0">
                <a:latin typeface="Times New Roman" pitchFamily="18" charset="0"/>
                <a:cs typeface="Times New Roman" pitchFamily="18" charset="0"/>
              </a:rPr>
              <a:t>«Модернизация объектов коммунальной инфраструктуры Иркутской области» на 2019-2024 гг. </a:t>
            </a:r>
            <a:r>
              <a:rPr lang="ru-RU" altLang="ru-RU" sz="1800" b="1" dirty="0" smtClean="0">
                <a:latin typeface="Times New Roman" pitchFamily="18" charset="0"/>
                <a:cs typeface="Times New Roman" pitchFamily="18" charset="0"/>
              </a:rPr>
              <a:t>капитально отремонтированы  инженерные сети протяжностью 110 метров на пл. Строителей на </a:t>
            </a:r>
            <a:br>
              <a:rPr lang="ru-RU" altLang="ru-RU" sz="1800" b="1" dirty="0" smtClean="0">
                <a:latin typeface="Times New Roman" pitchFamily="18" charset="0"/>
                <a:cs typeface="Times New Roman" pitchFamily="18" charset="0"/>
              </a:rPr>
            </a:br>
            <a:r>
              <a:rPr lang="ru-RU" altLang="ru-RU" sz="1800" b="1" dirty="0" smtClean="0">
                <a:latin typeface="Times New Roman" pitchFamily="18" charset="0"/>
                <a:cs typeface="Times New Roman" pitchFamily="18" charset="0"/>
              </a:rPr>
              <a:t>сумму 2913,07 тыс. руб.,  из них областной бюджет 2738,28 тыс. руб., </a:t>
            </a:r>
            <a:br>
              <a:rPr lang="ru-RU" altLang="ru-RU" sz="1800" b="1" dirty="0" smtClean="0">
                <a:latin typeface="Times New Roman" pitchFamily="18" charset="0"/>
                <a:cs typeface="Times New Roman" pitchFamily="18" charset="0"/>
              </a:rPr>
            </a:br>
            <a:r>
              <a:rPr lang="ru-RU" altLang="ru-RU" sz="1800" b="1" dirty="0" smtClean="0">
                <a:latin typeface="Times New Roman" pitchFamily="18" charset="0"/>
                <a:cs typeface="Times New Roman" pitchFamily="18" charset="0"/>
              </a:rPr>
              <a:t>местный бюджет 174,78 тыс.руб. генподрядчик ООО «Лиза».</a:t>
            </a:r>
            <a:r>
              <a:rPr lang="ru-RU" altLang="ru-RU" sz="1700" dirty="0" smtClean="0">
                <a:latin typeface="Times New Roman" pitchFamily="18" charset="0"/>
                <a:cs typeface="Times New Roman" pitchFamily="18" charset="0"/>
              </a:rPr>
              <a:t/>
            </a:r>
            <a:br>
              <a:rPr lang="ru-RU" altLang="ru-RU" sz="1700" dirty="0" smtClean="0">
                <a:latin typeface="Times New Roman" pitchFamily="18" charset="0"/>
                <a:cs typeface="Times New Roman" pitchFamily="18" charset="0"/>
              </a:rPr>
            </a:br>
            <a:endParaRPr lang="ru-RU" altLang="ru-RU" sz="1700" dirty="0" smtClean="0">
              <a:latin typeface="Times New Roman" pitchFamily="18" charset="0"/>
              <a:cs typeface="Times New Roman" pitchFamily="18" charset="0"/>
            </a:endParaRPr>
          </a:p>
        </p:txBody>
      </p:sp>
      <p:pic>
        <p:nvPicPr>
          <p:cNvPr id="9219" name="Picture 5" descr="C:\Users\User\Desktop\фото администрации\фото Пл. Строителей\20190809_115918 (2).jpg"/>
          <p:cNvPicPr>
            <a:picLocks noGrp="1" noChangeAspect="1" noChangeArrowheads="1"/>
          </p:cNvPicPr>
          <p:nvPr>
            <p:ph sz="half" idx="1"/>
          </p:nvPr>
        </p:nvPicPr>
        <p:blipFill>
          <a:blip r:embed="rId2" cstate="print"/>
          <a:srcRect/>
          <a:stretch>
            <a:fillRect/>
          </a:stretch>
        </p:blipFill>
        <p:spPr>
          <a:xfrm>
            <a:off x="0" y="1988840"/>
            <a:ext cx="4571696" cy="3960440"/>
          </a:xfrm>
          <a:prstGeom prst="roundRect">
            <a:avLst/>
          </a:prstGeom>
          <a:noFill/>
        </p:spPr>
      </p:pic>
      <p:pic>
        <p:nvPicPr>
          <p:cNvPr id="9220" name="Picture 6" descr="C:\Users\User\Desktop\фото администрации\фото Пл. Строителей\20190809_115927 (2).jpg"/>
          <p:cNvPicPr>
            <a:picLocks noGrp="1" noChangeAspect="1" noChangeArrowheads="1"/>
          </p:cNvPicPr>
          <p:nvPr>
            <p:ph sz="half" idx="2"/>
          </p:nvPr>
        </p:nvPicPr>
        <p:blipFill>
          <a:blip r:embed="rId3" cstate="print"/>
          <a:srcRect/>
          <a:stretch>
            <a:fillRect/>
          </a:stretch>
        </p:blipFill>
        <p:spPr>
          <a:xfrm>
            <a:off x="4757864" y="1988840"/>
            <a:ext cx="4386136" cy="3960440"/>
          </a:xfrm>
          <a:prstGeom prst="roundRect">
            <a:avLst/>
          </a:prstGeom>
          <a:noFill/>
        </p:spPr>
      </p:pic>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23 704.jpg"/>
          <p:cNvPicPr>
            <a:picLocks noChangeAspect="1"/>
          </p:cNvPicPr>
          <p:nvPr/>
        </p:nvPicPr>
        <p:blipFill>
          <a:blip r:embed="rId2" cstate="print"/>
          <a:stretch>
            <a:fillRect/>
          </a:stretch>
        </p:blipFill>
        <p:spPr>
          <a:xfrm>
            <a:off x="323528" y="188640"/>
            <a:ext cx="4104456" cy="6453336"/>
          </a:xfrm>
          <a:prstGeom prst="roundRect">
            <a:avLst/>
          </a:prstGeom>
        </p:spPr>
      </p:pic>
      <p:pic>
        <p:nvPicPr>
          <p:cNvPr id="5" name="Рисунок 4" descr="123 711.jpg"/>
          <p:cNvPicPr>
            <a:picLocks noChangeAspect="1"/>
          </p:cNvPicPr>
          <p:nvPr/>
        </p:nvPicPr>
        <p:blipFill>
          <a:blip r:embed="rId3" cstate="print"/>
          <a:srcRect l="18500" r="21651"/>
          <a:stretch>
            <a:fillRect/>
          </a:stretch>
        </p:blipFill>
        <p:spPr>
          <a:xfrm>
            <a:off x="4644008" y="188640"/>
            <a:ext cx="4104456" cy="6432798"/>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23 706.jpg"/>
          <p:cNvPicPr>
            <a:picLocks noChangeAspect="1"/>
          </p:cNvPicPr>
          <p:nvPr/>
        </p:nvPicPr>
        <p:blipFill>
          <a:blip r:embed="rId2" cstate="print"/>
          <a:stretch>
            <a:fillRect/>
          </a:stretch>
        </p:blipFill>
        <p:spPr>
          <a:xfrm>
            <a:off x="251520" y="260648"/>
            <a:ext cx="4739004" cy="3096344"/>
          </a:xfrm>
          <a:prstGeom prst="roundRect">
            <a:avLst/>
          </a:prstGeom>
        </p:spPr>
      </p:pic>
      <p:pic>
        <p:nvPicPr>
          <p:cNvPr id="7" name="Рисунок 6" descr="123 712.jpg"/>
          <p:cNvPicPr>
            <a:picLocks noChangeAspect="1"/>
          </p:cNvPicPr>
          <p:nvPr/>
        </p:nvPicPr>
        <p:blipFill>
          <a:blip r:embed="rId3" cstate="print"/>
          <a:stretch>
            <a:fillRect/>
          </a:stretch>
        </p:blipFill>
        <p:spPr>
          <a:xfrm>
            <a:off x="5076056" y="260648"/>
            <a:ext cx="3857625" cy="6309320"/>
          </a:xfrm>
          <a:prstGeom prst="roundRect">
            <a:avLst/>
          </a:prstGeom>
        </p:spPr>
      </p:pic>
      <p:pic>
        <p:nvPicPr>
          <p:cNvPr id="8" name="Рисунок 7" descr="123 707.jpg"/>
          <p:cNvPicPr>
            <a:picLocks noChangeAspect="1"/>
          </p:cNvPicPr>
          <p:nvPr/>
        </p:nvPicPr>
        <p:blipFill>
          <a:blip r:embed="rId4" cstate="print"/>
          <a:stretch>
            <a:fillRect/>
          </a:stretch>
        </p:blipFill>
        <p:spPr>
          <a:xfrm>
            <a:off x="251520" y="3501008"/>
            <a:ext cx="4752528" cy="3096344"/>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5008" y="0"/>
            <a:ext cx="8928992" cy="2060848"/>
          </a:xfrm>
        </p:spPr>
        <p:txBody>
          <a:bodyPr>
            <a:normAutofit/>
          </a:bodyPr>
          <a:lstStyle/>
          <a:p>
            <a:pPr algn="l"/>
            <a:r>
              <a:rPr lang="ru-RU" sz="1600" dirty="0">
                <a:latin typeface="Times New Roman" pitchFamily="18" charset="0"/>
                <a:cs typeface="Times New Roman" pitchFamily="18" charset="0"/>
              </a:rPr>
              <a:t>П</a:t>
            </a:r>
            <a:r>
              <a:rPr lang="ru-RU" sz="1600" dirty="0" smtClean="0">
                <a:latin typeface="Times New Roman" pitchFamily="18" charset="0"/>
                <a:cs typeface="Times New Roman" pitchFamily="18" charset="0"/>
              </a:rPr>
              <a:t>роведен к</a:t>
            </a:r>
            <a:r>
              <a:rPr lang="ru-RU" altLang="ru-RU" sz="1600" dirty="0" smtClean="0">
                <a:latin typeface="Times New Roman" pitchFamily="18" charset="0"/>
                <a:cs typeface="Times New Roman" pitchFamily="18" charset="0"/>
              </a:rPr>
              <a:t>апитальный ремонт канализационных сетей </a:t>
            </a:r>
            <a:r>
              <a:rPr lang="ru-RU" altLang="ru-RU" sz="1600" dirty="0" err="1" smtClean="0">
                <a:latin typeface="Times New Roman" pitchFamily="18" charset="0"/>
                <a:cs typeface="Times New Roman" pitchFamily="18" charset="0"/>
              </a:rPr>
              <a:t>мкр</a:t>
            </a:r>
            <a:r>
              <a:rPr lang="ru-RU" altLang="ru-RU" sz="1600" dirty="0" smtClean="0">
                <a:latin typeface="Times New Roman" pitchFamily="18" charset="0"/>
                <a:cs typeface="Times New Roman" pitchFamily="18" charset="0"/>
              </a:rPr>
              <a:t>. ЗМЗ общей протяженностью 1700 метров на сумму 19113,49 тыс. руб.</a:t>
            </a:r>
            <a:r>
              <a:rPr lang="ru-RU" altLang="ru-RU" sz="1600" dirty="0" smtClean="0">
                <a:solidFill>
                  <a:srgbClr val="C00000"/>
                </a:solidFill>
                <a:latin typeface="Times New Roman" pitchFamily="18" charset="0"/>
                <a:cs typeface="Times New Roman" pitchFamily="18" charset="0"/>
              </a:rPr>
              <a:t> </a:t>
            </a:r>
            <a:r>
              <a:rPr lang="ru-RU" altLang="ru-RU" sz="1600" dirty="0" smtClean="0">
                <a:latin typeface="Times New Roman" pitchFamily="18" charset="0"/>
                <a:cs typeface="Times New Roman" pitchFamily="18" charset="0"/>
              </a:rPr>
              <a:t>из них областной бюджет 17966,68  тыс. руб. , местный бюджет 1146,80 тыс. руб. генподрядчик ООО «</a:t>
            </a:r>
            <a:r>
              <a:rPr lang="ru-RU" altLang="ru-RU" sz="1600" dirty="0" err="1" smtClean="0">
                <a:latin typeface="Times New Roman" pitchFamily="18" charset="0"/>
                <a:cs typeface="Times New Roman" pitchFamily="18" charset="0"/>
              </a:rPr>
              <a:t>Экобест</a:t>
            </a:r>
            <a:r>
              <a:rPr lang="ru-RU" altLang="ru-RU" sz="1600" dirty="0" smtClean="0">
                <a:latin typeface="Times New Roman" pitchFamily="18" charset="0"/>
                <a:cs typeface="Times New Roman" pitchFamily="18" charset="0"/>
              </a:rPr>
              <a:t>».</a:t>
            </a:r>
            <a:br>
              <a:rPr lang="ru-RU" altLang="ru-RU" sz="1600" dirty="0" smtClean="0">
                <a:latin typeface="Times New Roman" pitchFamily="18" charset="0"/>
                <a:cs typeface="Times New Roman" pitchFamily="18" charset="0"/>
              </a:rPr>
            </a:br>
            <a:r>
              <a:rPr lang="ru-RU" altLang="ru-RU" sz="1000" dirty="0" smtClean="0">
                <a:latin typeface="Times New Roman" pitchFamily="18" charset="0"/>
                <a:cs typeface="Times New Roman" pitchFamily="18" charset="0"/>
              </a:rPr>
              <a:t/>
            </a:r>
            <a:br>
              <a:rPr lang="ru-RU" altLang="ru-RU" sz="10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На</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приобретение</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оборудования и материалов для капитального ремонта инженерных сетей</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затрачено </a:t>
            </a:r>
            <a:r>
              <a:rPr lang="en-US" sz="1600" dirty="0" smtClean="0">
                <a:latin typeface="Times New Roman" pitchFamily="18" charset="0"/>
                <a:cs typeface="Times New Roman" pitchFamily="18" charset="0"/>
              </a:rPr>
              <a:t>4186,95 </a:t>
            </a:r>
            <a:r>
              <a:rPr lang="ru-RU" sz="1600" dirty="0" smtClean="0">
                <a:latin typeface="Times New Roman" pitchFamily="18" charset="0"/>
                <a:cs typeface="Times New Roman" pitchFamily="18" charset="0"/>
              </a:rPr>
              <a:t>тыс.</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руб., из них  областного бюджета </a:t>
            </a:r>
            <a:r>
              <a:rPr lang="en-US" sz="1600" dirty="0" smtClean="0">
                <a:latin typeface="Times New Roman" pitchFamily="18" charset="0"/>
                <a:cs typeface="Times New Roman" pitchFamily="18" charset="0"/>
              </a:rPr>
              <a:t>3935,74</a:t>
            </a:r>
            <a:r>
              <a:rPr lang="ru-RU" sz="1600" dirty="0" smtClean="0">
                <a:latin typeface="Times New Roman" pitchFamily="18" charset="0"/>
                <a:cs typeface="Times New Roman" pitchFamily="18" charset="0"/>
              </a:rPr>
              <a:t> тыс.</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руб.,</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местный бюджет </a:t>
            </a:r>
            <a:r>
              <a:rPr lang="en-US" sz="1600" dirty="0" smtClean="0">
                <a:latin typeface="Times New Roman" pitchFamily="18" charset="0"/>
                <a:cs typeface="Times New Roman" pitchFamily="18" charset="0"/>
              </a:rPr>
              <a:t>251,23 </a:t>
            </a:r>
            <a:r>
              <a:rPr lang="ru-RU" sz="1600" dirty="0" smtClean="0">
                <a:latin typeface="Times New Roman" pitchFamily="18" charset="0"/>
                <a:cs typeface="Times New Roman" pitchFamily="18" charset="0"/>
              </a:rPr>
              <a:t>тыс.руб. ген подрядчик ООО АГРУПП, ИП Овчинников Н.А., ООО «</a:t>
            </a:r>
            <a:r>
              <a:rPr lang="ru-RU" sz="1600" dirty="0" err="1" smtClean="0">
                <a:latin typeface="Times New Roman" pitchFamily="18" charset="0"/>
                <a:cs typeface="Times New Roman" pitchFamily="18" charset="0"/>
              </a:rPr>
              <a:t>Сибэнергокомплекс</a:t>
            </a:r>
            <a:r>
              <a:rPr lang="ru-RU" sz="1600" dirty="0" smtClean="0">
                <a:latin typeface="Times New Roman" pitchFamily="18" charset="0"/>
                <a:cs typeface="Times New Roman" pitchFamily="18" charset="0"/>
              </a:rPr>
              <a:t>», </a:t>
            </a:r>
            <a:br>
              <a:rPr lang="ru-RU" sz="1600" dirty="0" smtClean="0">
                <a:latin typeface="Times New Roman" pitchFamily="18" charset="0"/>
                <a:cs typeface="Times New Roman" pitchFamily="18" charset="0"/>
              </a:rPr>
            </a:br>
            <a:r>
              <a:rPr lang="ru-RU" sz="1600" dirty="0" smtClean="0">
                <a:latin typeface="Times New Roman" pitchFamily="18" charset="0"/>
                <a:cs typeface="Times New Roman" pitchFamily="18" charset="0"/>
              </a:rPr>
              <a:t>ООО «</a:t>
            </a:r>
            <a:r>
              <a:rPr lang="ru-RU" sz="1600" dirty="0" err="1" smtClean="0">
                <a:latin typeface="Times New Roman" pitchFamily="18" charset="0"/>
                <a:cs typeface="Times New Roman" pitchFamily="18" charset="0"/>
              </a:rPr>
              <a:t>ВостСибРегион</a:t>
            </a:r>
            <a:r>
              <a:rPr lang="ru-RU" sz="1600" dirty="0" smtClean="0">
                <a:latin typeface="Times New Roman" pitchFamily="18" charset="0"/>
                <a:cs typeface="Times New Roman" pitchFamily="18" charset="0"/>
              </a:rPr>
              <a:t>».</a:t>
            </a:r>
            <a:endParaRPr lang="ru-RU" altLang="ru-RU" sz="1600" dirty="0" smtClean="0">
              <a:cs typeface="Trebuchet MS" pitchFamily="34" charset="0"/>
            </a:endParaRPr>
          </a:p>
        </p:txBody>
      </p:sp>
      <p:pic>
        <p:nvPicPr>
          <p:cNvPr id="5" name="Рисунок 4" descr="20190802_142612.jpg"/>
          <p:cNvPicPr>
            <a:picLocks noChangeAspect="1"/>
          </p:cNvPicPr>
          <p:nvPr/>
        </p:nvPicPr>
        <p:blipFill>
          <a:blip r:embed="rId2" cstate="print"/>
          <a:stretch>
            <a:fillRect/>
          </a:stretch>
        </p:blipFill>
        <p:spPr>
          <a:xfrm rot="5400000">
            <a:off x="-148581" y="2281437"/>
            <a:ext cx="4725144" cy="4427983"/>
          </a:xfrm>
          <a:prstGeom prst="roundRect">
            <a:avLst/>
          </a:prstGeom>
        </p:spPr>
      </p:pic>
      <p:pic>
        <p:nvPicPr>
          <p:cNvPr id="6" name="Рисунок 5" descr="20190731_151611.jpg"/>
          <p:cNvPicPr>
            <a:picLocks noChangeAspect="1"/>
          </p:cNvPicPr>
          <p:nvPr/>
        </p:nvPicPr>
        <p:blipFill>
          <a:blip r:embed="rId3" cstate="print"/>
          <a:stretch>
            <a:fillRect/>
          </a:stretch>
        </p:blipFill>
        <p:spPr>
          <a:xfrm rot="5400000">
            <a:off x="4603440" y="2317440"/>
            <a:ext cx="4725144" cy="4355976"/>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фото канализация ЗМЗ\20190821_130958.jpg"/>
          <p:cNvPicPr>
            <a:picLocks noChangeAspect="1" noChangeArrowheads="1"/>
          </p:cNvPicPr>
          <p:nvPr/>
        </p:nvPicPr>
        <p:blipFill>
          <a:blip r:embed="rId2" cstate="print"/>
          <a:srcRect/>
          <a:stretch>
            <a:fillRect/>
          </a:stretch>
        </p:blipFill>
        <p:spPr bwMode="auto">
          <a:xfrm>
            <a:off x="0" y="3212976"/>
            <a:ext cx="5076056" cy="3645024"/>
          </a:xfrm>
          <a:prstGeom prst="roundRect">
            <a:avLst/>
          </a:prstGeom>
          <a:noFill/>
          <a:ln w="9525">
            <a:noFill/>
            <a:miter lim="800000"/>
            <a:headEnd/>
            <a:tailEnd/>
          </a:ln>
        </p:spPr>
      </p:pic>
      <p:pic>
        <p:nvPicPr>
          <p:cNvPr id="61442" name="Picture 2" descr="C:\Users\Admin\Desktop\фото канализация ЗМЗ\20190924_172359.jpg"/>
          <p:cNvPicPr>
            <a:picLocks noChangeAspect="1" noChangeArrowheads="1"/>
          </p:cNvPicPr>
          <p:nvPr/>
        </p:nvPicPr>
        <p:blipFill>
          <a:blip r:embed="rId3" cstate="print"/>
          <a:srcRect/>
          <a:stretch>
            <a:fillRect/>
          </a:stretch>
        </p:blipFill>
        <p:spPr bwMode="auto">
          <a:xfrm>
            <a:off x="0" y="0"/>
            <a:ext cx="5076056" cy="3068959"/>
          </a:xfrm>
          <a:prstGeom prst="roundRect">
            <a:avLst/>
          </a:prstGeom>
          <a:noFill/>
          <a:ln w="9525">
            <a:noFill/>
            <a:miter lim="800000"/>
            <a:headEnd/>
            <a:tailEnd/>
          </a:ln>
        </p:spPr>
      </p:pic>
      <p:pic>
        <p:nvPicPr>
          <p:cNvPr id="5" name="Picture 2" descr="C:\Users\Admin\Desktop\фото канализация ЗМЗ\DSCN1973.JPG"/>
          <p:cNvPicPr>
            <a:picLocks noChangeAspect="1" noChangeArrowheads="1"/>
          </p:cNvPicPr>
          <p:nvPr/>
        </p:nvPicPr>
        <p:blipFill>
          <a:blip r:embed="rId4" cstate="print"/>
          <a:srcRect/>
          <a:stretch>
            <a:fillRect/>
          </a:stretch>
        </p:blipFill>
        <p:spPr bwMode="auto">
          <a:xfrm>
            <a:off x="5220072" y="0"/>
            <a:ext cx="3923928" cy="6858000"/>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фото канализация ЗМЗ\DSCN1941 (2).JPG"/>
          <p:cNvPicPr>
            <a:picLocks noChangeAspect="1" noChangeArrowheads="1"/>
          </p:cNvPicPr>
          <p:nvPr/>
        </p:nvPicPr>
        <p:blipFill>
          <a:blip r:embed="rId2" cstate="print"/>
          <a:srcRect/>
          <a:stretch>
            <a:fillRect/>
          </a:stretch>
        </p:blipFill>
        <p:spPr bwMode="auto">
          <a:xfrm>
            <a:off x="0" y="3501008"/>
            <a:ext cx="4716016" cy="3356992"/>
          </a:xfrm>
          <a:prstGeom prst="roundRect">
            <a:avLst/>
          </a:prstGeom>
          <a:noFill/>
          <a:ln w="9525">
            <a:noFill/>
            <a:miter lim="800000"/>
            <a:headEnd/>
            <a:tailEnd/>
          </a:ln>
        </p:spPr>
      </p:pic>
      <p:pic>
        <p:nvPicPr>
          <p:cNvPr id="5" name="Picture 2" descr="C:\Users\Admin\Desktop\фото канализация ЗМЗ\DSCN1947.JPG"/>
          <p:cNvPicPr>
            <a:picLocks noChangeAspect="1" noChangeArrowheads="1"/>
          </p:cNvPicPr>
          <p:nvPr/>
        </p:nvPicPr>
        <p:blipFill>
          <a:blip r:embed="rId3" cstate="print"/>
          <a:srcRect/>
          <a:stretch>
            <a:fillRect/>
          </a:stretch>
        </p:blipFill>
        <p:spPr bwMode="auto">
          <a:xfrm>
            <a:off x="4986499" y="404664"/>
            <a:ext cx="4157501" cy="6113289"/>
          </a:xfrm>
          <a:prstGeom prst="roundRect">
            <a:avLst/>
          </a:prstGeom>
          <a:noFill/>
          <a:ln w="9525">
            <a:noFill/>
            <a:miter lim="800000"/>
            <a:headEnd/>
            <a:tailEnd/>
          </a:ln>
        </p:spPr>
      </p:pic>
      <p:pic>
        <p:nvPicPr>
          <p:cNvPr id="6" name="Picture 3" descr="C:\Users\Admin\Desktop\фото канализация ЗМЗ\DSCN1974.JPG"/>
          <p:cNvPicPr>
            <a:picLocks noChangeAspect="1" noChangeArrowheads="1"/>
          </p:cNvPicPr>
          <p:nvPr/>
        </p:nvPicPr>
        <p:blipFill>
          <a:blip r:embed="rId4" cstate="print"/>
          <a:srcRect/>
          <a:stretch>
            <a:fillRect/>
          </a:stretch>
        </p:blipFill>
        <p:spPr bwMode="auto">
          <a:xfrm>
            <a:off x="0" y="1"/>
            <a:ext cx="4716016" cy="3284984"/>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14313"/>
            <a:ext cx="8640960" cy="1214437"/>
          </a:xfrm>
        </p:spPr>
        <p:txBody>
          <a:bodyPr>
            <a:noAutofit/>
          </a:bodyPr>
          <a:lstStyle/>
          <a:p>
            <a:pPr eaLnBrk="1" hangingPunct="1"/>
            <a:r>
              <a:rPr lang="ru-RU" altLang="ru-RU" sz="1800" b="1" dirty="0" smtClean="0">
                <a:latin typeface="Times New Roman" pitchFamily="18" charset="0"/>
                <a:cs typeface="Times New Roman" pitchFamily="18" charset="0"/>
              </a:rPr>
              <a:t>Согласно программы «Развитие сельского хозяйства и регулирование рынков сельскохозяйственной продукции, сырья и продовольствия» по подпрограммой «Устойчивое развитие сельских территорий Иркутской области» на 2014-2020 гг.  Была построена МФП на ул. Матросова, 3л. на общую сумму 3042,1 тыс. руб.  </a:t>
            </a:r>
          </a:p>
        </p:txBody>
      </p:sp>
      <p:pic>
        <p:nvPicPr>
          <p:cNvPr id="23557" name="Picture 5" descr="C:\Users\Admin\Desktop\фото МФП ул. Матросова\20190805_113755_resized.jpg"/>
          <p:cNvPicPr>
            <a:picLocks noChangeAspect="1" noChangeArrowheads="1"/>
          </p:cNvPicPr>
          <p:nvPr/>
        </p:nvPicPr>
        <p:blipFill>
          <a:blip r:embed="rId2" cstate="print"/>
          <a:srcRect/>
          <a:stretch>
            <a:fillRect/>
          </a:stretch>
        </p:blipFill>
        <p:spPr bwMode="auto">
          <a:xfrm>
            <a:off x="107505" y="4365104"/>
            <a:ext cx="3672407" cy="2492896"/>
          </a:xfrm>
          <a:prstGeom prst="roundRect">
            <a:avLst/>
          </a:prstGeom>
          <a:noFill/>
          <a:ln w="9525">
            <a:noFill/>
            <a:miter lim="800000"/>
            <a:headEnd/>
            <a:tailEnd/>
          </a:ln>
        </p:spPr>
      </p:pic>
      <p:pic>
        <p:nvPicPr>
          <p:cNvPr id="4" name="Рисунок 3" descr="20191003_115301.jpg"/>
          <p:cNvPicPr>
            <a:picLocks noChangeAspect="1"/>
          </p:cNvPicPr>
          <p:nvPr/>
        </p:nvPicPr>
        <p:blipFill>
          <a:blip r:embed="rId3" cstate="print"/>
          <a:stretch>
            <a:fillRect/>
          </a:stretch>
        </p:blipFill>
        <p:spPr>
          <a:xfrm>
            <a:off x="3911419" y="2276872"/>
            <a:ext cx="5232581" cy="3960440"/>
          </a:xfrm>
          <a:prstGeom prst="roundRect">
            <a:avLst/>
          </a:prstGeom>
        </p:spPr>
      </p:pic>
      <p:pic>
        <p:nvPicPr>
          <p:cNvPr id="5" name="Рисунок 4" descr="20191003_120336.jpg"/>
          <p:cNvPicPr>
            <a:picLocks noChangeAspect="1"/>
          </p:cNvPicPr>
          <p:nvPr/>
        </p:nvPicPr>
        <p:blipFill>
          <a:blip r:embed="rId4" cstate="print"/>
          <a:stretch>
            <a:fillRect/>
          </a:stretch>
        </p:blipFill>
        <p:spPr>
          <a:xfrm>
            <a:off x="107504" y="1772816"/>
            <a:ext cx="3707903" cy="2448272"/>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2204864"/>
          </a:xfrm>
        </p:spPr>
        <p:txBody>
          <a:bodyPr>
            <a:noAutofit/>
          </a:bodyPr>
          <a:lstStyle/>
          <a:p>
            <a:r>
              <a:rPr lang="ru-RU" sz="1800" b="1" dirty="0" smtClean="0">
                <a:latin typeface="Times New Roman" pitchFamily="18" charset="0"/>
                <a:cs typeface="Times New Roman" pitchFamily="18" charset="0"/>
              </a:rPr>
              <a:t>В рамках ГП Иркутской области «Экономическое развитие и инновационная экономика» на 2015-2020 гг. подпрограммы «Государственная политика в сфере экономического развития Иркутской области на 2015-2020 гг.» на реализацию мероприятий перечня проектов народных инициатив для благоустройства территории и ремонта дорог в 2019 году приобретен грузовой автомобиль ГАЗ 3309 (мусоровоз) для благоустройства территории п. </a:t>
            </a:r>
            <a:r>
              <a:rPr lang="ru-RU" sz="1800" b="1" dirty="0" err="1" smtClean="0">
                <a:latin typeface="Times New Roman" pitchFamily="18" charset="0"/>
                <a:cs typeface="Times New Roman" pitchFamily="18" charset="0"/>
              </a:rPr>
              <a:t>Залари</a:t>
            </a:r>
            <a:r>
              <a:rPr lang="ru-RU" sz="1800" b="1" dirty="0" smtClean="0">
                <a:latin typeface="Times New Roman" pitchFamily="18" charset="0"/>
                <a:cs typeface="Times New Roman" pitchFamily="18" charset="0"/>
              </a:rPr>
              <a:t>.</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endParaRPr lang="ru-RU" dirty="0" smtClean="0"/>
          </a:p>
          <a:p>
            <a:endParaRPr lang="ru-RU" dirty="0"/>
          </a:p>
        </p:txBody>
      </p:sp>
      <p:pic>
        <p:nvPicPr>
          <p:cNvPr id="4" name="Рисунок 3" descr="DSCN1875 (2).JPG"/>
          <p:cNvPicPr>
            <a:picLocks noChangeAspect="1"/>
          </p:cNvPicPr>
          <p:nvPr/>
        </p:nvPicPr>
        <p:blipFill>
          <a:blip r:embed="rId2" cstate="print"/>
          <a:stretch>
            <a:fillRect/>
          </a:stretch>
        </p:blipFill>
        <p:spPr>
          <a:xfrm>
            <a:off x="1403648" y="1916832"/>
            <a:ext cx="6360707" cy="4770530"/>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JmRypIw56a4.jpg"/>
          <p:cNvPicPr>
            <a:picLocks noChangeAspect="1"/>
          </p:cNvPicPr>
          <p:nvPr/>
        </p:nvPicPr>
        <p:blipFill>
          <a:blip r:embed="rId2" cstate="print"/>
          <a:srcRect b="3036"/>
          <a:stretch>
            <a:fillRect/>
          </a:stretch>
        </p:blipFill>
        <p:spPr>
          <a:xfrm>
            <a:off x="971600" y="980728"/>
            <a:ext cx="7200800" cy="5733256"/>
          </a:xfrm>
          <a:prstGeom prst="roundRect">
            <a:avLst/>
          </a:prstGeom>
        </p:spPr>
      </p:pic>
      <p:sp>
        <p:nvSpPr>
          <p:cNvPr id="3" name="TextBox 2"/>
          <p:cNvSpPr txBox="1"/>
          <p:nvPr/>
        </p:nvSpPr>
        <p:spPr>
          <a:xfrm>
            <a:off x="251520" y="116632"/>
            <a:ext cx="8640960" cy="707886"/>
          </a:xfrm>
          <a:prstGeom prst="rect">
            <a:avLst/>
          </a:prstGeom>
          <a:noFill/>
        </p:spPr>
        <p:txBody>
          <a:bodyPr wrap="square" rtlCol="0">
            <a:spAutoFit/>
          </a:bodyPr>
          <a:lstStyle/>
          <a:p>
            <a:pPr algn="ctr"/>
            <a:r>
              <a:rPr lang="ru-RU" sz="2000" b="1" dirty="0" smtClean="0">
                <a:effectLst/>
                <a:latin typeface="Times New Roman" pitchFamily="18" charset="0"/>
                <a:cs typeface="Times New Roman" pitchFamily="18" charset="0"/>
              </a:rPr>
              <a:t>В рамках «Народных инициатив» приобретен надувной батут </a:t>
            </a:r>
          </a:p>
          <a:p>
            <a:pPr algn="ctr"/>
            <a:r>
              <a:rPr lang="ru-RU" sz="2000" b="1" dirty="0" smtClean="0">
                <a:effectLst/>
                <a:latin typeface="Times New Roman" pitchFamily="18" charset="0"/>
                <a:cs typeface="Times New Roman" pitchFamily="18" charset="0"/>
              </a:rPr>
              <a:t>для МБМУК ИКЦ «Современник»</a:t>
            </a:r>
            <a:endParaRPr lang="ru-RU" sz="2000" b="1" dirty="0">
              <a:effectLst/>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707886"/>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Так же, в  рамках «Народных инициатив» приобретены и установлены «Лежачие полицейские» </a:t>
            </a:r>
            <a:endParaRPr lang="ru-RU" sz="2000" b="1" dirty="0">
              <a:latin typeface="Times New Roman" pitchFamily="18" charset="0"/>
              <a:cs typeface="Times New Roman" pitchFamily="18" charset="0"/>
            </a:endParaRPr>
          </a:p>
        </p:txBody>
      </p:sp>
      <p:pic>
        <p:nvPicPr>
          <p:cNvPr id="3" name="Рисунок 2" descr="DSCN2104.JPG"/>
          <p:cNvPicPr>
            <a:picLocks noChangeAspect="1"/>
          </p:cNvPicPr>
          <p:nvPr/>
        </p:nvPicPr>
        <p:blipFill>
          <a:blip r:embed="rId2" cstate="print"/>
          <a:stretch>
            <a:fillRect/>
          </a:stretch>
        </p:blipFill>
        <p:spPr>
          <a:xfrm>
            <a:off x="0" y="980728"/>
            <a:ext cx="4716016" cy="2664296"/>
          </a:xfrm>
          <a:prstGeom prst="roundRect">
            <a:avLst/>
          </a:prstGeom>
        </p:spPr>
      </p:pic>
      <p:pic>
        <p:nvPicPr>
          <p:cNvPr id="4" name="Рисунок 3" descr="20191022_170050.jpg"/>
          <p:cNvPicPr>
            <a:picLocks noChangeAspect="1"/>
          </p:cNvPicPr>
          <p:nvPr/>
        </p:nvPicPr>
        <p:blipFill>
          <a:blip r:embed="rId3" cstate="print"/>
          <a:stretch>
            <a:fillRect/>
          </a:stretch>
        </p:blipFill>
        <p:spPr>
          <a:xfrm rot="5400000">
            <a:off x="3955366" y="1885390"/>
            <a:ext cx="5877275" cy="4067944"/>
          </a:xfrm>
          <a:prstGeom prst="roundRect">
            <a:avLst/>
          </a:prstGeom>
        </p:spPr>
      </p:pic>
      <p:pic>
        <p:nvPicPr>
          <p:cNvPr id="5" name="Рисунок 4" descr="20191024_162955.jpg"/>
          <p:cNvPicPr>
            <a:picLocks noChangeAspect="1"/>
          </p:cNvPicPr>
          <p:nvPr/>
        </p:nvPicPr>
        <p:blipFill>
          <a:blip r:embed="rId4" cstate="print"/>
          <a:stretch>
            <a:fillRect/>
          </a:stretch>
        </p:blipFill>
        <p:spPr>
          <a:xfrm>
            <a:off x="0" y="3789040"/>
            <a:ext cx="4716016" cy="3068960"/>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395787"/>
            <a:ext cx="9144000" cy="2462213"/>
          </a:xfrm>
          <a:prstGeom prst="rect">
            <a:avLst/>
          </a:prstGeom>
          <a:noFill/>
        </p:spPr>
        <p:txBody>
          <a:bodyPr wrap="square" rtlCol="0">
            <a:spAutoFit/>
          </a:bodyPr>
          <a:lstStyle/>
          <a:p>
            <a:pPr algn="just">
              <a:buNone/>
            </a:pPr>
            <a:r>
              <a:rPr lang="ru-RU" sz="2000" dirty="0" smtClean="0">
                <a:latin typeface="Times New Roman" pitchFamily="18" charset="0"/>
                <a:cs typeface="Times New Roman" pitchFamily="18" charset="0"/>
              </a:rPr>
              <a:t>Основную доходную часть бюджета поселения по </a:t>
            </a:r>
            <a:r>
              <a:rPr lang="ru-RU" sz="2000" u="sng" dirty="0" smtClean="0">
                <a:latin typeface="Times New Roman" pitchFamily="18" charset="0"/>
                <a:cs typeface="Times New Roman" pitchFamily="18" charset="0"/>
              </a:rPr>
              <a:t>налоговым доходам</a:t>
            </a:r>
            <a:r>
              <a:rPr lang="ru-RU" sz="2000" dirty="0" smtClean="0">
                <a:latin typeface="Times New Roman" pitchFamily="18" charset="0"/>
                <a:cs typeface="Times New Roman" pitchFamily="18" charset="0"/>
              </a:rPr>
              <a:t> составляют: налог на доходы физических лиц, налог на имущество физических лиц; земельный налог; налоги на товары (акцизы).     </a:t>
            </a:r>
          </a:p>
          <a:p>
            <a:pPr algn="just">
              <a:buNone/>
            </a:pPr>
            <a:r>
              <a:rPr lang="ru-RU" sz="2000" dirty="0" smtClean="0">
                <a:latin typeface="Times New Roman" pitchFamily="18" charset="0"/>
                <a:cs typeface="Times New Roman" pitchFamily="18" charset="0"/>
              </a:rPr>
              <a:t>Основная причина роста поступлений собственных доходов в 2019 году по сравнению с 2017 и 2018 годами.  заключается в том, что в бюджет поселения увеличилось поступление от оказания платных услуг, НДФЛ (за счет увеличения минимального размера оплаты труда).</a:t>
            </a:r>
          </a:p>
          <a:p>
            <a:pPr algn="just">
              <a:buNone/>
            </a:pPr>
            <a:r>
              <a:rPr lang="ru-RU" sz="1400" b="1" dirty="0" smtClean="0">
                <a:latin typeface="Times New Roman" pitchFamily="18" charset="0"/>
                <a:cs typeface="Times New Roman" pitchFamily="18" charset="0"/>
              </a:rPr>
              <a:t>  </a:t>
            </a:r>
            <a:endParaRPr lang="ru-RU" sz="1400" b="1" dirty="0">
              <a:latin typeface="Times New Roman" pitchFamily="18" charset="0"/>
              <a:cs typeface="Times New Roman" pitchFamily="18" charset="0"/>
            </a:endParaRPr>
          </a:p>
        </p:txBody>
      </p:sp>
      <p:sp>
        <p:nvSpPr>
          <p:cNvPr id="2" name="Заголовок 1"/>
          <p:cNvSpPr>
            <a:spLocks noGrp="1"/>
          </p:cNvSpPr>
          <p:nvPr>
            <p:ph type="title"/>
          </p:nvPr>
        </p:nvSpPr>
        <p:spPr>
          <a:xfrm>
            <a:off x="0" y="0"/>
            <a:ext cx="9144000" cy="980728"/>
          </a:xfrm>
        </p:spPr>
        <p:txBody>
          <a:bodyPr>
            <a:normAutofit/>
          </a:bodyPr>
          <a:lstStyle/>
          <a:p>
            <a:pPr marL="0" indent="0" algn="ctr">
              <a:buNone/>
            </a:pPr>
            <a:r>
              <a:rPr lang="ru-RU" sz="2400" dirty="0" smtClean="0">
                <a:ln w="12700">
                  <a:noFill/>
                  <a:prstDash val="solid"/>
                </a:ln>
                <a:solidFill>
                  <a:srgbClr val="002060"/>
                </a:solidFill>
                <a:latin typeface="Arial Black" pitchFamily="34" charset="0"/>
              </a:rPr>
              <a:t>Анализ собственных доходов  </a:t>
            </a:r>
            <a:br>
              <a:rPr lang="ru-RU" sz="2400" dirty="0" smtClean="0">
                <a:ln w="12700">
                  <a:noFill/>
                  <a:prstDash val="solid"/>
                </a:ln>
                <a:solidFill>
                  <a:srgbClr val="002060"/>
                </a:solidFill>
                <a:latin typeface="Arial Black" pitchFamily="34" charset="0"/>
              </a:rPr>
            </a:br>
            <a:r>
              <a:rPr lang="ru-RU" sz="2400" dirty="0" smtClean="0">
                <a:ln w="12700">
                  <a:noFill/>
                  <a:prstDash val="solid"/>
                </a:ln>
                <a:solidFill>
                  <a:srgbClr val="002060"/>
                </a:solidFill>
                <a:latin typeface="Arial Black" pitchFamily="34" charset="0"/>
              </a:rPr>
              <a:t>за период с 2017-2019 гг.</a:t>
            </a:r>
            <a:endParaRPr lang="ru-RU" sz="2400" dirty="0">
              <a:ln w="12700">
                <a:noFill/>
                <a:prstDash val="solid"/>
              </a:ln>
              <a:solidFill>
                <a:srgbClr val="002060"/>
              </a:solidFill>
              <a:latin typeface="Arial Black" pitchFamily="34" charset="0"/>
            </a:endParaRPr>
          </a:p>
        </p:txBody>
      </p:sp>
      <p:graphicFrame>
        <p:nvGraphicFramePr>
          <p:cNvPr id="3" name="Диаграмма 2"/>
          <p:cNvGraphicFramePr/>
          <p:nvPr>
            <p:extLst>
              <p:ext uri="{D42A27DB-BD31-4B8C-83A1-F6EECF244321}">
                <p14:modId xmlns="" xmlns:p14="http://schemas.microsoft.com/office/powerpoint/2010/main" val="1074769857"/>
              </p:ext>
            </p:extLst>
          </p:nvPr>
        </p:nvGraphicFramePr>
        <p:xfrm>
          <a:off x="179512" y="260648"/>
          <a:ext cx="8856984" cy="4896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051606977"/>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404664"/>
            <a:ext cx="8640960" cy="1066129"/>
          </a:xfrm>
        </p:spPr>
        <p:txBody>
          <a:bodyPr>
            <a:normAutofit fontScale="90000"/>
          </a:bodyPr>
          <a:lstStyle/>
          <a:p>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В рамках ГП Иркутской области «Развитие жилищно-коммунального хозяйства и повышение энергоэффективности Иркутской области» на 2019-2024 годы, подпрограммы «Повышение качества водоснабжения Иркутской области» на 2019-2024 годы, регионального проекта «Чистая вода»</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начато строительство водопровода </a:t>
            </a:r>
            <a:r>
              <a:rPr lang="ru-RU" sz="2000" b="1" dirty="0" err="1" smtClean="0">
                <a:latin typeface="Times New Roman" pitchFamily="18" charset="0"/>
                <a:cs typeface="Times New Roman" pitchFamily="18" charset="0"/>
              </a:rPr>
              <a:t>мкр</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ЗМЗ-Целинстрой</a:t>
            </a:r>
            <a:r>
              <a:rPr lang="ru-RU" sz="2000" b="1" dirty="0" smtClean="0">
                <a:latin typeface="Times New Roman" pitchFamily="18" charset="0"/>
                <a:cs typeface="Times New Roman" pitchFamily="18" charset="0"/>
              </a:rPr>
              <a:t>, завершение строительства планируется в 2020 году.</a:t>
            </a:r>
            <a:endParaRPr lang="ru-RU" sz="2000" b="1" dirty="0" smtClean="0">
              <a:cs typeface="Trebuchet MS" pitchFamily="34" charset="0"/>
            </a:endParaRPr>
          </a:p>
        </p:txBody>
      </p:sp>
      <p:pic>
        <p:nvPicPr>
          <p:cNvPr id="3" name="Рисунок 2" descr="20191224_150814.jpg"/>
          <p:cNvPicPr>
            <a:picLocks noChangeAspect="1"/>
          </p:cNvPicPr>
          <p:nvPr/>
        </p:nvPicPr>
        <p:blipFill>
          <a:blip r:embed="rId2" cstate="print"/>
          <a:stretch>
            <a:fillRect/>
          </a:stretch>
        </p:blipFill>
        <p:spPr>
          <a:xfrm>
            <a:off x="0" y="2132856"/>
            <a:ext cx="4427984" cy="4032448"/>
          </a:xfrm>
          <a:prstGeom prst="roundRect">
            <a:avLst/>
          </a:prstGeom>
        </p:spPr>
      </p:pic>
      <p:pic>
        <p:nvPicPr>
          <p:cNvPr id="5" name="Рисунок 4" descr="20191224_150855.jpg"/>
          <p:cNvPicPr>
            <a:picLocks noChangeAspect="1"/>
          </p:cNvPicPr>
          <p:nvPr/>
        </p:nvPicPr>
        <p:blipFill>
          <a:blip r:embed="rId3" cstate="print"/>
          <a:stretch>
            <a:fillRect/>
          </a:stretch>
        </p:blipFill>
        <p:spPr>
          <a:xfrm>
            <a:off x="4572000" y="2132856"/>
            <a:ext cx="4572000" cy="4032448"/>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20200114_091430_resized_2.jpg"/>
          <p:cNvPicPr>
            <a:picLocks noChangeAspect="1"/>
          </p:cNvPicPr>
          <p:nvPr/>
        </p:nvPicPr>
        <p:blipFill>
          <a:blip r:embed="rId2" cstate="print"/>
          <a:stretch>
            <a:fillRect/>
          </a:stretch>
        </p:blipFill>
        <p:spPr>
          <a:xfrm>
            <a:off x="971600" y="3501008"/>
            <a:ext cx="7128792" cy="3356992"/>
          </a:xfrm>
          <a:prstGeom prst="roundRect">
            <a:avLst/>
          </a:prstGeom>
        </p:spPr>
      </p:pic>
      <p:pic>
        <p:nvPicPr>
          <p:cNvPr id="6" name="Рисунок 5" descr="20200114_091900_resized_2.jpg"/>
          <p:cNvPicPr>
            <a:picLocks noChangeAspect="1"/>
          </p:cNvPicPr>
          <p:nvPr/>
        </p:nvPicPr>
        <p:blipFill>
          <a:blip r:embed="rId3" cstate="print"/>
          <a:stretch>
            <a:fillRect/>
          </a:stretch>
        </p:blipFill>
        <p:spPr>
          <a:xfrm>
            <a:off x="971600" y="0"/>
            <a:ext cx="7128792" cy="3356991"/>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20200114_091919_resized_2.jpg"/>
          <p:cNvPicPr>
            <a:picLocks noChangeAspect="1"/>
          </p:cNvPicPr>
          <p:nvPr/>
        </p:nvPicPr>
        <p:blipFill>
          <a:blip r:embed="rId2" cstate="print"/>
          <a:stretch>
            <a:fillRect/>
          </a:stretch>
        </p:blipFill>
        <p:spPr>
          <a:xfrm>
            <a:off x="683568" y="0"/>
            <a:ext cx="7704856" cy="3309448"/>
          </a:xfrm>
          <a:prstGeom prst="roundRect">
            <a:avLst/>
          </a:prstGeom>
        </p:spPr>
      </p:pic>
      <p:pic>
        <p:nvPicPr>
          <p:cNvPr id="8" name="Рисунок 7" descr="20200114_092251_resized_2.jpg"/>
          <p:cNvPicPr>
            <a:picLocks noChangeAspect="1"/>
          </p:cNvPicPr>
          <p:nvPr/>
        </p:nvPicPr>
        <p:blipFill>
          <a:blip r:embed="rId3" cstate="print"/>
          <a:stretch>
            <a:fillRect/>
          </a:stretch>
        </p:blipFill>
        <p:spPr>
          <a:xfrm>
            <a:off x="683568" y="3548552"/>
            <a:ext cx="7673393" cy="3309448"/>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79512" y="260648"/>
            <a:ext cx="8784976" cy="1500187"/>
          </a:xfrm>
        </p:spPr>
        <p:txBody>
          <a:bodyPr>
            <a:normAutofit fontScale="90000"/>
          </a:bodyPr>
          <a:lstStyle/>
          <a:p>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В рамках приоритетного проекта «Формирование комфортной городской среды Иркутской области» на благоустройство дворовых и общественных территорий проведены работы по благоустройству общественной территории Центральный парк по ул. Карла Маркса 97. Были выполнены работы по обустройству тротуаров, освещение, волейбольная площадка, площадка для занятий спорта, площадка для проведения общественных мероприятий, установлены </a:t>
            </a:r>
            <a:r>
              <a:rPr lang="ru-RU" sz="2000" dirty="0" err="1" smtClean="0">
                <a:latin typeface="Times New Roman" pitchFamily="18" charset="0"/>
                <a:cs typeface="Times New Roman" pitchFamily="18" charset="0"/>
              </a:rPr>
              <a:t>МАФы</a:t>
            </a:r>
            <a:r>
              <a:rPr lang="ru-RU" sz="2000" dirty="0" smtClean="0">
                <a:latin typeface="Times New Roman" pitchFamily="18" charset="0"/>
                <a:cs typeface="Times New Roman" pitchFamily="18" charset="0"/>
              </a:rPr>
              <a:t> на общую сумму  7848,8 тыс. руб.</a:t>
            </a: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endParaRPr lang="ru-RU" sz="1800" dirty="0" smtClean="0">
              <a:latin typeface="Times New Roman" pitchFamily="18" charset="0"/>
              <a:cs typeface="Times New Roman" pitchFamily="18" charset="0"/>
            </a:endParaRPr>
          </a:p>
        </p:txBody>
      </p:sp>
      <p:pic>
        <p:nvPicPr>
          <p:cNvPr id="26629" name="Picture 2" descr="C:\Documents and Settings\User\Рабочий стол\саша\фото общественная территория парк отдыха\DSCN1840.JPG"/>
          <p:cNvPicPr>
            <a:picLocks noChangeAspect="1" noChangeArrowheads="1"/>
          </p:cNvPicPr>
          <p:nvPr/>
        </p:nvPicPr>
        <p:blipFill>
          <a:blip r:embed="rId3" cstate="print"/>
          <a:srcRect/>
          <a:stretch>
            <a:fillRect/>
          </a:stretch>
        </p:blipFill>
        <p:spPr bwMode="auto">
          <a:xfrm>
            <a:off x="467544" y="2204864"/>
            <a:ext cx="8208963" cy="4176713"/>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20191004_165914.jpg"/>
          <p:cNvPicPr>
            <a:picLocks noChangeAspect="1"/>
          </p:cNvPicPr>
          <p:nvPr/>
        </p:nvPicPr>
        <p:blipFill>
          <a:blip r:embed="rId2" cstate="print"/>
          <a:stretch>
            <a:fillRect/>
          </a:stretch>
        </p:blipFill>
        <p:spPr>
          <a:xfrm>
            <a:off x="4355976" y="2420888"/>
            <a:ext cx="4788024" cy="4077072"/>
          </a:xfrm>
          <a:prstGeom prst="roundRect">
            <a:avLst/>
          </a:prstGeom>
        </p:spPr>
      </p:pic>
      <p:pic>
        <p:nvPicPr>
          <p:cNvPr id="5" name="Рисунок 4" descr="20191004_165056.jpg"/>
          <p:cNvPicPr>
            <a:picLocks noChangeAspect="1"/>
          </p:cNvPicPr>
          <p:nvPr/>
        </p:nvPicPr>
        <p:blipFill>
          <a:blip r:embed="rId3" cstate="print"/>
          <a:stretch>
            <a:fillRect/>
          </a:stretch>
        </p:blipFill>
        <p:spPr>
          <a:xfrm>
            <a:off x="0" y="620688"/>
            <a:ext cx="4283968" cy="3744416"/>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User\Рабочий стол\саша\фото общественная территория парк отдыха\DSCN1889.JPG"/>
          <p:cNvPicPr>
            <a:picLocks noChangeAspect="1" noChangeArrowheads="1"/>
          </p:cNvPicPr>
          <p:nvPr/>
        </p:nvPicPr>
        <p:blipFill>
          <a:blip r:embed="rId2" cstate="print"/>
          <a:srcRect/>
          <a:stretch>
            <a:fillRect/>
          </a:stretch>
        </p:blipFill>
        <p:spPr bwMode="auto">
          <a:xfrm>
            <a:off x="0" y="548680"/>
            <a:ext cx="4248472" cy="5760640"/>
          </a:xfrm>
          <a:prstGeom prst="roundRect">
            <a:avLst/>
          </a:prstGeom>
          <a:noFill/>
        </p:spPr>
      </p:pic>
      <p:pic>
        <p:nvPicPr>
          <p:cNvPr id="6" name="Picture 2" descr="C:\Documents and Settings\User\Рабочий стол\саша\фото общественная территория парк отдыха\ДС1 - 0002.jpg"/>
          <p:cNvPicPr>
            <a:picLocks noChangeAspect="1" noChangeArrowheads="1"/>
          </p:cNvPicPr>
          <p:nvPr/>
        </p:nvPicPr>
        <p:blipFill>
          <a:blip r:embed="rId3" cstate="print"/>
          <a:srcRect/>
          <a:stretch>
            <a:fillRect/>
          </a:stretch>
        </p:blipFill>
        <p:spPr bwMode="auto">
          <a:xfrm>
            <a:off x="4319464" y="548680"/>
            <a:ext cx="4824536" cy="5760640"/>
          </a:xfrm>
          <a:prstGeom prst="roundRect">
            <a:avLst/>
          </a:prstGeom>
          <a:noFill/>
        </p:spPr>
      </p:pic>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User\Рабочий стол\саша\фото общественная территория парк отдыха\DSCN2053.JPG"/>
          <p:cNvPicPr>
            <a:picLocks noChangeAspect="1" noChangeArrowheads="1"/>
          </p:cNvPicPr>
          <p:nvPr/>
        </p:nvPicPr>
        <p:blipFill>
          <a:blip r:embed="rId2" cstate="print"/>
          <a:srcRect r="15741"/>
          <a:stretch>
            <a:fillRect/>
          </a:stretch>
        </p:blipFill>
        <p:spPr bwMode="auto">
          <a:xfrm>
            <a:off x="179512" y="188640"/>
            <a:ext cx="4321460" cy="6480720"/>
          </a:xfrm>
          <a:prstGeom prst="roundRect">
            <a:avLst/>
          </a:prstGeom>
          <a:noFill/>
          <a:ln w="9525">
            <a:noFill/>
            <a:miter lim="800000"/>
            <a:headEnd/>
            <a:tailEnd/>
          </a:ln>
        </p:spPr>
      </p:pic>
      <p:pic>
        <p:nvPicPr>
          <p:cNvPr id="36867" name="Picture 3" descr="C:\Documents and Settings\User\Рабочий стол\саша\фото общественная территория парк отдыха\DSCN2051.JPG"/>
          <p:cNvPicPr>
            <a:picLocks noChangeAspect="1" noChangeArrowheads="1"/>
          </p:cNvPicPr>
          <p:nvPr/>
        </p:nvPicPr>
        <p:blipFill>
          <a:blip r:embed="rId3" cstate="print"/>
          <a:srcRect/>
          <a:stretch>
            <a:fillRect/>
          </a:stretch>
        </p:blipFill>
        <p:spPr bwMode="auto">
          <a:xfrm>
            <a:off x="4644008" y="188640"/>
            <a:ext cx="4292236" cy="6474311"/>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User\Рабочий стол\саша\фото общественная территория парк отдыха\DSCN2048.JPG"/>
          <p:cNvPicPr>
            <a:picLocks noChangeAspect="1" noChangeArrowheads="1"/>
          </p:cNvPicPr>
          <p:nvPr/>
        </p:nvPicPr>
        <p:blipFill>
          <a:blip r:embed="rId2" cstate="print"/>
          <a:srcRect b="10466"/>
          <a:stretch>
            <a:fillRect/>
          </a:stretch>
        </p:blipFill>
        <p:spPr bwMode="auto">
          <a:xfrm>
            <a:off x="251520" y="332656"/>
            <a:ext cx="4341812" cy="6048672"/>
          </a:xfrm>
          <a:prstGeom prst="roundRect">
            <a:avLst/>
          </a:prstGeom>
          <a:noFill/>
          <a:ln w="9525">
            <a:noFill/>
            <a:miter lim="800000"/>
            <a:headEnd/>
            <a:tailEnd/>
          </a:ln>
        </p:spPr>
      </p:pic>
      <p:pic>
        <p:nvPicPr>
          <p:cNvPr id="35843" name="Picture 3" descr="C:\Documents and Settings\User\Рабочий стол\саша\фото общественная территория парк отдыха\DSCN2050.JPG"/>
          <p:cNvPicPr>
            <a:picLocks noChangeAspect="1" noChangeArrowheads="1"/>
          </p:cNvPicPr>
          <p:nvPr/>
        </p:nvPicPr>
        <p:blipFill>
          <a:blip r:embed="rId3" cstate="print"/>
          <a:srcRect/>
          <a:stretch>
            <a:fillRect/>
          </a:stretch>
        </p:blipFill>
        <p:spPr bwMode="auto">
          <a:xfrm>
            <a:off x="4788024" y="332656"/>
            <a:ext cx="4176464" cy="6048672"/>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User\Рабочий стол\саша\фото общественная территория парк отдыха\IMG_20191121_182142.jpg"/>
          <p:cNvPicPr>
            <a:picLocks noChangeAspect="1" noChangeArrowheads="1"/>
          </p:cNvPicPr>
          <p:nvPr/>
        </p:nvPicPr>
        <p:blipFill>
          <a:blip r:embed="rId2" cstate="print"/>
          <a:srcRect/>
          <a:stretch>
            <a:fillRect/>
          </a:stretch>
        </p:blipFill>
        <p:spPr bwMode="auto">
          <a:xfrm>
            <a:off x="4852988" y="219075"/>
            <a:ext cx="3875087" cy="6234113"/>
          </a:xfrm>
          <a:prstGeom prst="roundRect">
            <a:avLst/>
          </a:prstGeom>
          <a:noFill/>
          <a:ln w="9525">
            <a:noFill/>
            <a:miter lim="800000"/>
            <a:headEnd/>
            <a:tailEnd/>
          </a:ln>
        </p:spPr>
      </p:pic>
      <p:pic>
        <p:nvPicPr>
          <p:cNvPr id="37891" name="Picture 3" descr="C:\Documents and Settings\User\Рабочий стол\саша\фото общественная территория парк отдыха\IMG_20191121_182203.jpg"/>
          <p:cNvPicPr>
            <a:picLocks noChangeAspect="1" noChangeArrowheads="1"/>
          </p:cNvPicPr>
          <p:nvPr/>
        </p:nvPicPr>
        <p:blipFill>
          <a:blip r:embed="rId3" cstate="print"/>
          <a:srcRect/>
          <a:stretch>
            <a:fillRect/>
          </a:stretch>
        </p:blipFill>
        <p:spPr bwMode="auto">
          <a:xfrm>
            <a:off x="539750" y="219075"/>
            <a:ext cx="4103688" cy="6234113"/>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785104"/>
          </a:xfrm>
          <a:prstGeom prst="rect">
            <a:avLst/>
          </a:prstGeom>
          <a:solidFill>
            <a:srgbClr val="FFFFFF">
              <a:alpha val="65098"/>
            </a:srgbClr>
          </a:solidFill>
        </p:spPr>
        <p:txBody>
          <a:bodyPr wrap="square" rtlCol="0">
            <a:spAutoFit/>
          </a:bodyPr>
          <a:lstStyle/>
          <a:p>
            <a:pPr algn="ctr"/>
            <a:r>
              <a:rPr lang="ru-RU" sz="2200" dirty="0" smtClean="0">
                <a:latin typeface="Times New Roman" pitchFamily="18" charset="0"/>
                <a:cs typeface="Times New Roman" pitchFamily="18" charset="0"/>
              </a:rPr>
              <a:t>В 2019 году была предоставлена субсидия местному бюджету из областного бюджета в целях софинансирования расходных обязательств муниципальных образований Иркутской области на развитие домов культуры в сумме </a:t>
            </a:r>
          </a:p>
          <a:p>
            <a:pPr algn="ctr"/>
            <a:r>
              <a:rPr lang="ru-RU" sz="2200" b="1" dirty="0" smtClean="0">
                <a:latin typeface="Times New Roman" pitchFamily="18" charset="0"/>
                <a:cs typeface="Times New Roman" pitchFamily="18" charset="0"/>
              </a:rPr>
              <a:t>2 524 470, 00 рублей</a:t>
            </a:r>
            <a:endParaRPr lang="ru-RU" sz="2200" b="1" dirty="0">
              <a:latin typeface="Times New Roman" pitchFamily="18" charset="0"/>
              <a:cs typeface="Times New Roman" pitchFamily="18" charset="0"/>
            </a:endParaRPr>
          </a:p>
        </p:txBody>
      </p:sp>
      <p:pic>
        <p:nvPicPr>
          <p:cNvPr id="6" name="Рисунок 5" descr="RHDEQh0JIo4.jpg"/>
          <p:cNvPicPr>
            <a:picLocks noChangeAspect="1"/>
          </p:cNvPicPr>
          <p:nvPr/>
        </p:nvPicPr>
        <p:blipFill>
          <a:blip r:embed="rId2" cstate="print"/>
          <a:srcRect l="16071" r="17857"/>
          <a:stretch>
            <a:fillRect/>
          </a:stretch>
        </p:blipFill>
        <p:spPr>
          <a:xfrm>
            <a:off x="2339752" y="1844824"/>
            <a:ext cx="4104456" cy="4144669"/>
          </a:xfrm>
          <a:prstGeom prst="roundRect">
            <a:avLst/>
          </a:prstGeom>
        </p:spPr>
      </p:pic>
      <p:sp>
        <p:nvSpPr>
          <p:cNvPr id="7" name="TextBox 6"/>
          <p:cNvSpPr txBox="1"/>
          <p:nvPr/>
        </p:nvSpPr>
        <p:spPr>
          <a:xfrm>
            <a:off x="1691680" y="5996226"/>
            <a:ext cx="5472608" cy="830997"/>
          </a:xfrm>
          <a:prstGeom prst="rect">
            <a:avLst/>
          </a:prstGeom>
          <a:noFill/>
        </p:spPr>
        <p:txBody>
          <a:bodyPr wrap="square" rtlCol="0">
            <a:spAutoFit/>
          </a:bodyPr>
          <a:lstStyle/>
          <a:p>
            <a:pPr algn="ctr">
              <a:spcAft>
                <a:spcPts val="0"/>
              </a:spcAft>
            </a:pPr>
            <a:r>
              <a:rPr lang="ru-RU" sz="1600" dirty="0" smtClean="0">
                <a:latin typeface="Times New Roman" pitchFamily="18" charset="0"/>
                <a:cs typeface="Times New Roman" pitchFamily="18" charset="0"/>
              </a:rPr>
              <a:t>Областной конкурс</a:t>
            </a:r>
          </a:p>
          <a:p>
            <a:pPr algn="ctr">
              <a:spcAft>
                <a:spcPts val="0"/>
              </a:spcAft>
            </a:pPr>
            <a:r>
              <a:rPr lang="ru-RU" sz="1600" dirty="0" smtClean="0">
                <a:latin typeface="Times New Roman" pitchFamily="18" charset="0"/>
                <a:cs typeface="Times New Roman" pitchFamily="18" charset="0"/>
              </a:rPr>
              <a:t> «Лучший модельный дом культуры Иркутской области»</a:t>
            </a:r>
          </a:p>
          <a:p>
            <a:pPr algn="ctr">
              <a:spcAft>
                <a:spcPts val="0"/>
              </a:spcAft>
            </a:pPr>
            <a:r>
              <a:rPr lang="ru-RU" sz="1600" dirty="0" smtClean="0">
                <a:latin typeface="Times New Roman" pitchFamily="18" charset="0"/>
                <a:cs typeface="Times New Roman" pitchFamily="18" charset="0"/>
              </a:rPr>
              <a:t>(Диплом Лауреата 1 степени)</a:t>
            </a:r>
          </a:p>
        </p:txBody>
      </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16632"/>
            <a:ext cx="8640960" cy="7078861"/>
          </a:xfrm>
          <a:prstGeom prst="rect">
            <a:avLst/>
          </a:prstGeom>
          <a:noFill/>
        </p:spPr>
        <p:txBody>
          <a:bodyPr wrap="square" rtlCol="0">
            <a:spAutoFit/>
          </a:bodyPr>
          <a:lstStyle/>
          <a:p>
            <a:r>
              <a:rPr lang="ru-RU" sz="2400" dirty="0" smtClean="0">
                <a:latin typeface="Times New Roman" panose="02020603050405020304" pitchFamily="18" charset="0"/>
                <a:cs typeface="Times New Roman" panose="02020603050405020304" pitchFamily="18" charset="0"/>
              </a:rPr>
              <a:t>Комиссией </a:t>
            </a:r>
            <a:r>
              <a:rPr lang="ru-RU" sz="2400" dirty="0" err="1" smtClean="0">
                <a:latin typeface="Times New Roman" panose="02020603050405020304" pitchFamily="18" charset="0"/>
                <a:cs typeface="Times New Roman" panose="02020603050405020304" pitchFamily="18" charset="0"/>
              </a:rPr>
              <a:t>Росреестра</a:t>
            </a:r>
            <a:r>
              <a:rPr lang="ru-RU" sz="2400" dirty="0" smtClean="0">
                <a:latin typeface="Times New Roman" panose="02020603050405020304" pitchFamily="18" charset="0"/>
                <a:cs typeface="Times New Roman" panose="02020603050405020304" pitchFamily="18" charset="0"/>
              </a:rPr>
              <a:t> по Иркутской области было принято решений о снижении кадастровой стоимости в отношении 5 земельных участков в связи с этим бюджет Заларинского МО недополучил доход в 2018 году  на сумму </a:t>
            </a:r>
            <a:r>
              <a:rPr lang="ru-RU" sz="2400" b="1" dirty="0" smtClean="0">
                <a:latin typeface="Times New Roman" panose="02020603050405020304" pitchFamily="18" charset="0"/>
                <a:cs typeface="Times New Roman" panose="02020603050405020304" pitchFamily="18" charset="0"/>
              </a:rPr>
              <a:t>612 564,91</a:t>
            </a:r>
            <a:r>
              <a:rPr lang="ru-RU" sz="2400" dirty="0" smtClean="0">
                <a:latin typeface="Times New Roman" panose="02020603050405020304" pitchFamily="18" charset="0"/>
                <a:cs typeface="Times New Roman" panose="02020603050405020304" pitchFamily="18" charset="0"/>
              </a:rPr>
              <a:t> рублей, в 2019 году эта сумма составила </a:t>
            </a:r>
            <a:r>
              <a:rPr lang="ru-RU" sz="2400" b="1" dirty="0" smtClean="0">
                <a:latin typeface="Times New Roman" panose="02020603050405020304" pitchFamily="18" charset="0"/>
                <a:cs typeface="Times New Roman" panose="02020603050405020304" pitchFamily="18" charset="0"/>
              </a:rPr>
              <a:t>1 083 182,20 </a:t>
            </a:r>
            <a:r>
              <a:rPr lang="ru-RU" sz="2400" dirty="0" smtClean="0">
                <a:latin typeface="Times New Roman" panose="02020603050405020304" pitchFamily="18" charset="0"/>
                <a:cs typeface="Times New Roman" panose="02020603050405020304" pitchFamily="18" charset="0"/>
              </a:rPr>
              <a:t>рублей.</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В адрес комиссии </a:t>
            </a:r>
            <a:r>
              <a:rPr lang="ru-RU" sz="2400" dirty="0" err="1" smtClean="0">
                <a:latin typeface="Times New Roman" panose="02020603050405020304" pitchFamily="18" charset="0"/>
                <a:cs typeface="Times New Roman" panose="02020603050405020304" pitchFamily="18" charset="0"/>
              </a:rPr>
              <a:t>Россреестра</a:t>
            </a:r>
            <a:r>
              <a:rPr lang="ru-RU" sz="2400" dirty="0" smtClean="0">
                <a:latin typeface="Times New Roman" panose="02020603050405020304" pitchFamily="18" charset="0"/>
                <a:cs typeface="Times New Roman" panose="02020603050405020304" pitchFamily="18" charset="0"/>
              </a:rPr>
              <a:t> и Иркутского областного суда по всем заседаниям были направлены возражения. По заявлениям о пересмотре кадастровой стоимости в отношении земельных участков по  ул. Мичурина, 42  </a:t>
            </a:r>
            <a:r>
              <a:rPr lang="ru-RU" sz="2400" dirty="0" err="1" smtClean="0">
                <a:latin typeface="Times New Roman" panose="02020603050405020304" pitchFamily="18" charset="0"/>
                <a:cs typeface="Times New Roman" panose="02020603050405020304" pitchFamily="18" charset="0"/>
              </a:rPr>
              <a:t>Промзона</a:t>
            </a:r>
            <a:r>
              <a:rPr lang="ru-RU" sz="2400" dirty="0" smtClean="0">
                <a:latin typeface="Times New Roman" panose="02020603050405020304" pitchFamily="18" charset="0"/>
                <a:cs typeface="Times New Roman" panose="02020603050405020304" pitchFamily="18" charset="0"/>
              </a:rPr>
              <a:t>, 25 было 3 отклонения, по ул. Победы, 50 а и ул. Ленина, 109 по 1 отклонению. Иркутским областным судом было вынесено три решения о снижении кадастровой стоимости по результатам проведенных судебных экспертиз.</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Также, комиссией Иркутского УФАС России была рассмотрена жалоба на положения документации по проведению торгов по продаже земельного участка. По результатам рассмотрения, жалоба была признана необоснованной.   </a:t>
            </a:r>
            <a:r>
              <a:rPr lang="ru-RU" sz="2200" dirty="0" smtClean="0">
                <a:latin typeface="Times New Roman" panose="02020603050405020304" pitchFamily="18" charset="0"/>
                <a:cs typeface="Times New Roman" panose="02020603050405020304" pitchFamily="18" charset="0"/>
              </a:rPr>
              <a:t/>
            </a:r>
            <a:br>
              <a:rPr lang="ru-RU" sz="2200" dirty="0" smtClean="0">
                <a:latin typeface="Times New Roman" panose="02020603050405020304" pitchFamily="18" charset="0"/>
                <a:cs typeface="Times New Roman" panose="02020603050405020304" pitchFamily="18" charset="0"/>
              </a:rPr>
            </a:br>
            <a:endParaRPr lang="ru-RU" sz="2200" dirty="0"/>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01471.JPG"/>
          <p:cNvPicPr>
            <a:picLocks noChangeAspect="1"/>
          </p:cNvPicPr>
          <p:nvPr/>
        </p:nvPicPr>
        <p:blipFill>
          <a:blip r:embed="rId2" cstate="print"/>
          <a:srcRect t="17450" b="23750"/>
          <a:stretch>
            <a:fillRect/>
          </a:stretch>
        </p:blipFill>
        <p:spPr>
          <a:xfrm>
            <a:off x="0" y="0"/>
            <a:ext cx="5715000" cy="3212976"/>
          </a:xfrm>
          <a:prstGeom prst="roundRect">
            <a:avLst/>
          </a:prstGeom>
        </p:spPr>
      </p:pic>
      <p:sp>
        <p:nvSpPr>
          <p:cNvPr id="5" name="TextBox 4"/>
          <p:cNvSpPr txBox="1"/>
          <p:nvPr/>
        </p:nvSpPr>
        <p:spPr>
          <a:xfrm>
            <a:off x="5724128" y="260648"/>
            <a:ext cx="3419872" cy="2400657"/>
          </a:xfrm>
          <a:prstGeom prst="rect">
            <a:avLst/>
          </a:prstGeom>
          <a:noFill/>
        </p:spPr>
        <p:txBody>
          <a:bodyPr wrap="square" rtlCol="0">
            <a:spAutoFit/>
          </a:bodyPr>
          <a:lstStyle/>
          <a:p>
            <a:pPr algn="ctr"/>
            <a:r>
              <a:rPr lang="ru-RU" sz="2000" dirty="0" smtClean="0">
                <a:latin typeface="Times New Roman" pitchFamily="18" charset="0"/>
                <a:cs typeface="Times New Roman" pitchFamily="18" charset="0"/>
              </a:rPr>
              <a:t>На полученную субсидию в ИКЦ «Современник» приобретена одежда сцены на сумму 499 856, 16 тысяч</a:t>
            </a:r>
            <a:r>
              <a:rPr lang="ru-RU" dirty="0" smtClean="0">
                <a:latin typeface="Times New Roman" pitchFamily="18" charset="0"/>
                <a:cs typeface="Times New Roman" pitchFamily="18" charset="0"/>
              </a:rPr>
              <a:t> </a:t>
            </a:r>
          </a:p>
          <a:p>
            <a:pPr algn="ctr"/>
            <a:endParaRPr lang="ru-RU" sz="10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и установлено механическое оборудование сцены на сумму 505 615, 12 рублей</a:t>
            </a:r>
            <a:endParaRPr lang="ru-RU" sz="2000" dirty="0">
              <a:latin typeface="Times New Roman" pitchFamily="18" charset="0"/>
              <a:cs typeface="Times New Roman" pitchFamily="18" charset="0"/>
            </a:endParaRPr>
          </a:p>
        </p:txBody>
      </p:sp>
      <p:pic>
        <p:nvPicPr>
          <p:cNvPr id="6" name="Рисунок 5" descr="DSC01472.JPG"/>
          <p:cNvPicPr>
            <a:picLocks noChangeAspect="1"/>
          </p:cNvPicPr>
          <p:nvPr/>
        </p:nvPicPr>
        <p:blipFill>
          <a:blip r:embed="rId3" cstate="print"/>
          <a:srcRect t="31100" b="38450"/>
          <a:stretch>
            <a:fillRect/>
          </a:stretch>
        </p:blipFill>
        <p:spPr>
          <a:xfrm>
            <a:off x="251520" y="4149080"/>
            <a:ext cx="6048672" cy="2708920"/>
          </a:xfrm>
          <a:prstGeom prst="roundRect">
            <a:avLst/>
          </a:prstGeom>
        </p:spPr>
      </p:pic>
      <p:pic>
        <p:nvPicPr>
          <p:cNvPr id="7" name="Рисунок 6" descr="DSC01487.JPG"/>
          <p:cNvPicPr>
            <a:picLocks noChangeAspect="1"/>
          </p:cNvPicPr>
          <p:nvPr/>
        </p:nvPicPr>
        <p:blipFill>
          <a:blip r:embed="rId4" cstate="print"/>
          <a:srcRect l="3648" t="31174" b="12681"/>
          <a:stretch>
            <a:fillRect/>
          </a:stretch>
        </p:blipFill>
        <p:spPr>
          <a:xfrm rot="5400000">
            <a:off x="5676867" y="3548269"/>
            <a:ext cx="4149080" cy="2470382"/>
          </a:xfrm>
          <a:prstGeom prst="roundRect">
            <a:avLst/>
          </a:prstGeom>
        </p:spPr>
      </p:pic>
      <p:sp>
        <p:nvSpPr>
          <p:cNvPr id="8" name="TextBox 7"/>
          <p:cNvSpPr txBox="1"/>
          <p:nvPr/>
        </p:nvSpPr>
        <p:spPr>
          <a:xfrm>
            <a:off x="251520" y="3356992"/>
            <a:ext cx="6048672" cy="707886"/>
          </a:xfrm>
          <a:prstGeom prst="rect">
            <a:avLst/>
          </a:prstGeom>
          <a:noFill/>
        </p:spPr>
        <p:txBody>
          <a:bodyPr wrap="square" rtlCol="0">
            <a:spAutoFit/>
          </a:bodyPr>
          <a:lstStyle/>
          <a:p>
            <a:pPr algn="ctr"/>
            <a:r>
              <a:rPr lang="ru-RU" sz="2000" dirty="0" smtClean="0">
                <a:latin typeface="Times New Roman" pitchFamily="18" charset="0"/>
                <a:cs typeface="Times New Roman" pitchFamily="18" charset="0"/>
              </a:rPr>
              <a:t>Приобретено и установлено световое оборудование и аппаратура на сумму 229 406, 00 рублей</a:t>
            </a:r>
            <a:endParaRPr lang="ru-RU" sz="20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491.JPG"/>
          <p:cNvPicPr>
            <a:picLocks noChangeAspect="1"/>
          </p:cNvPicPr>
          <p:nvPr/>
        </p:nvPicPr>
        <p:blipFill>
          <a:blip r:embed="rId2" cstate="print"/>
          <a:stretch>
            <a:fillRect/>
          </a:stretch>
        </p:blipFill>
        <p:spPr>
          <a:xfrm>
            <a:off x="0" y="0"/>
            <a:ext cx="5148064" cy="3573016"/>
          </a:xfrm>
          <a:prstGeom prst="roundRect">
            <a:avLst/>
          </a:prstGeom>
        </p:spPr>
      </p:pic>
      <p:sp>
        <p:nvSpPr>
          <p:cNvPr id="3" name="TextBox 2"/>
          <p:cNvSpPr txBox="1"/>
          <p:nvPr/>
        </p:nvSpPr>
        <p:spPr>
          <a:xfrm>
            <a:off x="5076056" y="260648"/>
            <a:ext cx="4211960" cy="2862322"/>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Музыкальные инструменты:</a:t>
            </a:r>
          </a:p>
          <a:p>
            <a:pPr algn="ctr"/>
            <a:r>
              <a:rPr lang="ru-RU" sz="2000" dirty="0" smtClean="0">
                <a:latin typeface="Times New Roman" pitchFamily="18" charset="0"/>
                <a:cs typeface="Times New Roman" pitchFamily="18" charset="0"/>
              </a:rPr>
              <a:t>Балалайка, </a:t>
            </a:r>
          </a:p>
          <a:p>
            <a:pPr algn="ctr"/>
            <a:r>
              <a:rPr lang="ru-RU" sz="2000" dirty="0" smtClean="0">
                <a:latin typeface="Times New Roman" pitchFamily="18" charset="0"/>
                <a:cs typeface="Times New Roman" pitchFamily="18" charset="0"/>
              </a:rPr>
              <a:t>электрогитара, акустическая гитара, гитарный процессор, басовый </a:t>
            </a:r>
            <a:r>
              <a:rPr lang="ru-RU" sz="2000" dirty="0" err="1" smtClean="0">
                <a:latin typeface="Times New Roman" pitchFamily="18" charset="0"/>
                <a:cs typeface="Times New Roman" pitchFamily="18" charset="0"/>
              </a:rPr>
              <a:t>комбо-усилитель</a:t>
            </a:r>
            <a:r>
              <a:rPr lang="ru-RU" sz="2000" dirty="0" smtClean="0">
                <a:latin typeface="Times New Roman" pitchFamily="18" charset="0"/>
                <a:cs typeface="Times New Roman" pitchFamily="18" charset="0"/>
              </a:rPr>
              <a:t>, гитарный</a:t>
            </a:r>
          </a:p>
          <a:p>
            <a:pPr algn="ct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комбо-усилитель</a:t>
            </a:r>
            <a:r>
              <a:rPr lang="ru-RU" sz="2000" dirty="0" smtClean="0">
                <a:latin typeface="Times New Roman" pitchFamily="18" charset="0"/>
                <a:cs typeface="Times New Roman" pitchFamily="18" charset="0"/>
              </a:rPr>
              <a:t>, </a:t>
            </a:r>
          </a:p>
          <a:p>
            <a:pPr algn="ctr"/>
            <a:r>
              <a:rPr lang="ru-RU" sz="2000" dirty="0" smtClean="0">
                <a:latin typeface="Times New Roman" pitchFamily="18" charset="0"/>
                <a:cs typeface="Times New Roman" pitchFamily="18" charset="0"/>
              </a:rPr>
              <a:t>электронный барабан.</a:t>
            </a:r>
          </a:p>
          <a:p>
            <a:pPr algn="ctr"/>
            <a:r>
              <a:rPr lang="ru-RU" sz="2000" dirty="0" smtClean="0">
                <a:latin typeface="Times New Roman" pitchFamily="18" charset="0"/>
                <a:cs typeface="Times New Roman" pitchFamily="18" charset="0"/>
              </a:rPr>
              <a:t>Общая стоимость </a:t>
            </a:r>
          </a:p>
          <a:p>
            <a:pPr algn="ctr"/>
            <a:r>
              <a:rPr lang="ru-RU" sz="2000" dirty="0" smtClean="0">
                <a:latin typeface="Times New Roman" pitchFamily="18" charset="0"/>
                <a:cs typeface="Times New Roman" pitchFamily="18" charset="0"/>
              </a:rPr>
              <a:t>148 770, 00 рублей</a:t>
            </a:r>
            <a:endParaRPr lang="ru-RU" sz="2000" dirty="0">
              <a:latin typeface="Times New Roman" pitchFamily="18" charset="0"/>
              <a:cs typeface="Times New Roman" pitchFamily="18" charset="0"/>
            </a:endParaRPr>
          </a:p>
        </p:txBody>
      </p:sp>
      <p:pic>
        <p:nvPicPr>
          <p:cNvPr id="4" name="Рисунок 3" descr="DSC01488.JPG"/>
          <p:cNvPicPr>
            <a:picLocks noChangeAspect="1"/>
          </p:cNvPicPr>
          <p:nvPr/>
        </p:nvPicPr>
        <p:blipFill>
          <a:blip r:embed="rId3" cstate="print"/>
          <a:stretch>
            <a:fillRect/>
          </a:stretch>
        </p:blipFill>
        <p:spPr>
          <a:xfrm>
            <a:off x="3419872" y="3573017"/>
            <a:ext cx="5724129" cy="3284984"/>
          </a:xfrm>
          <a:prstGeom prst="roundRect">
            <a:avLst/>
          </a:prstGeom>
        </p:spPr>
      </p:pic>
      <p:sp>
        <p:nvSpPr>
          <p:cNvPr id="5" name="TextBox 4"/>
          <p:cNvSpPr txBox="1"/>
          <p:nvPr/>
        </p:nvSpPr>
        <p:spPr>
          <a:xfrm>
            <a:off x="-324544" y="4869160"/>
            <a:ext cx="4176464" cy="954107"/>
          </a:xfrm>
          <a:prstGeom prst="rect">
            <a:avLst/>
          </a:prstGeom>
          <a:noFill/>
        </p:spPr>
        <p:txBody>
          <a:bodyPr wrap="square" rtlCol="0">
            <a:spAutoFit/>
          </a:bodyPr>
          <a:lstStyle/>
          <a:p>
            <a:pPr algn="ctr"/>
            <a:r>
              <a:rPr lang="ru-RU" sz="2800" dirty="0" smtClean="0">
                <a:latin typeface="Times New Roman" pitchFamily="18" charset="0"/>
                <a:cs typeface="Times New Roman" pitchFamily="18" charset="0"/>
              </a:rPr>
              <a:t>Экран на сумму</a:t>
            </a:r>
          </a:p>
          <a:p>
            <a:pPr algn="ctr"/>
            <a:r>
              <a:rPr lang="ru-RU" sz="2800" dirty="0" smtClean="0">
                <a:latin typeface="Times New Roman" pitchFamily="18" charset="0"/>
                <a:cs typeface="Times New Roman" pitchFamily="18" charset="0"/>
              </a:rPr>
              <a:t> 239 984, 00 рублей</a:t>
            </a:r>
            <a:r>
              <a:rPr lang="ru-RU" sz="2400" dirty="0" smtClean="0"/>
              <a:t> </a:t>
            </a:r>
            <a:endParaRPr lang="ru-RU" sz="2400" dirty="0"/>
          </a:p>
        </p:txBody>
      </p:sp>
    </p:spTree>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486.JPG"/>
          <p:cNvPicPr>
            <a:picLocks noChangeAspect="1"/>
          </p:cNvPicPr>
          <p:nvPr/>
        </p:nvPicPr>
        <p:blipFill>
          <a:blip r:embed="rId2" cstate="print"/>
          <a:stretch>
            <a:fillRect/>
          </a:stretch>
        </p:blipFill>
        <p:spPr>
          <a:xfrm rot="10800000">
            <a:off x="179511" y="0"/>
            <a:ext cx="5184576" cy="4077072"/>
          </a:xfrm>
          <a:prstGeom prst="roundRect">
            <a:avLst/>
          </a:prstGeom>
        </p:spPr>
      </p:pic>
      <p:pic>
        <p:nvPicPr>
          <p:cNvPr id="4" name="Рисунок 3" descr="DSC01492.JPG"/>
          <p:cNvPicPr>
            <a:picLocks noChangeAspect="1"/>
          </p:cNvPicPr>
          <p:nvPr/>
        </p:nvPicPr>
        <p:blipFill>
          <a:blip r:embed="rId3" cstate="print"/>
          <a:srcRect l="21650" t="27950" b="15351"/>
          <a:stretch>
            <a:fillRect/>
          </a:stretch>
        </p:blipFill>
        <p:spPr>
          <a:xfrm>
            <a:off x="4535488" y="4356721"/>
            <a:ext cx="4608512" cy="2501279"/>
          </a:xfrm>
          <a:prstGeom prst="roundRect">
            <a:avLst/>
          </a:prstGeom>
        </p:spPr>
      </p:pic>
      <p:pic>
        <p:nvPicPr>
          <p:cNvPr id="3" name="Рисунок 2" descr="DSC01489.JPG"/>
          <p:cNvPicPr>
            <a:picLocks noChangeAspect="1"/>
          </p:cNvPicPr>
          <p:nvPr/>
        </p:nvPicPr>
        <p:blipFill>
          <a:blip r:embed="rId4" cstate="print"/>
          <a:stretch>
            <a:fillRect/>
          </a:stretch>
        </p:blipFill>
        <p:spPr>
          <a:xfrm rot="16200000" flipH="1">
            <a:off x="5215508" y="220588"/>
            <a:ext cx="4149080" cy="3707904"/>
          </a:xfrm>
          <a:prstGeom prst="roundRect">
            <a:avLst/>
          </a:prstGeom>
        </p:spPr>
      </p:pic>
      <p:sp>
        <p:nvSpPr>
          <p:cNvPr id="5" name="TextBox 4"/>
          <p:cNvSpPr txBox="1"/>
          <p:nvPr/>
        </p:nvSpPr>
        <p:spPr>
          <a:xfrm>
            <a:off x="323528" y="4797152"/>
            <a:ext cx="4104456" cy="1200329"/>
          </a:xfrm>
          <a:prstGeom prst="rect">
            <a:avLst/>
          </a:prstGeom>
          <a:noFill/>
        </p:spPr>
        <p:txBody>
          <a:bodyPr wrap="square" rtlCol="0">
            <a:spAutoFit/>
          </a:bodyPr>
          <a:lstStyle/>
          <a:p>
            <a:pPr algn="ctr"/>
            <a:r>
              <a:rPr lang="ru-RU" sz="2400" dirty="0" smtClean="0">
                <a:latin typeface="Times New Roman" pitchFamily="18" charset="0"/>
                <a:cs typeface="Times New Roman" pitchFamily="18" charset="0"/>
              </a:rPr>
              <a:t>Звуковая аппаратура и оборудование на сумму </a:t>
            </a:r>
          </a:p>
          <a:p>
            <a:pPr algn="ctr"/>
            <a:r>
              <a:rPr lang="ru-RU" sz="2400" dirty="0" smtClean="0">
                <a:latin typeface="Times New Roman" pitchFamily="18" charset="0"/>
                <a:cs typeface="Times New Roman" pitchFamily="18" charset="0"/>
              </a:rPr>
              <a:t>176 586, 00 рублей</a:t>
            </a:r>
            <a:endParaRPr lang="ru-RU" sz="24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485.JPG"/>
          <p:cNvPicPr>
            <a:picLocks noChangeAspect="1"/>
          </p:cNvPicPr>
          <p:nvPr/>
        </p:nvPicPr>
        <p:blipFill>
          <a:blip r:embed="rId2" cstate="print"/>
          <a:srcRect t="18116"/>
          <a:stretch>
            <a:fillRect/>
          </a:stretch>
        </p:blipFill>
        <p:spPr>
          <a:xfrm>
            <a:off x="0" y="0"/>
            <a:ext cx="5067360" cy="4509120"/>
          </a:xfrm>
          <a:prstGeom prst="roundRect">
            <a:avLst/>
          </a:prstGeom>
        </p:spPr>
      </p:pic>
      <p:pic>
        <p:nvPicPr>
          <p:cNvPr id="3" name="Рисунок 2" descr="DSC01474.JPG"/>
          <p:cNvPicPr>
            <a:picLocks noChangeAspect="1"/>
          </p:cNvPicPr>
          <p:nvPr/>
        </p:nvPicPr>
        <p:blipFill>
          <a:blip r:embed="rId3" cstate="print"/>
          <a:stretch>
            <a:fillRect/>
          </a:stretch>
        </p:blipFill>
        <p:spPr>
          <a:xfrm rot="16200000" flipH="1" flipV="1">
            <a:off x="4505443" y="2219443"/>
            <a:ext cx="5301208" cy="3975906"/>
          </a:xfrm>
          <a:prstGeom prst="roundRect">
            <a:avLst/>
          </a:prstGeom>
        </p:spPr>
      </p:pic>
      <p:sp>
        <p:nvSpPr>
          <p:cNvPr id="4" name="TextBox 3"/>
          <p:cNvSpPr txBox="1"/>
          <p:nvPr/>
        </p:nvSpPr>
        <p:spPr>
          <a:xfrm>
            <a:off x="2123728" y="5085184"/>
            <a:ext cx="3024336" cy="707886"/>
          </a:xfrm>
          <a:prstGeom prst="rect">
            <a:avLst/>
          </a:prstGeom>
          <a:noFill/>
        </p:spPr>
        <p:txBody>
          <a:bodyPr wrap="square" rtlCol="0">
            <a:spAutoFit/>
          </a:bodyPr>
          <a:lstStyle/>
          <a:p>
            <a:pPr algn="ctr"/>
            <a:r>
              <a:rPr lang="ru-RU" sz="2000" dirty="0" smtClean="0">
                <a:latin typeface="Times New Roman" pitchFamily="18" charset="0"/>
                <a:cs typeface="Times New Roman" pitchFamily="18" charset="0"/>
              </a:rPr>
              <a:t>Шкаф на сумму</a:t>
            </a:r>
          </a:p>
          <a:p>
            <a:pPr algn="ctr"/>
            <a:r>
              <a:rPr lang="ru-RU" sz="2000" dirty="0" smtClean="0">
                <a:latin typeface="Times New Roman" pitchFamily="18" charset="0"/>
                <a:cs typeface="Times New Roman" pitchFamily="18" charset="0"/>
              </a:rPr>
              <a:t> 12 500 рублей</a:t>
            </a:r>
            <a:endParaRPr lang="ru-RU" sz="2000" dirty="0">
              <a:latin typeface="Times New Roman" pitchFamily="18" charset="0"/>
              <a:cs typeface="Times New Roman" pitchFamily="18" charset="0"/>
            </a:endParaRPr>
          </a:p>
        </p:txBody>
      </p:sp>
      <p:sp>
        <p:nvSpPr>
          <p:cNvPr id="5" name="TextBox 4"/>
          <p:cNvSpPr txBox="1"/>
          <p:nvPr/>
        </p:nvSpPr>
        <p:spPr>
          <a:xfrm>
            <a:off x="5076056" y="404664"/>
            <a:ext cx="3096344" cy="707886"/>
          </a:xfrm>
          <a:prstGeom prst="rect">
            <a:avLst/>
          </a:prstGeom>
          <a:noFill/>
        </p:spPr>
        <p:txBody>
          <a:bodyPr wrap="square" rtlCol="0">
            <a:spAutoFit/>
          </a:bodyPr>
          <a:lstStyle/>
          <a:p>
            <a:pPr algn="ctr"/>
            <a:r>
              <a:rPr lang="ru-RU" sz="2000" dirty="0" smtClean="0">
                <a:latin typeface="Times New Roman" pitchFamily="18" charset="0"/>
                <a:cs typeface="Times New Roman" pitchFamily="18" charset="0"/>
              </a:rPr>
              <a:t>Жалюзи на сумму</a:t>
            </a:r>
          </a:p>
          <a:p>
            <a:pPr algn="ctr"/>
            <a:r>
              <a:rPr lang="ru-RU" sz="2000" dirty="0" smtClean="0">
                <a:latin typeface="Times New Roman" pitchFamily="18" charset="0"/>
                <a:cs typeface="Times New Roman" pitchFamily="18" charset="0"/>
              </a:rPr>
              <a:t> 41 518,72 рублей</a:t>
            </a:r>
            <a:endParaRPr lang="ru-RU" sz="20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481.JPG"/>
          <p:cNvPicPr>
            <a:picLocks noChangeAspect="1"/>
          </p:cNvPicPr>
          <p:nvPr/>
        </p:nvPicPr>
        <p:blipFill>
          <a:blip r:embed="rId2" cstate="print"/>
          <a:srcRect l="1963" t="4851" r="3538"/>
          <a:stretch>
            <a:fillRect/>
          </a:stretch>
        </p:blipFill>
        <p:spPr>
          <a:xfrm>
            <a:off x="0" y="1628800"/>
            <a:ext cx="2666662" cy="2304256"/>
          </a:xfrm>
          <a:prstGeom prst="roundRect">
            <a:avLst/>
          </a:prstGeom>
        </p:spPr>
      </p:pic>
      <p:pic>
        <p:nvPicPr>
          <p:cNvPr id="3" name="Рисунок 2" descr="DSC01475.JPG"/>
          <p:cNvPicPr>
            <a:picLocks noChangeAspect="1"/>
          </p:cNvPicPr>
          <p:nvPr/>
        </p:nvPicPr>
        <p:blipFill>
          <a:blip r:embed="rId3" cstate="print"/>
          <a:stretch>
            <a:fillRect/>
          </a:stretch>
        </p:blipFill>
        <p:spPr>
          <a:xfrm>
            <a:off x="3419872" y="1628800"/>
            <a:ext cx="2627784" cy="2278235"/>
          </a:xfrm>
          <a:prstGeom prst="roundRect">
            <a:avLst/>
          </a:prstGeom>
        </p:spPr>
      </p:pic>
      <p:sp>
        <p:nvSpPr>
          <p:cNvPr id="4" name="TextBox 3"/>
          <p:cNvSpPr txBox="1"/>
          <p:nvPr/>
        </p:nvSpPr>
        <p:spPr>
          <a:xfrm>
            <a:off x="251520" y="0"/>
            <a:ext cx="8640960" cy="1384995"/>
          </a:xfrm>
          <a:prstGeom prst="rect">
            <a:avLst/>
          </a:prstGeom>
          <a:noFill/>
        </p:spPr>
        <p:txBody>
          <a:bodyPr wrap="square" rtlCol="0">
            <a:spAutoFit/>
          </a:bodyPr>
          <a:lstStyle/>
          <a:p>
            <a:pPr algn="ctr"/>
            <a:r>
              <a:rPr lang="ru-RU" sz="2800" dirty="0" smtClean="0">
                <a:latin typeface="Times New Roman" pitchFamily="18" charset="0"/>
                <a:cs typeface="Times New Roman" pitchFamily="18" charset="0"/>
              </a:rPr>
              <a:t>Приобретены сценические костюмы ( 50 штук) </a:t>
            </a:r>
          </a:p>
          <a:p>
            <a:pPr algn="ctr"/>
            <a:r>
              <a:rPr lang="ru-RU" sz="2800" dirty="0" smtClean="0">
                <a:latin typeface="Times New Roman" pitchFamily="18" charset="0"/>
                <a:cs typeface="Times New Roman" pitchFamily="18" charset="0"/>
              </a:rPr>
              <a:t>и обувь (36 пар) </a:t>
            </a:r>
          </a:p>
          <a:p>
            <a:pPr algn="ctr"/>
            <a:r>
              <a:rPr lang="ru-RU" sz="2800" dirty="0" smtClean="0">
                <a:latin typeface="Times New Roman" pitchFamily="18" charset="0"/>
                <a:cs typeface="Times New Roman" pitchFamily="18" charset="0"/>
              </a:rPr>
              <a:t>Общая стоимость 644 935, 00 рублей</a:t>
            </a:r>
            <a:endParaRPr lang="ru-RU" sz="2800" dirty="0">
              <a:latin typeface="Times New Roman" pitchFamily="18" charset="0"/>
              <a:cs typeface="Times New Roman" pitchFamily="18" charset="0"/>
            </a:endParaRPr>
          </a:p>
        </p:txBody>
      </p:sp>
      <p:pic>
        <p:nvPicPr>
          <p:cNvPr id="5" name="Рисунок 4" descr="DSC01477.JPG"/>
          <p:cNvPicPr>
            <a:picLocks noChangeAspect="1"/>
          </p:cNvPicPr>
          <p:nvPr/>
        </p:nvPicPr>
        <p:blipFill>
          <a:blip r:embed="rId4" cstate="print"/>
          <a:stretch>
            <a:fillRect/>
          </a:stretch>
        </p:blipFill>
        <p:spPr>
          <a:xfrm>
            <a:off x="6516216" y="1556792"/>
            <a:ext cx="2627784" cy="2304256"/>
          </a:xfrm>
          <a:prstGeom prst="roundRect">
            <a:avLst/>
          </a:prstGeom>
        </p:spPr>
      </p:pic>
      <p:pic>
        <p:nvPicPr>
          <p:cNvPr id="6" name="Рисунок 5" descr="DSC01478.JPG"/>
          <p:cNvPicPr>
            <a:picLocks noChangeAspect="1"/>
          </p:cNvPicPr>
          <p:nvPr/>
        </p:nvPicPr>
        <p:blipFill>
          <a:blip r:embed="rId5" cstate="print"/>
          <a:stretch>
            <a:fillRect/>
          </a:stretch>
        </p:blipFill>
        <p:spPr>
          <a:xfrm>
            <a:off x="0" y="4365104"/>
            <a:ext cx="2592288" cy="2304256"/>
          </a:xfrm>
          <a:prstGeom prst="roundRect">
            <a:avLst/>
          </a:prstGeom>
        </p:spPr>
      </p:pic>
      <p:pic>
        <p:nvPicPr>
          <p:cNvPr id="7" name="Рисунок 6" descr="DSC01476.JPG"/>
          <p:cNvPicPr>
            <a:picLocks noChangeAspect="1"/>
          </p:cNvPicPr>
          <p:nvPr/>
        </p:nvPicPr>
        <p:blipFill>
          <a:blip r:embed="rId6" cstate="print"/>
          <a:srcRect t="11151"/>
          <a:stretch>
            <a:fillRect/>
          </a:stretch>
        </p:blipFill>
        <p:spPr>
          <a:xfrm>
            <a:off x="3419872" y="4365104"/>
            <a:ext cx="2555776" cy="2276872"/>
          </a:xfrm>
          <a:prstGeom prst="roundRect">
            <a:avLst/>
          </a:prstGeom>
        </p:spPr>
      </p:pic>
      <p:pic>
        <p:nvPicPr>
          <p:cNvPr id="8" name="Рисунок 7" descr="DSC01493.JPG"/>
          <p:cNvPicPr>
            <a:picLocks noChangeAspect="1"/>
          </p:cNvPicPr>
          <p:nvPr/>
        </p:nvPicPr>
        <p:blipFill>
          <a:blip r:embed="rId7" cstate="print"/>
          <a:stretch>
            <a:fillRect/>
          </a:stretch>
        </p:blipFill>
        <p:spPr>
          <a:xfrm rot="5400000">
            <a:off x="6677980" y="4203340"/>
            <a:ext cx="2304256" cy="2627784"/>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116632"/>
            <a:ext cx="8712968" cy="923330"/>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В рамках государственной программы Иркутской области </a:t>
            </a:r>
          </a:p>
          <a:p>
            <a:pPr algn="ctr"/>
            <a:r>
              <a:rPr lang="ru-RU" dirty="0" smtClean="0">
                <a:latin typeface="Times New Roman" pitchFamily="18" charset="0"/>
                <a:cs typeface="Times New Roman" pitchFamily="18" charset="0"/>
              </a:rPr>
              <a:t>«Охрана окружающей среды» приобретены 161 контейнер с крышками для твердых коммунальных отходов на сумму 1322, 48 тыс. рублей. </a:t>
            </a:r>
            <a:endParaRPr lang="ru-RU" b="1" dirty="0"/>
          </a:p>
        </p:txBody>
      </p:sp>
      <p:pic>
        <p:nvPicPr>
          <p:cNvPr id="3" name="Рисунок 2" descr="фото контейнеров.jpg"/>
          <p:cNvPicPr>
            <a:picLocks noChangeAspect="1"/>
          </p:cNvPicPr>
          <p:nvPr/>
        </p:nvPicPr>
        <p:blipFill>
          <a:blip r:embed="rId2" cstate="print"/>
          <a:stretch>
            <a:fillRect/>
          </a:stretch>
        </p:blipFill>
        <p:spPr>
          <a:xfrm>
            <a:off x="395536" y="1124744"/>
            <a:ext cx="8352928" cy="5556912"/>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8640960" cy="1200329"/>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В рамках этой же государственной программы сенью 2019 года начата работа по обустройству 61 контейнерной площадки. </a:t>
            </a:r>
          </a:p>
          <a:p>
            <a:pPr algn="ctr"/>
            <a:r>
              <a:rPr lang="ru-RU" dirty="0" smtClean="0">
                <a:latin typeface="Times New Roman" pitchFamily="18" charset="0"/>
                <a:cs typeface="Times New Roman" pitchFamily="18" charset="0"/>
              </a:rPr>
              <a:t>В январе 2020 года подрядчиком доставлена первая партия бетонных плит для замены некачественного основания площадок ТКО. </a:t>
            </a:r>
          </a:p>
        </p:txBody>
      </p:sp>
      <p:pic>
        <p:nvPicPr>
          <p:cNvPr id="3" name="Picture 2" descr="IMG_20191211_134409"/>
          <p:cNvPicPr>
            <a:picLocks noChangeAspect="1" noChangeArrowheads="1"/>
          </p:cNvPicPr>
          <p:nvPr/>
        </p:nvPicPr>
        <p:blipFill>
          <a:blip r:embed="rId2" cstate="print"/>
          <a:srcRect/>
          <a:stretch>
            <a:fillRect/>
          </a:stretch>
        </p:blipFill>
        <p:spPr bwMode="auto">
          <a:xfrm>
            <a:off x="395536" y="1412776"/>
            <a:ext cx="6112916" cy="2448272"/>
          </a:xfrm>
          <a:prstGeom prst="roundRect">
            <a:avLst/>
          </a:prstGeom>
          <a:noFill/>
          <a:ln w="9525">
            <a:noFill/>
            <a:miter lim="800000"/>
            <a:headEnd/>
            <a:tailEnd/>
          </a:ln>
        </p:spPr>
      </p:pic>
      <p:pic>
        <p:nvPicPr>
          <p:cNvPr id="4" name="Рисунок 3" descr="IMG-8062067a3a11caa3c62a344a2608da77-V.jpg"/>
          <p:cNvPicPr>
            <a:picLocks noChangeAspect="1"/>
          </p:cNvPicPr>
          <p:nvPr/>
        </p:nvPicPr>
        <p:blipFill>
          <a:blip r:embed="rId3" cstate="print"/>
          <a:stretch>
            <a:fillRect/>
          </a:stretch>
        </p:blipFill>
        <p:spPr>
          <a:xfrm>
            <a:off x="1979712" y="4005064"/>
            <a:ext cx="6804248" cy="2852936"/>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339752" y="3645024"/>
          <a:ext cx="6624736" cy="2701347"/>
        </p:xfrm>
        <a:graphic>
          <a:graphicData uri="http://schemas.openxmlformats.org/drawingml/2006/table">
            <a:tbl>
              <a:tblPr/>
              <a:tblGrid>
                <a:gridCol w="460723"/>
                <a:gridCol w="3900240"/>
                <a:gridCol w="2263773"/>
              </a:tblGrid>
              <a:tr h="504056">
                <a:tc>
                  <a:txBody>
                    <a:bodyPr/>
                    <a:lstStyle/>
                    <a:p>
                      <a:pPr algn="ctr">
                        <a:spcAft>
                          <a:spcPts val="0"/>
                        </a:spcAft>
                      </a:pPr>
                      <a:r>
                        <a:rPr lang="ru-RU" sz="1400" b="1" dirty="0">
                          <a:solidFill>
                            <a:srgbClr val="000000"/>
                          </a:solidFill>
                          <a:latin typeface="Times New Roman" pitchFamily="18" charset="0"/>
                          <a:ea typeface="Times New Roman"/>
                          <a:cs typeface="Times New Roman" pitchFamily="18" charset="0"/>
                        </a:rPr>
                        <a:t>№</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solidFill>
                            <a:srgbClr val="000000"/>
                          </a:solidFill>
                          <a:latin typeface="Times New Roman" pitchFamily="18" charset="0"/>
                          <a:ea typeface="Times New Roman"/>
                          <a:cs typeface="Times New Roman" pitchFamily="18" charset="0"/>
                        </a:rPr>
                        <a:t>Наименование услуг</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solidFill>
                            <a:srgbClr val="000000"/>
                          </a:solidFill>
                          <a:latin typeface="Times New Roman" pitchFamily="18" charset="0"/>
                          <a:ea typeface="Times New Roman"/>
                          <a:cs typeface="Times New Roman" pitchFamily="18" charset="0"/>
                        </a:rPr>
                        <a:t>2019</a:t>
                      </a:r>
                      <a:endParaRPr lang="ru-RU" sz="1400" b="1" dirty="0">
                        <a:latin typeface="Times New Roman" pitchFamily="18" charset="0"/>
                        <a:ea typeface="Times New Roman"/>
                        <a:cs typeface="Times New Roman" pitchFamily="18" charset="0"/>
                      </a:endParaRPr>
                    </a:p>
                    <a:p>
                      <a:pPr algn="ctr">
                        <a:spcAft>
                          <a:spcPts val="0"/>
                        </a:spcAft>
                      </a:pPr>
                      <a:r>
                        <a:rPr lang="ru-RU" sz="1400" b="1" dirty="0">
                          <a:latin typeface="Times New Roman" pitchFamily="18" charset="0"/>
                          <a:ea typeface="Times New Roman"/>
                          <a:cs typeface="Times New Roman" pitchFamily="18" charset="0"/>
                        </a:rPr>
                        <a:t>м3</a:t>
                      </a: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3523">
                <a:tc>
                  <a:txBody>
                    <a:bodyPr/>
                    <a:lstStyle/>
                    <a:p>
                      <a:pPr algn="ctr">
                        <a:spcAft>
                          <a:spcPts val="0"/>
                        </a:spcAft>
                      </a:pPr>
                      <a:r>
                        <a:rPr lang="ru-RU" sz="1400" b="1">
                          <a:solidFill>
                            <a:srgbClr val="000000"/>
                          </a:solidFill>
                          <a:latin typeface="Times New Roman" pitchFamily="18" charset="0"/>
                          <a:ea typeface="Times New Roman"/>
                          <a:cs typeface="Times New Roman" pitchFamily="18" charset="0"/>
                        </a:rPr>
                        <a:t>1</a:t>
                      </a:r>
                      <a:endParaRPr lang="ru-RU" sz="1400" b="1">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1400" b="1">
                          <a:solidFill>
                            <a:srgbClr val="000000"/>
                          </a:solidFill>
                          <a:latin typeface="Times New Roman" pitchFamily="18" charset="0"/>
                          <a:ea typeface="Times New Roman"/>
                          <a:cs typeface="Times New Roman" pitchFamily="18" charset="0"/>
                        </a:rPr>
                        <a:t>Вывоз ТКО (МКД)</a:t>
                      </a:r>
                      <a:endParaRPr lang="ru-RU" sz="1400" b="1">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solidFill>
                            <a:srgbClr val="000000"/>
                          </a:solidFill>
                          <a:latin typeface="Times New Roman" pitchFamily="18" charset="0"/>
                          <a:ea typeface="Times New Roman"/>
                          <a:cs typeface="Times New Roman" pitchFamily="18" charset="0"/>
                        </a:rPr>
                        <a:t>4446,0</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3523">
                <a:tc>
                  <a:txBody>
                    <a:bodyPr/>
                    <a:lstStyle/>
                    <a:p>
                      <a:pPr algn="ctr">
                        <a:spcAft>
                          <a:spcPts val="0"/>
                        </a:spcAft>
                      </a:pPr>
                      <a:r>
                        <a:rPr lang="ru-RU" sz="1400" b="1">
                          <a:solidFill>
                            <a:srgbClr val="000000"/>
                          </a:solidFill>
                          <a:latin typeface="Times New Roman" pitchFamily="18" charset="0"/>
                          <a:ea typeface="Times New Roman"/>
                          <a:cs typeface="Times New Roman" pitchFamily="18" charset="0"/>
                        </a:rPr>
                        <a:t>2</a:t>
                      </a:r>
                      <a:endParaRPr lang="ru-RU" sz="1400" b="1">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1400" b="1">
                          <a:solidFill>
                            <a:srgbClr val="000000"/>
                          </a:solidFill>
                          <a:latin typeface="Times New Roman" pitchFamily="18" charset="0"/>
                          <a:ea typeface="Times New Roman"/>
                          <a:cs typeface="Times New Roman" pitchFamily="18" charset="0"/>
                        </a:rPr>
                        <a:t>Вывоз КГО</a:t>
                      </a:r>
                      <a:endParaRPr lang="ru-RU" sz="1400" b="1">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solidFill>
                            <a:srgbClr val="000000"/>
                          </a:solidFill>
                          <a:latin typeface="Times New Roman" pitchFamily="18" charset="0"/>
                          <a:ea typeface="Times New Roman"/>
                          <a:cs typeface="Times New Roman" pitchFamily="18" charset="0"/>
                        </a:rPr>
                        <a:t>1243,84</a:t>
                      </a:r>
                      <a:endParaRPr lang="ru-RU" sz="1400" b="1">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141">
                <a:tc>
                  <a:txBody>
                    <a:bodyPr/>
                    <a:lstStyle/>
                    <a:p>
                      <a:pPr algn="ctr">
                        <a:spcAft>
                          <a:spcPts val="0"/>
                        </a:spcAft>
                      </a:pPr>
                      <a:r>
                        <a:rPr lang="ru-RU" sz="1400" b="1">
                          <a:solidFill>
                            <a:srgbClr val="000000"/>
                          </a:solidFill>
                          <a:latin typeface="Times New Roman" pitchFamily="18" charset="0"/>
                          <a:ea typeface="Times New Roman"/>
                          <a:cs typeface="Times New Roman" pitchFamily="18" charset="0"/>
                        </a:rPr>
                        <a:t>3</a:t>
                      </a:r>
                      <a:endParaRPr lang="ru-RU" sz="1400" b="1">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1400" b="1" dirty="0">
                          <a:solidFill>
                            <a:srgbClr val="000000"/>
                          </a:solidFill>
                          <a:latin typeface="Times New Roman" pitchFamily="18" charset="0"/>
                          <a:ea typeface="Times New Roman"/>
                          <a:cs typeface="Times New Roman" pitchFamily="18" charset="0"/>
                        </a:rPr>
                        <a:t>Вывоз ТКО с организаций </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solidFill>
                            <a:srgbClr val="000000"/>
                          </a:solidFill>
                          <a:latin typeface="Times New Roman" pitchFamily="18" charset="0"/>
                          <a:ea typeface="Times New Roman"/>
                          <a:cs typeface="Times New Roman" pitchFamily="18" charset="0"/>
                        </a:rPr>
                        <a:t>1669,25</a:t>
                      </a:r>
                      <a:endParaRPr lang="ru-RU" sz="1400" b="1">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2109">
                <a:tc>
                  <a:txBody>
                    <a:bodyPr/>
                    <a:lstStyle/>
                    <a:p>
                      <a:pPr algn="ctr">
                        <a:spcAft>
                          <a:spcPts val="0"/>
                        </a:spcAft>
                      </a:pPr>
                      <a:r>
                        <a:rPr lang="ru-RU" sz="1400" b="1" dirty="0">
                          <a:solidFill>
                            <a:srgbClr val="000000"/>
                          </a:solidFill>
                          <a:latin typeface="Times New Roman" pitchFamily="18" charset="0"/>
                          <a:ea typeface="Times New Roman"/>
                          <a:cs typeface="Times New Roman" pitchFamily="18" charset="0"/>
                        </a:rPr>
                        <a:t>4</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1400" b="1" dirty="0">
                          <a:solidFill>
                            <a:srgbClr val="000000"/>
                          </a:solidFill>
                          <a:latin typeface="Times New Roman" pitchFamily="18" charset="0"/>
                          <a:ea typeface="Times New Roman"/>
                          <a:cs typeface="Times New Roman" pitchFamily="18" charset="0"/>
                        </a:rPr>
                        <a:t>Вывоз ТКО  от частных </a:t>
                      </a:r>
                      <a:r>
                        <a:rPr lang="ru-RU" sz="1400" b="1" dirty="0" smtClean="0">
                          <a:solidFill>
                            <a:srgbClr val="000000"/>
                          </a:solidFill>
                          <a:latin typeface="Times New Roman" pitchFamily="18" charset="0"/>
                          <a:ea typeface="Times New Roman"/>
                          <a:cs typeface="Times New Roman" pitchFamily="18" charset="0"/>
                        </a:rPr>
                        <a:t>лиц по договорам </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solidFill>
                            <a:srgbClr val="000000"/>
                          </a:solidFill>
                          <a:latin typeface="Times New Roman" pitchFamily="18" charset="0"/>
                          <a:ea typeface="Times New Roman"/>
                          <a:cs typeface="Times New Roman" pitchFamily="18" charset="0"/>
                        </a:rPr>
                        <a:t>162,9</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3995">
                <a:tc>
                  <a:txBody>
                    <a:bodyPr/>
                    <a:lstStyle/>
                    <a:p>
                      <a:pPr algn="ctr">
                        <a:spcAft>
                          <a:spcPts val="0"/>
                        </a:spcAft>
                      </a:pPr>
                      <a:r>
                        <a:rPr lang="ru-RU" sz="1400" b="1" dirty="0">
                          <a:solidFill>
                            <a:srgbClr val="000000"/>
                          </a:solidFill>
                          <a:latin typeface="Times New Roman" pitchFamily="18" charset="0"/>
                          <a:ea typeface="Times New Roman"/>
                          <a:cs typeface="Times New Roman" pitchFamily="18" charset="0"/>
                        </a:rPr>
                        <a:t>5</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1400" b="1" dirty="0">
                          <a:solidFill>
                            <a:srgbClr val="000000"/>
                          </a:solidFill>
                          <a:latin typeface="Times New Roman" pitchFamily="18" charset="0"/>
                          <a:ea typeface="Times New Roman"/>
                          <a:cs typeface="Times New Roman" pitchFamily="18" charset="0"/>
                        </a:rPr>
                        <a:t>Вывоз ТКО  от организаций б/</a:t>
                      </a:r>
                      <a:r>
                        <a:rPr lang="ru-RU" sz="1400" b="1" dirty="0" err="1">
                          <a:solidFill>
                            <a:srgbClr val="000000"/>
                          </a:solidFill>
                          <a:latin typeface="Times New Roman" pitchFamily="18" charset="0"/>
                          <a:ea typeface="Times New Roman"/>
                          <a:cs typeface="Times New Roman" pitchFamily="18" charset="0"/>
                        </a:rPr>
                        <a:t>д</a:t>
                      </a:r>
                      <a:r>
                        <a:rPr lang="ru-RU" sz="1400" b="1" dirty="0">
                          <a:solidFill>
                            <a:srgbClr val="000000"/>
                          </a:solidFill>
                          <a:latin typeface="Times New Roman" pitchFamily="18" charset="0"/>
                          <a:ea typeface="Times New Roman"/>
                          <a:cs typeface="Times New Roman" pitchFamily="18" charset="0"/>
                        </a:rPr>
                        <a:t> с </a:t>
                      </a:r>
                      <a:r>
                        <a:rPr lang="ru-RU" sz="1400" b="1" dirty="0" smtClean="0">
                          <a:solidFill>
                            <a:srgbClr val="000000"/>
                          </a:solidFill>
                          <a:latin typeface="Times New Roman" pitchFamily="18" charset="0"/>
                          <a:ea typeface="Times New Roman"/>
                          <a:cs typeface="Times New Roman" pitchFamily="18" charset="0"/>
                        </a:rPr>
                        <a:t>региональным</a:t>
                      </a:r>
                      <a:r>
                        <a:rPr lang="ru-RU" sz="1400" b="1" baseline="0" dirty="0" smtClean="0">
                          <a:solidFill>
                            <a:srgbClr val="000000"/>
                          </a:solidFill>
                          <a:latin typeface="Times New Roman" pitchFamily="18" charset="0"/>
                          <a:ea typeface="Times New Roman"/>
                          <a:cs typeface="Times New Roman" pitchFamily="18" charset="0"/>
                        </a:rPr>
                        <a:t> </a:t>
                      </a:r>
                      <a:r>
                        <a:rPr lang="ru-RU" sz="1400" b="1" dirty="0" smtClean="0">
                          <a:solidFill>
                            <a:srgbClr val="000000"/>
                          </a:solidFill>
                          <a:latin typeface="Times New Roman" pitchFamily="18" charset="0"/>
                          <a:ea typeface="Times New Roman"/>
                          <a:cs typeface="Times New Roman" pitchFamily="18" charset="0"/>
                        </a:rPr>
                        <a:t>оператором</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solidFill>
                            <a:srgbClr val="000000"/>
                          </a:solidFill>
                          <a:latin typeface="Times New Roman" pitchFamily="18" charset="0"/>
                          <a:ea typeface="Times New Roman"/>
                          <a:cs typeface="Times New Roman" pitchFamily="18" charset="0"/>
                        </a:rPr>
                        <a:t>1076,36</a:t>
                      </a:r>
                      <a:endParaRPr lang="ru-RU" sz="1400" b="1" dirty="0">
                        <a:latin typeface="Times New Roman" pitchFamily="18" charset="0"/>
                        <a:ea typeface="Times New Roman"/>
                        <a:cs typeface="Times New Roman" pitchFamily="18" charset="0"/>
                      </a:endParaRPr>
                    </a:p>
                  </a:txBody>
                  <a:tcPr marL="17489" marR="17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251520" y="0"/>
            <a:ext cx="8640960" cy="6001643"/>
          </a:xfrm>
          <a:prstGeom prst="rect">
            <a:avLst/>
          </a:prstGeom>
          <a:noFill/>
        </p:spPr>
        <p:txBody>
          <a:bodyPr wrap="square" rtlCol="0">
            <a:spAutoFit/>
          </a:bodyPr>
          <a:lstStyle/>
          <a:p>
            <a:endParaRPr lang="ru-RU" sz="1600" b="1" dirty="0" smtClean="0">
              <a:solidFill>
                <a:srgbClr val="002060"/>
              </a:solidFill>
              <a:latin typeface="Times New Roman" pitchFamily="18" charset="0"/>
              <a:cs typeface="Times New Roman" pitchFamily="18" charset="0"/>
            </a:endParaRPr>
          </a:p>
          <a:p>
            <a:r>
              <a:rPr lang="ru-RU" sz="1600" b="1" dirty="0" smtClean="0">
                <a:solidFill>
                  <a:srgbClr val="002060"/>
                </a:solidFill>
                <a:latin typeface="Times New Roman" pitchFamily="18" charset="0"/>
                <a:cs typeface="Times New Roman" pitchFamily="18" charset="0"/>
              </a:rPr>
              <a:t>За 2019 год МКУ «Благоустройство» выполнены работы и услуги на сумму 7 931 259  рублей.</a:t>
            </a:r>
          </a:p>
          <a:p>
            <a:endParaRPr lang="ru-RU" sz="1000" dirty="0" smtClean="0">
              <a:latin typeface="Times New Roman" pitchFamily="18" charset="0"/>
              <a:cs typeface="Times New Roman" pitchFamily="18" charset="0"/>
            </a:endParaRPr>
          </a:p>
          <a:p>
            <a:pPr>
              <a:lnSpc>
                <a:spcPct val="150000"/>
              </a:lnSpc>
            </a:pPr>
            <a:r>
              <a:rPr lang="ru-RU" b="1" dirty="0" smtClean="0">
                <a:latin typeface="Times New Roman" pitchFamily="18" charset="0"/>
                <a:cs typeface="Times New Roman" pitchFamily="18" charset="0"/>
              </a:rPr>
              <a:t>Вывезено ТКО в объеме 8598,35 м3 на сумму 2 393 540 рублей</a:t>
            </a:r>
          </a:p>
          <a:p>
            <a:pPr>
              <a:lnSpc>
                <a:spcPct val="150000"/>
              </a:lnSpc>
            </a:pPr>
            <a:r>
              <a:rPr lang="ru-RU" b="1" dirty="0" smtClean="0">
                <a:latin typeface="Times New Roman" pitchFamily="18" charset="0"/>
                <a:cs typeface="Times New Roman" pitchFamily="18" charset="0"/>
              </a:rPr>
              <a:t>Вывезено ЖБО 4334 м3 на сумму 360 452 рубля по адресам:</a:t>
            </a:r>
          </a:p>
          <a:p>
            <a:r>
              <a:rPr lang="ru-RU" sz="1600" dirty="0" smtClean="0">
                <a:latin typeface="Times New Roman" pitchFamily="18" charset="0"/>
                <a:cs typeface="Times New Roman" pitchFamily="18" charset="0"/>
              </a:rPr>
              <a:t>Ул. Аверченко 7</a:t>
            </a:r>
          </a:p>
          <a:p>
            <a:r>
              <a:rPr lang="ru-RU" sz="1600" dirty="0" smtClean="0">
                <a:latin typeface="Times New Roman" pitchFamily="18" charset="0"/>
                <a:cs typeface="Times New Roman" pitchFamily="18" charset="0"/>
              </a:rPr>
              <a:t>Ул. Российская 6</a:t>
            </a:r>
          </a:p>
          <a:p>
            <a:r>
              <a:rPr lang="ru-RU" sz="1600" dirty="0" smtClean="0">
                <a:latin typeface="Times New Roman" pitchFamily="18" charset="0"/>
                <a:cs typeface="Times New Roman" pitchFamily="18" charset="0"/>
              </a:rPr>
              <a:t>Ул. Чкалова 5</a:t>
            </a:r>
          </a:p>
          <a:p>
            <a:r>
              <a:rPr lang="ru-RU" sz="1600" dirty="0" smtClean="0">
                <a:latin typeface="Times New Roman" pitchFamily="18" charset="0"/>
                <a:cs typeface="Times New Roman" pitchFamily="18" charset="0"/>
              </a:rPr>
              <a:t>Ул. Чкалова 7</a:t>
            </a:r>
          </a:p>
          <a:p>
            <a:r>
              <a:rPr lang="ru-RU" sz="1600" dirty="0" smtClean="0">
                <a:latin typeface="Times New Roman" pitchFamily="18" charset="0"/>
                <a:cs typeface="Times New Roman" pitchFamily="18" charset="0"/>
              </a:rPr>
              <a:t>Ул. Пл. Строителей 1</a:t>
            </a:r>
          </a:p>
          <a:p>
            <a:r>
              <a:rPr lang="ru-RU" sz="1600" dirty="0" smtClean="0">
                <a:latin typeface="Times New Roman" pitchFamily="18" charset="0"/>
                <a:cs typeface="Times New Roman" pitchFamily="18" charset="0"/>
              </a:rPr>
              <a:t>Ул. Пл. Строителей 3</a:t>
            </a:r>
          </a:p>
          <a:p>
            <a:r>
              <a:rPr lang="ru-RU" sz="1600" dirty="0" smtClean="0">
                <a:latin typeface="Times New Roman" pitchFamily="18" charset="0"/>
                <a:cs typeface="Times New Roman" pitchFamily="18" charset="0"/>
              </a:rPr>
              <a:t>Ул. Пл. Строителей 5</a:t>
            </a:r>
          </a:p>
          <a:p>
            <a:r>
              <a:rPr lang="ru-RU" sz="1600" dirty="0" smtClean="0">
                <a:latin typeface="Times New Roman" pitchFamily="18" charset="0"/>
                <a:cs typeface="Times New Roman" pitchFamily="18" charset="0"/>
              </a:rPr>
              <a:t>Ул. Пл. Строителей 8</a:t>
            </a:r>
          </a:p>
          <a:p>
            <a:r>
              <a:rPr lang="ru-RU" sz="1600" dirty="0" smtClean="0">
                <a:latin typeface="Times New Roman" pitchFamily="18" charset="0"/>
                <a:cs typeface="Times New Roman" pitchFamily="18" charset="0"/>
              </a:rPr>
              <a:t>Ул. Луначарского 2а</a:t>
            </a:r>
          </a:p>
          <a:p>
            <a:r>
              <a:rPr lang="ru-RU" sz="1600" dirty="0" smtClean="0">
                <a:latin typeface="Times New Roman" pitchFamily="18" charset="0"/>
                <a:cs typeface="Times New Roman" pitchFamily="18" charset="0"/>
              </a:rPr>
              <a:t>Ул. Луначарского 6</a:t>
            </a:r>
          </a:p>
          <a:p>
            <a:r>
              <a:rPr lang="ru-RU" sz="1600" dirty="0" smtClean="0">
                <a:latin typeface="Times New Roman" pitchFamily="18" charset="0"/>
                <a:cs typeface="Times New Roman" pitchFamily="18" charset="0"/>
              </a:rPr>
              <a:t>Ул. Луначарского 8</a:t>
            </a:r>
          </a:p>
          <a:p>
            <a:endParaRPr lang="ru-RU" dirty="0" smtClean="0"/>
          </a:p>
          <a:p>
            <a:endParaRPr lang="ru-RU" dirty="0" smtClean="0"/>
          </a:p>
          <a:p>
            <a:endParaRPr lang="ru-RU" dirty="0" smtClean="0"/>
          </a:p>
          <a:p>
            <a:endParaRPr lang="ru-RU" dirty="0" smtClean="0"/>
          </a:p>
          <a:p>
            <a:endParaRPr lang="ru-RU" dirty="0"/>
          </a:p>
        </p:txBody>
      </p:sp>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115888"/>
            <a:ext cx="8640960" cy="1427162"/>
          </a:xfrm>
        </p:spPr>
        <p:txBody>
          <a:bodyPr/>
          <a:lstStyle/>
          <a:p>
            <a:pPr eaLnBrk="1" hangingPunct="1"/>
            <a:r>
              <a:rPr lang="ru-RU" altLang="ru-RU" sz="2000" dirty="0" smtClean="0">
                <a:latin typeface="Times New Roman" pitchFamily="18" charset="0"/>
                <a:cs typeface="Times New Roman" pitchFamily="18" charset="0"/>
              </a:rPr>
              <a:t>По фонду капитального ремонта многоквартирных домов Иркутской области проведен капитальный ремонт домов по адресам:   </a:t>
            </a:r>
            <a:br>
              <a:rPr lang="ru-RU" altLang="ru-RU" sz="2000"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ул. Российская №4 на сумму 2875,0 тыс. руб.,</a:t>
            </a:r>
            <a:br>
              <a:rPr lang="ru-RU" altLang="ru-RU" sz="2000"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ул. Лазо №16 на сумму 1022,3 тыс. руб. </a:t>
            </a:r>
          </a:p>
        </p:txBody>
      </p:sp>
      <p:pic>
        <p:nvPicPr>
          <p:cNvPr id="18437" name="Picture 5" descr="C:\Users\Admin\Desktop\IMG_20191211_094214.jpg"/>
          <p:cNvPicPr>
            <a:picLocks noChangeAspect="1" noChangeArrowheads="1"/>
          </p:cNvPicPr>
          <p:nvPr/>
        </p:nvPicPr>
        <p:blipFill>
          <a:blip r:embed="rId2" cstate="print"/>
          <a:srcRect/>
          <a:stretch>
            <a:fillRect/>
          </a:stretch>
        </p:blipFill>
        <p:spPr bwMode="auto">
          <a:xfrm>
            <a:off x="395536" y="1700808"/>
            <a:ext cx="8441570" cy="4752528"/>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Заголовок 3"/>
          <p:cNvSpPr>
            <a:spLocks noGrp="1"/>
          </p:cNvSpPr>
          <p:nvPr>
            <p:ph type="title"/>
          </p:nvPr>
        </p:nvSpPr>
        <p:spPr>
          <a:xfrm>
            <a:off x="1009650" y="676275"/>
            <a:ext cx="7123113" cy="923925"/>
          </a:xfrm>
        </p:spPr>
        <p:txBody>
          <a:bodyPr/>
          <a:lstStyle/>
          <a:p>
            <a:pPr algn="ctr" eaLnBrk="1" hangingPunct="1"/>
            <a:r>
              <a:rPr lang="ru-RU" altLang="ru-RU" sz="1800" smtClean="0">
                <a:latin typeface="Times New Roman" pitchFamily="18" charset="0"/>
                <a:cs typeface="Times New Roman" pitchFamily="18" charset="0"/>
              </a:rPr>
              <a:t/>
            </a:r>
            <a:br>
              <a:rPr lang="ru-RU" altLang="ru-RU" sz="1800" smtClean="0">
                <a:latin typeface="Times New Roman" pitchFamily="18" charset="0"/>
                <a:cs typeface="Times New Roman" pitchFamily="18" charset="0"/>
              </a:rPr>
            </a:br>
            <a:r>
              <a:rPr lang="ru-RU" altLang="ru-RU" sz="1800" smtClean="0">
                <a:latin typeface="Times New Roman" pitchFamily="18" charset="0"/>
                <a:cs typeface="Times New Roman" pitchFamily="18" charset="0"/>
              </a:rPr>
              <a:t> </a:t>
            </a:r>
            <a:endParaRPr lang="ru-RU" altLang="ru-RU" sz="2000" smtClean="0">
              <a:latin typeface="Times New Roman" pitchFamily="18" charset="0"/>
              <a:cs typeface="Times New Roman" pitchFamily="18" charset="0"/>
            </a:endParaRPr>
          </a:p>
        </p:txBody>
      </p:sp>
      <p:pic>
        <p:nvPicPr>
          <p:cNvPr id="19463" name="Picture 7" descr="C:\Users\Admin\Desktop\IMG_20191211_094254.jpg"/>
          <p:cNvPicPr>
            <a:picLocks noChangeAspect="1" noChangeArrowheads="1"/>
          </p:cNvPicPr>
          <p:nvPr/>
        </p:nvPicPr>
        <p:blipFill>
          <a:blip r:embed="rId2" cstate="print"/>
          <a:srcRect/>
          <a:stretch>
            <a:fillRect/>
          </a:stretch>
        </p:blipFill>
        <p:spPr bwMode="auto">
          <a:xfrm>
            <a:off x="0" y="620688"/>
            <a:ext cx="4355976" cy="5544616"/>
          </a:xfrm>
          <a:prstGeom prst="roundRect">
            <a:avLst/>
          </a:prstGeom>
          <a:noFill/>
          <a:ln w="9525">
            <a:noFill/>
            <a:miter lim="800000"/>
            <a:headEnd/>
            <a:tailEnd/>
          </a:ln>
        </p:spPr>
      </p:pic>
      <p:pic>
        <p:nvPicPr>
          <p:cNvPr id="5" name="Picture 2" descr="C:\Users\Admin\Desktop\IMG_20191211_094146.jpg"/>
          <p:cNvPicPr>
            <a:picLocks noChangeAspect="1" noChangeArrowheads="1"/>
          </p:cNvPicPr>
          <p:nvPr/>
        </p:nvPicPr>
        <p:blipFill>
          <a:blip r:embed="rId3" cstate="print"/>
          <a:srcRect/>
          <a:stretch>
            <a:fillRect/>
          </a:stretch>
        </p:blipFill>
        <p:spPr bwMode="auto">
          <a:xfrm>
            <a:off x="4499992" y="548680"/>
            <a:ext cx="4644008" cy="5616624"/>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 xmlns:p14="http://schemas.microsoft.com/office/powerpoint/2010/main" val="2524152613"/>
              </p:ext>
            </p:extLst>
          </p:nvPr>
        </p:nvGraphicFramePr>
        <p:xfrm>
          <a:off x="467545" y="260648"/>
          <a:ext cx="8280919" cy="6192687"/>
        </p:xfrm>
        <a:graphic>
          <a:graphicData uri="http://schemas.openxmlformats.org/drawingml/2006/table">
            <a:tbl>
              <a:tblPr firstRow="1" firstCol="1" bandRow="1"/>
              <a:tblGrid>
                <a:gridCol w="372532">
                  <a:extLst>
                    <a:ext uri="{9D8B030D-6E8A-4147-A177-3AD203B41FA5}">
                      <a16:colId xmlns="" xmlns:a16="http://schemas.microsoft.com/office/drawing/2014/main" val="1470006288"/>
                    </a:ext>
                  </a:extLst>
                </a:gridCol>
                <a:gridCol w="2294535">
                  <a:extLst>
                    <a:ext uri="{9D8B030D-6E8A-4147-A177-3AD203B41FA5}">
                      <a16:colId xmlns="" xmlns:a16="http://schemas.microsoft.com/office/drawing/2014/main" val="4084535227"/>
                    </a:ext>
                  </a:extLst>
                </a:gridCol>
                <a:gridCol w="2085460">
                  <a:extLst>
                    <a:ext uri="{9D8B030D-6E8A-4147-A177-3AD203B41FA5}">
                      <a16:colId xmlns="" xmlns:a16="http://schemas.microsoft.com/office/drawing/2014/main" val="2536664344"/>
                    </a:ext>
                  </a:extLst>
                </a:gridCol>
                <a:gridCol w="2251079">
                  <a:extLst>
                    <a:ext uri="{9D8B030D-6E8A-4147-A177-3AD203B41FA5}">
                      <a16:colId xmlns="" xmlns:a16="http://schemas.microsoft.com/office/drawing/2014/main" val="1533543129"/>
                    </a:ext>
                  </a:extLst>
                </a:gridCol>
                <a:gridCol w="1277313">
                  <a:extLst>
                    <a:ext uri="{9D8B030D-6E8A-4147-A177-3AD203B41FA5}">
                      <a16:colId xmlns="" xmlns:a16="http://schemas.microsoft.com/office/drawing/2014/main" val="2272915639"/>
                    </a:ext>
                  </a:extLst>
                </a:gridCol>
              </a:tblGrid>
              <a:tr h="945162">
                <a:tc>
                  <a:txBody>
                    <a:bodyPr/>
                    <a:lstStyle/>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Адрес, </a:t>
                      </a: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кад.номер</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площадь</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Величина </a:t>
                      </a: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кад.стоимости</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(руб.), сумма налога, арендной платы (руб.)</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Величина </a:t>
                      </a: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кад.стоимости</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после снижения(руб.), сумма налога, арендной платы (руб.)</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Сумма дохода, которую теряет бюджет</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55471098"/>
                  </a:ext>
                </a:extLst>
              </a:tr>
              <a:tr h="686501">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Промзона</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 38:04:010101:336 </a:t>
                      </a:r>
                      <a:endPar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9831 кв.м.</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15 783 294,59     </a:t>
                      </a:r>
                      <a:r>
                        <a:rPr lang="ru-RU" sz="12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3 661 000,00</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236 749,42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54 915</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181 834,42</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77442883"/>
                  </a:ext>
                </a:extLst>
              </a:tr>
              <a:tr h="714690">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ул. Ленина, 109  38:04:010117:41  </a:t>
                      </a:r>
                      <a:endPar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1830,91 кв.м.</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30 748 181,81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8 440 000,00  </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461 222,73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126 600</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334 622,73</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44337244"/>
                  </a:ext>
                </a:extLst>
              </a:tr>
              <a:tr h="668260">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ул. Мичурина, 42  38:04:010112:7     </a:t>
                      </a:r>
                      <a:endPar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11192,44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кв.м.</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8 907 951,07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1 785 000</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133 619,26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26 775</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106 844,26</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53821202"/>
                  </a:ext>
                </a:extLst>
              </a:tr>
              <a:tr h="701426">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Промзона</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14       38:04:010101:303       </a:t>
                      </a:r>
                      <a:endPar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0628 кв.м.</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16 417 618,92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2 187 167</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246 264,28     </a:t>
                      </a:r>
                      <a:r>
                        <a:rPr lang="ru-RU" sz="12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32 807,51</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213 456,77</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25591075"/>
                  </a:ext>
                </a:extLst>
              </a:tr>
              <a:tr h="699766">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Промзона</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38:04:010101:488     </a:t>
                      </a:r>
                      <a:endPar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5957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кв.м.</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4 741 116,73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1 031 872</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71 116,75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15 478,08      </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55 638,67</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24605958"/>
                  </a:ext>
                </a:extLst>
              </a:tr>
              <a:tr h="684842">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ул. Ленина, 83       38:04:010119:43          </a:t>
                      </a:r>
                      <a:endPar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2131 кв.м.</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17 086 149,57   </a:t>
                      </a:r>
                      <a:r>
                        <a:rPr lang="ru-RU" sz="12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5 439 173</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256 292,24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81 587,60      </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174 704,64</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44678892"/>
                  </a:ext>
                </a:extLst>
              </a:tr>
              <a:tr h="783509">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ул. Победы, 50 а    38:04:010110:1168     </a:t>
                      </a:r>
                      <a:endPar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1935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кв.м.</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1 540 047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468 000</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23 100,71       </a:t>
                      </a:r>
                      <a:r>
                        <a:rPr lang="ru-RU" sz="1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7 020</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16 080,71</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68404626"/>
                  </a:ext>
                </a:extLst>
              </a:tr>
              <a:tr h="308531">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Итого</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1 083 182,20</a:t>
                      </a:r>
                      <a:endParaRPr lang="ru-RU"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24" marR="66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56399256"/>
                  </a:ext>
                </a:extLst>
              </a:tr>
            </a:tbl>
          </a:graphicData>
        </a:graphic>
      </p:graphicFrame>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a:spLocks noChangeArrowheads="1"/>
          </p:cNvSpPr>
          <p:nvPr/>
        </p:nvSpPr>
        <p:spPr bwMode="auto">
          <a:xfrm>
            <a:off x="107504" y="116632"/>
            <a:ext cx="8856984" cy="6686446"/>
          </a:xfrm>
          <a:prstGeom prst="rect">
            <a:avLst/>
          </a:prstGeom>
          <a:noFill/>
          <a:ln w="9525">
            <a:noFill/>
            <a:miter lim="800000"/>
            <a:headEnd/>
            <a:tailEnd/>
          </a:ln>
        </p:spPr>
        <p:txBody>
          <a:bodyPr wrap="square" anchor="b">
            <a:spAutoFit/>
          </a:bodyPr>
          <a:lstStyle/>
          <a:p>
            <a:pPr algn="ctr"/>
            <a:r>
              <a:rPr lang="ru-RU" altLang="ru-RU" sz="1600" b="1" dirty="0">
                <a:solidFill>
                  <a:srgbClr val="002060"/>
                </a:solidFill>
                <a:latin typeface="Arial Black" pitchFamily="34" charset="0"/>
                <a:cs typeface="Times New Roman" pitchFamily="18" charset="0"/>
              </a:rPr>
              <a:t>ЗА СЧЕТ СРЕДСТ БЮДЖЕТА ЗАЛАРИНСКОГО МО проводятся работы по</a:t>
            </a:r>
            <a:r>
              <a:rPr lang="ru-RU" altLang="ru-RU" sz="1600" b="1" dirty="0" smtClean="0">
                <a:solidFill>
                  <a:srgbClr val="002060"/>
                </a:solidFill>
                <a:latin typeface="Arial Black" pitchFamily="34" charset="0"/>
                <a:cs typeface="Times New Roman" pitchFamily="18" charset="0"/>
              </a:rPr>
              <a:t>:</a:t>
            </a:r>
          </a:p>
          <a:p>
            <a:pPr algn="ctr"/>
            <a:endParaRPr lang="ru-RU" altLang="ru-RU" sz="1050" dirty="0">
              <a:latin typeface="Times New Roman" pitchFamily="18" charset="0"/>
              <a:cs typeface="Times New Roman" pitchFamily="18" charset="0"/>
            </a:endParaRPr>
          </a:p>
          <a:p>
            <a:r>
              <a:rPr lang="ru-RU" altLang="ru-RU" sz="1700" dirty="0" smtClean="0">
                <a:latin typeface="Times New Roman" pitchFamily="18" charset="0"/>
                <a:cs typeface="Times New Roman" pitchFamily="18" charset="0"/>
              </a:rPr>
              <a:t>* Замене </a:t>
            </a:r>
            <a:r>
              <a:rPr lang="ru-RU" altLang="ru-RU" sz="1700" dirty="0">
                <a:latin typeface="Times New Roman" pitchFamily="18" charset="0"/>
                <a:cs typeface="Times New Roman" pitchFamily="18" charset="0"/>
              </a:rPr>
              <a:t>глубинных насосов по адресу пер. Кооперативный, пер. Школьный, ул. Заводская, ул. Московская, ул. Российская, ЖД </a:t>
            </a:r>
            <a:r>
              <a:rPr lang="ru-RU" altLang="ru-RU" sz="1700" dirty="0" smtClean="0">
                <a:latin typeface="Times New Roman" pitchFamily="18" charset="0"/>
                <a:cs typeface="Times New Roman" pitchFamily="18" charset="0"/>
              </a:rPr>
              <a:t>скважина;</a:t>
            </a:r>
          </a:p>
          <a:p>
            <a:r>
              <a:rPr lang="ru-RU" altLang="ru-RU" sz="1700" dirty="0" smtClean="0">
                <a:latin typeface="Times New Roman" pitchFamily="18" charset="0"/>
                <a:cs typeface="Times New Roman" pitchFamily="18" charset="0"/>
              </a:rPr>
              <a:t>* Капитальный </a:t>
            </a:r>
            <a:r>
              <a:rPr lang="ru-RU" altLang="ru-RU" sz="1700" dirty="0">
                <a:latin typeface="Times New Roman" pitchFamily="18" charset="0"/>
                <a:cs typeface="Times New Roman" pitchFamily="18" charset="0"/>
              </a:rPr>
              <a:t>ремонт тепловых сетей по адресу пер. Матросова на сумму 1737,0 тыс. руб. подрядчик  ИП </a:t>
            </a:r>
            <a:r>
              <a:rPr lang="ru-RU" altLang="ru-RU" sz="1700" dirty="0" smtClean="0">
                <a:latin typeface="Times New Roman" pitchFamily="18" charset="0"/>
                <a:cs typeface="Times New Roman" pitchFamily="18" charset="0"/>
              </a:rPr>
              <a:t>Овчинников </a:t>
            </a:r>
            <a:r>
              <a:rPr lang="ru-RU" altLang="ru-RU" sz="1700" dirty="0">
                <a:latin typeface="Times New Roman" pitchFamily="18" charset="0"/>
                <a:cs typeface="Times New Roman" pitchFamily="18" charset="0"/>
              </a:rPr>
              <a:t>Н.А</a:t>
            </a:r>
            <a:r>
              <a:rPr lang="ru-RU" altLang="ru-RU" sz="1700" dirty="0" smtClean="0">
                <a:latin typeface="Times New Roman" pitchFamily="18" charset="0"/>
                <a:cs typeface="Times New Roman" pitchFamily="18" charset="0"/>
              </a:rPr>
              <a:t>.;</a:t>
            </a:r>
            <a:endParaRPr lang="ru-RU" altLang="ru-RU" sz="1700" dirty="0">
              <a:latin typeface="Times New Roman" pitchFamily="18" charset="0"/>
              <a:cs typeface="Times New Roman" pitchFamily="18" charset="0"/>
            </a:endParaRPr>
          </a:p>
          <a:p>
            <a:r>
              <a:rPr lang="ru-RU" altLang="ru-RU" sz="1700" dirty="0" smtClean="0">
                <a:latin typeface="Times New Roman" pitchFamily="18" charset="0"/>
                <a:cs typeface="Times New Roman" pitchFamily="18" charset="0"/>
              </a:rPr>
              <a:t>* Приобретение </a:t>
            </a:r>
            <a:r>
              <a:rPr lang="ru-RU" altLang="ru-RU" sz="1700" dirty="0">
                <a:latin typeface="Times New Roman" pitchFamily="18" charset="0"/>
                <a:cs typeface="Times New Roman" pitchFamily="18" charset="0"/>
              </a:rPr>
              <a:t>и доставка глубинных насосов на сумму 528,7 тыс. руб. подрядчик ООО Торговый дом «</a:t>
            </a:r>
            <a:r>
              <a:rPr lang="ru-RU" altLang="ru-RU" sz="1700" dirty="0" err="1">
                <a:latin typeface="Times New Roman" pitchFamily="18" charset="0"/>
                <a:cs typeface="Times New Roman" pitchFamily="18" charset="0"/>
              </a:rPr>
              <a:t>Гидросервис</a:t>
            </a:r>
            <a:r>
              <a:rPr lang="ru-RU" altLang="ru-RU" sz="1700" dirty="0">
                <a:latin typeface="Times New Roman" pitchFamily="18" charset="0"/>
                <a:cs typeface="Times New Roman" pitchFamily="18" charset="0"/>
              </a:rPr>
              <a:t>» г. Нижний </a:t>
            </a:r>
            <a:r>
              <a:rPr lang="ru-RU" altLang="ru-RU" sz="1700" dirty="0" smtClean="0">
                <a:latin typeface="Times New Roman" pitchFamily="18" charset="0"/>
                <a:cs typeface="Times New Roman" pitchFamily="18" charset="0"/>
              </a:rPr>
              <a:t>Новгород;</a:t>
            </a:r>
            <a:endParaRPr lang="ru-RU" altLang="ru-RU" sz="1700" dirty="0">
              <a:latin typeface="Times New Roman" pitchFamily="18" charset="0"/>
              <a:cs typeface="Times New Roman" pitchFamily="18" charset="0"/>
            </a:endParaRPr>
          </a:p>
          <a:p>
            <a:r>
              <a:rPr lang="ru-RU" altLang="ru-RU" sz="1700" dirty="0" smtClean="0">
                <a:latin typeface="Times New Roman" pitchFamily="18" charset="0"/>
                <a:cs typeface="Times New Roman" pitchFamily="18" charset="0"/>
              </a:rPr>
              <a:t>* Приобретение </a:t>
            </a:r>
            <a:r>
              <a:rPr lang="ru-RU" altLang="ru-RU" sz="1700" dirty="0">
                <a:latin typeface="Times New Roman" pitchFamily="18" charset="0"/>
                <a:cs typeface="Times New Roman" pitchFamily="18" charset="0"/>
              </a:rPr>
              <a:t>и доставка электронасосов (центробежка для водозабора </a:t>
            </a:r>
            <a:r>
              <a:rPr lang="ru-RU" altLang="ru-RU" sz="1700" dirty="0" err="1">
                <a:latin typeface="Times New Roman" pitchFamily="18" charset="0"/>
                <a:cs typeface="Times New Roman" pitchFamily="18" charset="0"/>
              </a:rPr>
              <a:t>мкр</a:t>
            </a:r>
            <a:r>
              <a:rPr lang="ru-RU" altLang="ru-RU" sz="1700" dirty="0">
                <a:latin typeface="Times New Roman" pitchFamily="18" charset="0"/>
                <a:cs typeface="Times New Roman" pitchFamily="18" charset="0"/>
              </a:rPr>
              <a:t>. Московский) на сумму 119,0 тыс. руб. подрядчик ООО «МВК СПБ» г. </a:t>
            </a:r>
            <a:r>
              <a:rPr lang="ru-RU" altLang="ru-RU" sz="1700" dirty="0" smtClean="0">
                <a:latin typeface="Times New Roman" pitchFamily="18" charset="0"/>
                <a:cs typeface="Times New Roman" pitchFamily="18" charset="0"/>
              </a:rPr>
              <a:t>Санкт-Петербург;</a:t>
            </a:r>
            <a:endParaRPr lang="ru-RU" altLang="ru-RU" sz="1700" dirty="0">
              <a:latin typeface="Times New Roman" pitchFamily="18" charset="0"/>
              <a:cs typeface="Times New Roman" pitchFamily="18" charset="0"/>
            </a:endParaRPr>
          </a:p>
          <a:p>
            <a:r>
              <a:rPr lang="ru-RU" altLang="ru-RU" sz="1700" dirty="0" smtClean="0">
                <a:latin typeface="Times New Roman" pitchFamily="18" charset="0"/>
                <a:cs typeface="Times New Roman" pitchFamily="18" charset="0"/>
              </a:rPr>
              <a:t>* Капитальный </a:t>
            </a:r>
            <a:r>
              <a:rPr lang="ru-RU" altLang="ru-RU" sz="1700" dirty="0">
                <a:latin typeface="Times New Roman" pitchFamily="18" charset="0"/>
                <a:cs typeface="Times New Roman" pitchFamily="18" charset="0"/>
              </a:rPr>
              <a:t>ремонт инженерных сетей по ул. </a:t>
            </a:r>
            <a:r>
              <a:rPr lang="ru-RU" altLang="ru-RU" sz="1700" dirty="0" err="1">
                <a:latin typeface="Times New Roman" pitchFamily="18" charset="0"/>
                <a:cs typeface="Times New Roman" pitchFamily="18" charset="0"/>
              </a:rPr>
              <a:t>Мызгина</a:t>
            </a:r>
            <a:r>
              <a:rPr lang="ru-RU" altLang="ru-RU" sz="1700" dirty="0">
                <a:latin typeface="Times New Roman" pitchFamily="18" charset="0"/>
                <a:cs typeface="Times New Roman" pitchFamily="18" charset="0"/>
              </a:rPr>
              <a:t> на сумму 1100,0 тыс. руб. подрядчик ИП </a:t>
            </a:r>
            <a:r>
              <a:rPr lang="ru-RU" altLang="ru-RU" sz="1700" dirty="0" smtClean="0">
                <a:latin typeface="Times New Roman" pitchFamily="18" charset="0"/>
                <a:cs typeface="Times New Roman" pitchFamily="18" charset="0"/>
              </a:rPr>
              <a:t>Овчинников</a:t>
            </a:r>
            <a:r>
              <a:rPr lang="ru-RU" altLang="ru-RU" sz="1700" dirty="0">
                <a:latin typeface="Times New Roman" pitchFamily="18" charset="0"/>
                <a:cs typeface="Times New Roman" pitchFamily="18" charset="0"/>
              </a:rPr>
              <a:t>, ИП Сидорина Т.М</a:t>
            </a:r>
            <a:r>
              <a:rPr lang="ru-RU" altLang="ru-RU" sz="1700" dirty="0" smtClean="0">
                <a:latin typeface="Times New Roman" pitchFamily="18" charset="0"/>
                <a:cs typeface="Times New Roman" pitchFamily="18" charset="0"/>
              </a:rPr>
              <a:t>.;</a:t>
            </a:r>
            <a:endParaRPr lang="ru-RU" altLang="ru-RU" sz="1700" dirty="0">
              <a:latin typeface="Times New Roman" pitchFamily="18" charset="0"/>
              <a:cs typeface="Times New Roman" pitchFamily="18" charset="0"/>
            </a:endParaRPr>
          </a:p>
          <a:p>
            <a:r>
              <a:rPr lang="ru-RU" altLang="ru-RU" sz="1700" dirty="0" smtClean="0">
                <a:latin typeface="Times New Roman" pitchFamily="18" charset="0"/>
                <a:cs typeface="Times New Roman" pitchFamily="18" charset="0"/>
              </a:rPr>
              <a:t>* Обустройство </a:t>
            </a:r>
            <a:r>
              <a:rPr lang="ru-RU" altLang="ru-RU" sz="1700" dirty="0">
                <a:latin typeface="Times New Roman" pitchFamily="18" charset="0"/>
                <a:cs typeface="Times New Roman" pitchFamily="18" charset="0"/>
              </a:rPr>
              <a:t>СЗЗ на водозаборе </a:t>
            </a:r>
            <a:r>
              <a:rPr lang="ru-RU" altLang="ru-RU" sz="1700" dirty="0" err="1">
                <a:latin typeface="Times New Roman" pitchFamily="18" charset="0"/>
                <a:cs typeface="Times New Roman" pitchFamily="18" charset="0"/>
              </a:rPr>
              <a:t>мкр</a:t>
            </a:r>
            <a:r>
              <a:rPr lang="ru-RU" altLang="ru-RU" sz="1700" dirty="0">
                <a:latin typeface="Times New Roman" pitchFamily="18" charset="0"/>
                <a:cs typeface="Times New Roman" pitchFamily="18" charset="0"/>
              </a:rPr>
              <a:t>. Московский на сумму 450,0 тыс. руб. подрядчик ООО </a:t>
            </a:r>
            <a:r>
              <a:rPr lang="ru-RU" altLang="ru-RU" sz="1700" dirty="0" err="1" smtClean="0">
                <a:latin typeface="Times New Roman" pitchFamily="18" charset="0"/>
                <a:cs typeface="Times New Roman" pitchFamily="18" charset="0"/>
              </a:rPr>
              <a:t>Жилсервис</a:t>
            </a:r>
            <a:r>
              <a:rPr lang="ru-RU" altLang="ru-RU" sz="1700" dirty="0">
                <a:latin typeface="Times New Roman" pitchFamily="18" charset="0"/>
                <a:cs typeface="Times New Roman" pitchFamily="18" charset="0"/>
              </a:rPr>
              <a:t>;</a:t>
            </a:r>
          </a:p>
          <a:p>
            <a:r>
              <a:rPr lang="ru-RU" altLang="ru-RU" sz="1700" dirty="0" smtClean="0">
                <a:latin typeface="Times New Roman" pitchFamily="18" charset="0"/>
                <a:cs typeface="Times New Roman" pitchFamily="18" charset="0"/>
              </a:rPr>
              <a:t>* Замена окон </a:t>
            </a:r>
            <a:r>
              <a:rPr lang="ru-RU" altLang="ru-RU" sz="1700" dirty="0">
                <a:latin typeface="Times New Roman" pitchFamily="18" charset="0"/>
                <a:cs typeface="Times New Roman" pitchFamily="18" charset="0"/>
              </a:rPr>
              <a:t>в муниципальных квартирах по адресу пл. Строителей д. №1 кв. 10 на сумму 39,8 тыс. руб., ул. Луначарского д. 6 кв. 10  на общею сумму  52,8 тыс. руб. подрядчик ООО ОВК </a:t>
            </a:r>
            <a:r>
              <a:rPr lang="ru-RU" altLang="ru-RU" sz="1700" dirty="0" smtClean="0">
                <a:latin typeface="Times New Roman" pitchFamily="18" charset="0"/>
                <a:cs typeface="Times New Roman" pitchFamily="18" charset="0"/>
              </a:rPr>
              <a:t>Регин;</a:t>
            </a:r>
            <a:endParaRPr lang="ru-RU" altLang="ru-RU" sz="1700" dirty="0">
              <a:latin typeface="Times New Roman" pitchFamily="18" charset="0"/>
              <a:cs typeface="Times New Roman" pitchFamily="18" charset="0"/>
            </a:endParaRPr>
          </a:p>
          <a:p>
            <a:r>
              <a:rPr lang="ru-RU" altLang="ru-RU" sz="1700" dirty="0" smtClean="0">
                <a:latin typeface="Times New Roman" pitchFamily="18" charset="0"/>
                <a:cs typeface="Times New Roman" pitchFamily="18" charset="0"/>
              </a:rPr>
              <a:t>* Заключен </a:t>
            </a:r>
            <a:r>
              <a:rPr lang="ru-RU" altLang="ru-RU" sz="1700" dirty="0">
                <a:latin typeface="Times New Roman" pitchFamily="18" charset="0"/>
                <a:cs typeface="Times New Roman" pitchFamily="18" charset="0"/>
              </a:rPr>
              <a:t>контракт на выполнение работ по актуализации схем водоснабжения и водоотведения ООО «</a:t>
            </a:r>
            <a:r>
              <a:rPr lang="ru-RU" altLang="ru-RU" sz="1700" dirty="0" err="1">
                <a:latin typeface="Times New Roman" pitchFamily="18" charset="0"/>
                <a:cs typeface="Times New Roman" pitchFamily="18" charset="0"/>
              </a:rPr>
              <a:t>Сибэнергосбережения</a:t>
            </a:r>
            <a:r>
              <a:rPr lang="ru-RU" altLang="ru-RU" sz="1700" dirty="0">
                <a:latin typeface="Times New Roman" pitchFamily="18" charset="0"/>
                <a:cs typeface="Times New Roman" pitchFamily="18" charset="0"/>
              </a:rPr>
              <a:t>»  на сумму 243,2 тыс. руб</a:t>
            </a:r>
            <a:r>
              <a:rPr lang="ru-RU" altLang="ru-RU" sz="1700" dirty="0" smtClean="0">
                <a:latin typeface="Times New Roman" pitchFamily="18" charset="0"/>
                <a:cs typeface="Times New Roman" pitchFamily="18" charset="0"/>
              </a:rPr>
              <a:t>.;</a:t>
            </a:r>
            <a:endParaRPr lang="ru-RU" altLang="ru-RU" sz="1700" dirty="0">
              <a:latin typeface="Times New Roman" pitchFamily="18" charset="0"/>
              <a:cs typeface="Times New Roman" pitchFamily="18" charset="0"/>
            </a:endParaRPr>
          </a:p>
          <a:p>
            <a:r>
              <a:rPr lang="ru-RU" altLang="ru-RU" sz="1700" dirty="0" smtClean="0">
                <a:latin typeface="Times New Roman" pitchFamily="18" charset="0"/>
                <a:cs typeface="Times New Roman" pitchFamily="18" charset="0"/>
              </a:rPr>
              <a:t>* Заключен </a:t>
            </a:r>
            <a:r>
              <a:rPr lang="ru-RU" altLang="ru-RU" sz="1700" dirty="0">
                <a:latin typeface="Times New Roman" pitchFamily="18" charset="0"/>
                <a:cs typeface="Times New Roman" pitchFamily="18" charset="0"/>
              </a:rPr>
              <a:t>контракт с ООО «</a:t>
            </a:r>
            <a:r>
              <a:rPr lang="ru-RU" altLang="ru-RU" sz="1700" dirty="0" err="1">
                <a:latin typeface="Times New Roman" pitchFamily="18" charset="0"/>
                <a:cs typeface="Times New Roman" pitchFamily="18" charset="0"/>
              </a:rPr>
              <a:t>Энергокомплекс</a:t>
            </a:r>
            <a:r>
              <a:rPr lang="ru-RU" altLang="ru-RU" sz="1700" dirty="0">
                <a:latin typeface="Times New Roman" pitchFamily="18" charset="0"/>
                <a:cs typeface="Times New Roman" pitchFamily="18" charset="0"/>
              </a:rPr>
              <a:t>» г. Тулун на разработку ПСД «Строительство блочно-модульной котельной </a:t>
            </a:r>
            <a:r>
              <a:rPr lang="ru-RU" altLang="ru-RU" sz="1700" dirty="0" err="1">
                <a:latin typeface="Times New Roman" pitchFamily="18" charset="0"/>
                <a:cs typeface="Times New Roman" pitchFamily="18" charset="0"/>
              </a:rPr>
              <a:t>рп</a:t>
            </a:r>
            <a:r>
              <a:rPr lang="ru-RU" altLang="ru-RU" sz="1700" dirty="0">
                <a:latin typeface="Times New Roman" pitchFamily="18" charset="0"/>
                <a:cs typeface="Times New Roman" pitchFamily="18" charset="0"/>
              </a:rPr>
              <a:t>. </a:t>
            </a:r>
            <a:r>
              <a:rPr lang="ru-RU" altLang="ru-RU" sz="1700" dirty="0" err="1">
                <a:latin typeface="Times New Roman" pitchFamily="18" charset="0"/>
                <a:cs typeface="Times New Roman" pitchFamily="18" charset="0"/>
              </a:rPr>
              <a:t>Залари</a:t>
            </a:r>
            <a:r>
              <a:rPr lang="ru-RU" altLang="ru-RU" sz="1700" dirty="0">
                <a:latin typeface="Times New Roman" pitchFamily="18" charset="0"/>
                <a:cs typeface="Times New Roman" pitchFamily="18" charset="0"/>
              </a:rPr>
              <a:t> ДПМК» общая сумма 300,0 тыс. руб</a:t>
            </a:r>
            <a:r>
              <a:rPr lang="ru-RU" altLang="ru-RU" sz="1700" dirty="0" smtClean="0">
                <a:latin typeface="Times New Roman" pitchFamily="18" charset="0"/>
                <a:cs typeface="Times New Roman" pitchFamily="18" charset="0"/>
              </a:rPr>
              <a:t>.;  </a:t>
            </a:r>
            <a:endParaRPr lang="ru-RU" altLang="ru-RU" sz="1700" dirty="0">
              <a:latin typeface="Times New Roman" pitchFamily="18" charset="0"/>
              <a:cs typeface="Times New Roman" pitchFamily="18" charset="0"/>
            </a:endParaRPr>
          </a:p>
          <a:p>
            <a:r>
              <a:rPr lang="ru-RU" altLang="ru-RU" sz="1700" dirty="0" smtClean="0">
                <a:latin typeface="Times New Roman" pitchFamily="18" charset="0"/>
                <a:cs typeface="Times New Roman" pitchFamily="18" charset="0"/>
              </a:rPr>
              <a:t>* Заключен </a:t>
            </a:r>
            <a:r>
              <a:rPr lang="ru-RU" altLang="ru-RU" sz="1700" dirty="0">
                <a:latin typeface="Times New Roman" pitchFamily="18" charset="0"/>
                <a:cs typeface="Times New Roman" pitchFamily="18" charset="0"/>
              </a:rPr>
              <a:t>договор на разработку проекта по «Очистным сооружениям хозяйственно-бытовых сточных вод производительностью 2000 м3/сутки» с ООО «Альта Групп»  г. Москва на общею сумму 99,9 тыс. руб</a:t>
            </a:r>
            <a:r>
              <a:rPr lang="ru-RU" altLang="ru-RU" sz="1700" dirty="0" smtClean="0">
                <a:latin typeface="Times New Roman" pitchFamily="18" charset="0"/>
                <a:cs typeface="Times New Roman" pitchFamily="18" charset="0"/>
              </a:rPr>
              <a:t>..</a:t>
            </a:r>
            <a:endParaRPr lang="ru-RU" altLang="ru-RU" sz="1400" dirty="0">
              <a:latin typeface="Times New Roman" pitchFamily="18" charset="0"/>
              <a:cs typeface="Times New Roman" pitchFamily="18" charset="0"/>
            </a:endParaRPr>
          </a:p>
          <a:p>
            <a:pPr algn="ctr"/>
            <a:r>
              <a:rPr lang="ru-RU" altLang="ru-RU" sz="1400" dirty="0">
                <a:latin typeface="Times New Roman" pitchFamily="18" charset="0"/>
                <a:cs typeface="Times New Roman" pitchFamily="18" charset="0"/>
              </a:rPr>
              <a:t> </a:t>
            </a:r>
          </a:p>
          <a:p>
            <a:r>
              <a:rPr lang="ru-RU" altLang="ru-RU" sz="1400" dirty="0"/>
              <a:t>  </a:t>
            </a:r>
          </a:p>
        </p:txBody>
      </p:sp>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C:\Users\Admin\Desktop\фото Жилсервис\20190203_160842.jpg"/>
          <p:cNvPicPr>
            <a:picLocks noChangeAspect="1" noChangeArrowheads="1"/>
          </p:cNvPicPr>
          <p:nvPr/>
        </p:nvPicPr>
        <p:blipFill>
          <a:blip r:embed="rId2" cstate="print"/>
          <a:srcRect/>
          <a:stretch>
            <a:fillRect/>
          </a:stretch>
        </p:blipFill>
        <p:spPr bwMode="auto">
          <a:xfrm>
            <a:off x="0" y="404664"/>
            <a:ext cx="4211960" cy="5904656"/>
          </a:xfrm>
          <a:prstGeom prst="roundRect">
            <a:avLst/>
          </a:prstGeom>
          <a:noFill/>
          <a:ln w="9525">
            <a:noFill/>
            <a:miter lim="800000"/>
            <a:headEnd/>
            <a:tailEnd/>
          </a:ln>
        </p:spPr>
      </p:pic>
      <p:pic>
        <p:nvPicPr>
          <p:cNvPr id="4" name="Picture 2" descr="C:\Users\Admin\Desktop\фото Жилсервис\20190203_160912.jpg"/>
          <p:cNvPicPr>
            <a:picLocks noChangeAspect="1" noChangeArrowheads="1"/>
          </p:cNvPicPr>
          <p:nvPr/>
        </p:nvPicPr>
        <p:blipFill>
          <a:blip r:embed="rId3" cstate="print"/>
          <a:srcRect/>
          <a:stretch>
            <a:fillRect/>
          </a:stretch>
        </p:blipFill>
        <p:spPr bwMode="auto">
          <a:xfrm>
            <a:off x="4716016" y="404664"/>
            <a:ext cx="4427984" cy="5904656"/>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692696"/>
            <a:ext cx="8928992" cy="923330"/>
          </a:xfrm>
          <a:prstGeom prst="rect">
            <a:avLst/>
          </a:prstGeom>
          <a:noFill/>
        </p:spPr>
        <p:txBody>
          <a:bodyPr wrap="square" rtlCol="0">
            <a:spAutoFit/>
          </a:bodyPr>
          <a:lstStyle/>
          <a:p>
            <a:r>
              <a:rPr lang="ru-RU" dirty="0" smtClean="0">
                <a:ln w="12700">
                  <a:noFill/>
                  <a:prstDash val="solid"/>
                </a:ln>
                <a:latin typeface="Times New Roman" pitchFamily="18" charset="0"/>
                <a:cs typeface="Times New Roman" pitchFamily="18" charset="0"/>
              </a:rPr>
              <a:t>Техническим обслуживанием и благоустройством дорог и прилегающих к ним территорий занимается МКУ «Благоустройство».</a:t>
            </a:r>
            <a:br>
              <a:rPr lang="ru-RU" dirty="0" smtClean="0">
                <a:ln w="12700">
                  <a:noFill/>
                  <a:prstDash val="solid"/>
                </a:ln>
                <a:latin typeface="Times New Roman" pitchFamily="18" charset="0"/>
                <a:cs typeface="Times New Roman" pitchFamily="18" charset="0"/>
              </a:rPr>
            </a:br>
            <a:endParaRPr lang="ru-RU" dirty="0">
              <a:ln w="12700">
                <a:noFill/>
                <a:prstDash val="solid"/>
              </a:ln>
            </a:endParaRPr>
          </a:p>
        </p:txBody>
      </p:sp>
      <p:sp>
        <p:nvSpPr>
          <p:cNvPr id="3" name="Прямоугольник 5"/>
          <p:cNvSpPr>
            <a:spLocks noChangeArrowheads="1"/>
          </p:cNvSpPr>
          <p:nvPr/>
        </p:nvSpPr>
        <p:spPr bwMode="auto">
          <a:xfrm>
            <a:off x="107504" y="1484784"/>
            <a:ext cx="9036496" cy="1200329"/>
          </a:xfrm>
          <a:prstGeom prst="rect">
            <a:avLst/>
          </a:prstGeom>
          <a:noFill/>
          <a:ln w="9525">
            <a:noFill/>
            <a:miter lim="800000"/>
            <a:headEnd/>
            <a:tailEnd/>
          </a:ln>
        </p:spPr>
        <p:txBody>
          <a:bodyPr wrap="square">
            <a:spAutoFit/>
          </a:bodyPr>
          <a:lstStyle/>
          <a:p>
            <a:r>
              <a:rPr lang="ru-RU" dirty="0">
                <a:latin typeface="Times New Roman" pitchFamily="18" charset="0"/>
                <a:cs typeface="Times New Roman" pitchFamily="18" charset="0"/>
              </a:rPr>
              <a:t>В 2019году в рамках социально экономического партнерства, для текущего  ремонта автомобильных дорог </a:t>
            </a:r>
            <a:r>
              <a:rPr lang="ru-RU" dirty="0" err="1">
                <a:latin typeface="Times New Roman" pitchFamily="18" charset="0"/>
                <a:cs typeface="Times New Roman" pitchFamily="18" charset="0"/>
              </a:rPr>
              <a:t>Заларинского</a:t>
            </a:r>
            <a:r>
              <a:rPr lang="ru-RU" dirty="0">
                <a:latin typeface="Times New Roman" pitchFamily="18" charset="0"/>
                <a:cs typeface="Times New Roman" pitchFamily="18" charset="0"/>
              </a:rPr>
              <a:t> МО, был предоставлен бесплатный отсыпной материал более 200 машин, которым были отсыпаны после нарезки кюветов и профилирования </a:t>
            </a:r>
            <a:r>
              <a:rPr lang="ru-RU" dirty="0" smtClean="0">
                <a:latin typeface="Times New Roman" pitchFamily="18" charset="0"/>
                <a:cs typeface="Times New Roman" pitchFamily="18" charset="0"/>
              </a:rPr>
              <a:t>20 улиц и 4 проулка. </a:t>
            </a:r>
            <a:endParaRPr lang="ru-RU" dirty="0">
              <a:latin typeface="Times New Roman" pitchFamily="18" charset="0"/>
              <a:cs typeface="Times New Roman" pitchFamily="18" charset="0"/>
            </a:endParaRPr>
          </a:p>
        </p:txBody>
      </p:sp>
      <p:sp>
        <p:nvSpPr>
          <p:cNvPr id="4" name="TextBox 3"/>
          <p:cNvSpPr txBox="1"/>
          <p:nvPr/>
        </p:nvSpPr>
        <p:spPr>
          <a:xfrm>
            <a:off x="0" y="116632"/>
            <a:ext cx="9144000" cy="461665"/>
          </a:xfrm>
          <a:prstGeom prst="rect">
            <a:avLst/>
          </a:prstGeom>
          <a:noFill/>
        </p:spPr>
        <p:txBody>
          <a:bodyPr wrap="square" rtlCol="0">
            <a:spAutoFit/>
          </a:bodyPr>
          <a:lstStyle/>
          <a:p>
            <a:pPr algn="ctr"/>
            <a:r>
              <a:rPr lang="ru-RU" sz="2400" dirty="0" smtClean="0">
                <a:ln w="12700">
                  <a:noFill/>
                  <a:prstDash val="solid"/>
                </a:ln>
                <a:solidFill>
                  <a:srgbClr val="002060"/>
                </a:solidFill>
                <a:latin typeface="Arial Black" pitchFamily="34" charset="0"/>
                <a:cs typeface="Times New Roman" pitchFamily="18" charset="0"/>
              </a:rPr>
              <a:t>Дорожное хозяйство </a:t>
            </a:r>
            <a:r>
              <a:rPr lang="ru-RU" sz="2400" dirty="0" err="1" smtClean="0">
                <a:ln w="12700">
                  <a:noFill/>
                  <a:prstDash val="solid"/>
                </a:ln>
                <a:solidFill>
                  <a:srgbClr val="002060"/>
                </a:solidFill>
                <a:latin typeface="Arial Black" pitchFamily="34" charset="0"/>
                <a:cs typeface="Times New Roman" pitchFamily="18" charset="0"/>
              </a:rPr>
              <a:t>Заларинского</a:t>
            </a:r>
            <a:r>
              <a:rPr lang="ru-RU" sz="2400" dirty="0" smtClean="0">
                <a:ln w="12700">
                  <a:noFill/>
                  <a:prstDash val="solid"/>
                </a:ln>
                <a:solidFill>
                  <a:srgbClr val="002060"/>
                </a:solidFill>
                <a:latin typeface="Arial Black" pitchFamily="34" charset="0"/>
                <a:cs typeface="Times New Roman" pitchFamily="18" charset="0"/>
              </a:rPr>
              <a:t> МО </a:t>
            </a:r>
            <a:endParaRPr lang="ru-RU" sz="2400" dirty="0">
              <a:solidFill>
                <a:srgbClr val="002060"/>
              </a:solidFill>
              <a:latin typeface="Arial Black" pitchFamily="34" charset="0"/>
            </a:endParaRPr>
          </a:p>
        </p:txBody>
      </p:sp>
      <p:pic>
        <p:nvPicPr>
          <p:cNvPr id="5" name="Picture 5" descr="20190815_140449"/>
          <p:cNvPicPr>
            <a:picLocks noChangeAspect="1" noChangeArrowheads="1"/>
          </p:cNvPicPr>
          <p:nvPr/>
        </p:nvPicPr>
        <p:blipFill>
          <a:blip r:embed="rId2" cstate="print"/>
          <a:srcRect/>
          <a:stretch>
            <a:fillRect/>
          </a:stretch>
        </p:blipFill>
        <p:spPr bwMode="auto">
          <a:xfrm>
            <a:off x="0" y="3068960"/>
            <a:ext cx="4355976" cy="3456384"/>
          </a:xfrm>
          <a:prstGeom prst="roundRect">
            <a:avLst/>
          </a:prstGeom>
          <a:noFill/>
          <a:ln w="9525">
            <a:noFill/>
            <a:miter lim="800000"/>
            <a:headEnd/>
            <a:tailEnd/>
          </a:ln>
        </p:spPr>
      </p:pic>
      <p:sp>
        <p:nvSpPr>
          <p:cNvPr id="6" name="TextBox 5"/>
          <p:cNvSpPr txBox="1"/>
          <p:nvPr/>
        </p:nvSpPr>
        <p:spPr>
          <a:xfrm>
            <a:off x="1115616" y="6488668"/>
            <a:ext cx="216024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ул. Чехова</a:t>
            </a:r>
            <a:endParaRPr lang="ru-RU" b="1" dirty="0">
              <a:latin typeface="Times New Roman" pitchFamily="18" charset="0"/>
              <a:cs typeface="Times New Roman" pitchFamily="18" charset="0"/>
            </a:endParaRPr>
          </a:p>
        </p:txBody>
      </p:sp>
      <p:pic>
        <p:nvPicPr>
          <p:cNvPr id="7" name="Picture 2" descr="IMG_20190821_111905"/>
          <p:cNvPicPr>
            <a:picLocks noChangeAspect="1" noChangeArrowheads="1"/>
          </p:cNvPicPr>
          <p:nvPr/>
        </p:nvPicPr>
        <p:blipFill>
          <a:blip r:embed="rId3" cstate="print"/>
          <a:srcRect/>
          <a:stretch>
            <a:fillRect/>
          </a:stretch>
        </p:blipFill>
        <p:spPr bwMode="auto">
          <a:xfrm>
            <a:off x="4572000" y="3068960"/>
            <a:ext cx="4572000" cy="3456384"/>
          </a:xfrm>
          <a:prstGeom prst="roundRect">
            <a:avLst/>
          </a:prstGeom>
          <a:noFill/>
          <a:ln w="9525">
            <a:noFill/>
            <a:miter lim="800000"/>
            <a:headEnd/>
            <a:tailEnd/>
          </a:ln>
        </p:spPr>
      </p:pic>
      <p:sp>
        <p:nvSpPr>
          <p:cNvPr id="8" name="TextBox 7"/>
          <p:cNvSpPr txBox="1"/>
          <p:nvPr/>
        </p:nvSpPr>
        <p:spPr>
          <a:xfrm>
            <a:off x="5868144" y="6488668"/>
            <a:ext cx="216024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ул. Луговая</a:t>
            </a:r>
            <a:endParaRPr lang="ru-RU"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6"/>
          <p:cNvSpPr txBox="1">
            <a:spLocks noChangeArrowheads="1"/>
          </p:cNvSpPr>
          <p:nvPr/>
        </p:nvSpPr>
        <p:spPr bwMode="auto">
          <a:xfrm>
            <a:off x="899592" y="6309320"/>
            <a:ext cx="2592388" cy="369888"/>
          </a:xfrm>
          <a:prstGeom prst="rect">
            <a:avLst/>
          </a:prstGeom>
          <a:noFill/>
          <a:ln w="9525">
            <a:noFill/>
            <a:miter lim="800000"/>
            <a:headEnd/>
            <a:tailEnd/>
          </a:ln>
        </p:spPr>
        <p:txBody>
          <a:bodyPr>
            <a:spAutoFit/>
          </a:bodyPr>
          <a:lstStyle/>
          <a:p>
            <a:pPr algn="ctr"/>
            <a:r>
              <a:rPr lang="ru-RU" b="1" dirty="0">
                <a:latin typeface="Times New Roman" pitchFamily="18" charset="0"/>
                <a:cs typeface="Times New Roman" pitchFamily="18" charset="0"/>
              </a:rPr>
              <a:t>у</a:t>
            </a:r>
            <a:r>
              <a:rPr lang="ru-RU" b="1" dirty="0" smtClean="0">
                <a:latin typeface="Times New Roman" pitchFamily="18" charset="0"/>
                <a:cs typeface="Times New Roman" pitchFamily="18" charset="0"/>
              </a:rPr>
              <a:t>л</a:t>
            </a:r>
            <a:r>
              <a:rPr lang="ru-RU" b="1" dirty="0">
                <a:latin typeface="Times New Roman" pitchFamily="18" charset="0"/>
                <a:cs typeface="Times New Roman" pitchFamily="18" charset="0"/>
              </a:rPr>
              <a:t>. </a:t>
            </a:r>
            <a:r>
              <a:rPr lang="ru-RU" b="1" dirty="0" smtClean="0">
                <a:latin typeface="Times New Roman" pitchFamily="18" charset="0"/>
                <a:cs typeface="Times New Roman" pitchFamily="18" charset="0"/>
              </a:rPr>
              <a:t>Тимирязева</a:t>
            </a:r>
            <a:endParaRPr lang="ru-RU" b="1" dirty="0">
              <a:latin typeface="Times New Roman" pitchFamily="18" charset="0"/>
              <a:cs typeface="Times New Roman" pitchFamily="18" charset="0"/>
            </a:endParaRPr>
          </a:p>
        </p:txBody>
      </p:sp>
      <p:pic>
        <p:nvPicPr>
          <p:cNvPr id="18435" name="Picture 2" descr="IMG_20190503_113412"/>
          <p:cNvPicPr>
            <a:picLocks noChangeAspect="1" noChangeArrowheads="1"/>
          </p:cNvPicPr>
          <p:nvPr/>
        </p:nvPicPr>
        <p:blipFill>
          <a:blip r:embed="rId2" cstate="print"/>
          <a:srcRect/>
          <a:stretch>
            <a:fillRect/>
          </a:stretch>
        </p:blipFill>
        <p:spPr bwMode="auto">
          <a:xfrm>
            <a:off x="0" y="620688"/>
            <a:ext cx="4499992" cy="5616624"/>
          </a:xfrm>
          <a:prstGeom prst="roundRect">
            <a:avLst/>
          </a:prstGeom>
          <a:noFill/>
          <a:ln w="9525">
            <a:noFill/>
            <a:miter lim="800000"/>
            <a:headEnd/>
            <a:tailEnd/>
          </a:ln>
        </p:spPr>
      </p:pic>
      <p:pic>
        <p:nvPicPr>
          <p:cNvPr id="4" name="Рисунок 3" descr="матросова2.jpg"/>
          <p:cNvPicPr>
            <a:picLocks noChangeAspect="1"/>
          </p:cNvPicPr>
          <p:nvPr/>
        </p:nvPicPr>
        <p:blipFill>
          <a:blip r:embed="rId3" cstate="print"/>
          <a:stretch>
            <a:fillRect/>
          </a:stretch>
        </p:blipFill>
        <p:spPr>
          <a:xfrm rot="5400000">
            <a:off x="4115949" y="1220755"/>
            <a:ext cx="5628117" cy="4427984"/>
          </a:xfrm>
          <a:prstGeom prst="roundRect">
            <a:avLst/>
          </a:prstGeom>
        </p:spPr>
      </p:pic>
      <p:sp>
        <p:nvSpPr>
          <p:cNvPr id="5" name="TextBox 6"/>
          <p:cNvSpPr txBox="1">
            <a:spLocks noChangeArrowheads="1"/>
          </p:cNvSpPr>
          <p:nvPr/>
        </p:nvSpPr>
        <p:spPr bwMode="auto">
          <a:xfrm>
            <a:off x="5724128" y="6309320"/>
            <a:ext cx="2592388" cy="369888"/>
          </a:xfrm>
          <a:prstGeom prst="rect">
            <a:avLst/>
          </a:prstGeom>
          <a:noFill/>
          <a:ln w="9525">
            <a:noFill/>
            <a:miter lim="800000"/>
            <a:headEnd/>
            <a:tailEnd/>
          </a:ln>
        </p:spPr>
        <p:txBody>
          <a:bodyPr>
            <a:spAutoFit/>
          </a:bodyPr>
          <a:lstStyle/>
          <a:p>
            <a:pPr algn="ctr"/>
            <a:r>
              <a:rPr lang="ru-RU" b="1" dirty="0">
                <a:latin typeface="Times New Roman" pitchFamily="18" charset="0"/>
                <a:cs typeface="Times New Roman" pitchFamily="18" charset="0"/>
              </a:rPr>
              <a:t>у</a:t>
            </a:r>
            <a:r>
              <a:rPr lang="ru-RU" b="1" dirty="0" smtClean="0">
                <a:latin typeface="Times New Roman" pitchFamily="18" charset="0"/>
                <a:cs typeface="Times New Roman" pitchFamily="18" charset="0"/>
              </a:rPr>
              <a:t>л</a:t>
            </a:r>
            <a:r>
              <a:rPr lang="ru-RU" b="1" dirty="0">
                <a:latin typeface="Times New Roman" pitchFamily="18" charset="0"/>
                <a:cs typeface="Times New Roman" pitchFamily="18" charset="0"/>
              </a:rPr>
              <a:t>. </a:t>
            </a:r>
            <a:r>
              <a:rPr lang="ru-RU" b="1" dirty="0" smtClean="0">
                <a:latin typeface="Times New Roman" pitchFamily="18" charset="0"/>
                <a:cs typeface="Times New Roman" pitchFamily="18" charset="0"/>
              </a:rPr>
              <a:t>Матросова</a:t>
            </a:r>
            <a:endParaRPr lang="ru-RU"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20190503_193910.jpg"/>
          <p:cNvPicPr>
            <a:picLocks noChangeAspect="1"/>
          </p:cNvPicPr>
          <p:nvPr/>
        </p:nvPicPr>
        <p:blipFill>
          <a:blip r:embed="rId2" cstate="print"/>
          <a:stretch>
            <a:fillRect/>
          </a:stretch>
        </p:blipFill>
        <p:spPr>
          <a:xfrm>
            <a:off x="0" y="476672"/>
            <a:ext cx="4427984" cy="5400600"/>
          </a:xfrm>
          <a:prstGeom prst="roundRect">
            <a:avLst/>
          </a:prstGeom>
        </p:spPr>
      </p:pic>
      <p:sp>
        <p:nvSpPr>
          <p:cNvPr id="7" name="TextBox 6"/>
          <p:cNvSpPr txBox="1"/>
          <p:nvPr/>
        </p:nvSpPr>
        <p:spPr>
          <a:xfrm>
            <a:off x="0" y="5949280"/>
            <a:ext cx="4355976"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ул. Свердлова</a:t>
            </a:r>
            <a:endParaRPr lang="ru-RU" b="1" dirty="0">
              <a:latin typeface="Times New Roman" pitchFamily="18" charset="0"/>
              <a:cs typeface="Times New Roman" pitchFamily="18" charset="0"/>
            </a:endParaRPr>
          </a:p>
        </p:txBody>
      </p:sp>
      <p:pic>
        <p:nvPicPr>
          <p:cNvPr id="8" name="Рисунок 7" descr="20190620_115750.jpg"/>
          <p:cNvPicPr>
            <a:picLocks noChangeAspect="1"/>
          </p:cNvPicPr>
          <p:nvPr/>
        </p:nvPicPr>
        <p:blipFill>
          <a:blip r:embed="rId3" cstate="print"/>
          <a:srcRect l="18500"/>
          <a:stretch>
            <a:fillRect/>
          </a:stretch>
        </p:blipFill>
        <p:spPr>
          <a:xfrm>
            <a:off x="4716016" y="476672"/>
            <a:ext cx="4427984" cy="5400600"/>
          </a:xfrm>
          <a:prstGeom prst="roundRect">
            <a:avLst/>
          </a:prstGeom>
        </p:spPr>
      </p:pic>
      <p:sp>
        <p:nvSpPr>
          <p:cNvPr id="9" name="TextBox 8"/>
          <p:cNvSpPr txBox="1"/>
          <p:nvPr/>
        </p:nvSpPr>
        <p:spPr>
          <a:xfrm>
            <a:off x="4788024" y="5949280"/>
            <a:ext cx="4355976"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ул. </a:t>
            </a:r>
            <a:r>
              <a:rPr lang="ru-RU" b="1" dirty="0" err="1" smtClean="0">
                <a:latin typeface="Times New Roman" pitchFamily="18" charset="0"/>
                <a:cs typeface="Times New Roman" pitchFamily="18" charset="0"/>
              </a:rPr>
              <a:t>Илганская</a:t>
            </a:r>
            <a:endParaRPr lang="ru-RU"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0" y="188640"/>
            <a:ext cx="9144000" cy="3693319"/>
          </a:xfrm>
          <a:prstGeom prst="rect">
            <a:avLst/>
          </a:prstGeom>
          <a:noFill/>
          <a:ln w="9525">
            <a:noFill/>
            <a:miter lim="800000"/>
            <a:headEnd/>
            <a:tailEnd/>
          </a:ln>
        </p:spPr>
        <p:txBody>
          <a:bodyPr wrap="square">
            <a:spAutoFit/>
          </a:bodyPr>
          <a:lstStyle/>
          <a:p>
            <a:r>
              <a:rPr lang="ru-RU" b="1" dirty="0" smtClean="0">
                <a:solidFill>
                  <a:srgbClr val="002060"/>
                </a:solidFill>
                <a:latin typeface="Arial Black" pitchFamily="34" charset="0"/>
                <a:cs typeface="Times New Roman" pitchFamily="18" charset="0"/>
              </a:rPr>
              <a:t>В </a:t>
            </a:r>
            <a:r>
              <a:rPr lang="ru-RU" b="1" dirty="0">
                <a:solidFill>
                  <a:srgbClr val="002060"/>
                </a:solidFill>
                <a:latin typeface="Arial Black" pitchFamily="34" charset="0"/>
                <a:cs typeface="Times New Roman" pitchFamily="18" charset="0"/>
              </a:rPr>
              <a:t>летний период были проведены </a:t>
            </a:r>
            <a:r>
              <a:rPr lang="ru-RU" b="1" dirty="0" smtClean="0">
                <a:solidFill>
                  <a:srgbClr val="002060"/>
                </a:solidFill>
                <a:latin typeface="Arial Black" pitchFamily="34" charset="0"/>
                <a:cs typeface="Times New Roman" pitchFamily="18" charset="0"/>
              </a:rPr>
              <a:t>работы:</a:t>
            </a:r>
          </a:p>
          <a:p>
            <a:pPr>
              <a:buFontTx/>
              <a:buChar char="-"/>
            </a:pPr>
            <a:r>
              <a:rPr lang="ru-RU" dirty="0" smtClean="0">
                <a:latin typeface="Times New Roman" pitchFamily="18" charset="0"/>
                <a:cs typeface="Times New Roman" pitchFamily="18" charset="0"/>
              </a:rPr>
              <a:t>по </a:t>
            </a:r>
            <a:r>
              <a:rPr lang="ru-RU" dirty="0">
                <a:latin typeface="Times New Roman" pitchFamily="18" charset="0"/>
                <a:cs typeface="Times New Roman" pitchFamily="18" charset="0"/>
              </a:rPr>
              <a:t>«ямочному ремонту» центральных дорог (БЦМ и укладкой карт</a:t>
            </a:r>
            <a:r>
              <a:rPr lang="ru-RU" dirty="0" smtClean="0">
                <a:latin typeface="Times New Roman" pitchFamily="18" charset="0"/>
                <a:cs typeface="Times New Roman" pitchFamily="18" charset="0"/>
              </a:rPr>
              <a:t>); </a:t>
            </a:r>
          </a:p>
          <a:p>
            <a:pPr>
              <a:buFontTx/>
              <a:buChar char="-"/>
            </a:pPr>
            <a:r>
              <a:rPr lang="ru-RU" dirty="0" smtClean="0">
                <a:latin typeface="Times New Roman" pitchFamily="18" charset="0"/>
                <a:cs typeface="Times New Roman" pitchFamily="18" charset="0"/>
              </a:rPr>
              <a:t>восстановили  </a:t>
            </a:r>
            <a:r>
              <a:rPr lang="ru-RU" dirty="0">
                <a:latin typeface="Times New Roman" pitchFamily="18" charset="0"/>
                <a:cs typeface="Times New Roman" pitchFamily="18" charset="0"/>
              </a:rPr>
              <a:t>деревянный тротуар соединяющий ул. Комсомольскую с </a:t>
            </a:r>
            <a:r>
              <a:rPr lang="ru-RU" dirty="0" smtClean="0">
                <a:latin typeface="Times New Roman" pitchFamily="18" charset="0"/>
                <a:cs typeface="Times New Roman" pitchFamily="18" charset="0"/>
              </a:rPr>
              <a:t>пер. Комсомольский;</a:t>
            </a:r>
          </a:p>
          <a:p>
            <a:pPr>
              <a:buFontTx/>
              <a:buChar char="-"/>
            </a:pPr>
            <a:r>
              <a:rPr lang="ru-RU" dirty="0" smtClean="0">
                <a:latin typeface="Times New Roman" pitchFamily="18" charset="0"/>
                <a:cs typeface="Times New Roman" pitchFamily="18" charset="0"/>
              </a:rPr>
              <a:t> на </a:t>
            </a:r>
            <a:r>
              <a:rPr lang="ru-RU" dirty="0">
                <a:latin typeface="Times New Roman" pitchFamily="18" charset="0"/>
                <a:cs typeface="Times New Roman" pitchFamily="18" charset="0"/>
              </a:rPr>
              <a:t>пешеходном переходе через «</a:t>
            </a:r>
            <a:r>
              <a:rPr lang="ru-RU" dirty="0" err="1">
                <a:latin typeface="Times New Roman" pitchFamily="18" charset="0"/>
                <a:cs typeface="Times New Roman" pitchFamily="18" charset="0"/>
              </a:rPr>
              <a:t>Шарагул</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установили </a:t>
            </a:r>
            <a:r>
              <a:rPr lang="ru-RU" dirty="0">
                <a:latin typeface="Times New Roman" pitchFamily="18" charset="0"/>
                <a:cs typeface="Times New Roman" pitchFamily="18" charset="0"/>
              </a:rPr>
              <a:t>металлическое ограждение с одной </a:t>
            </a:r>
            <a:r>
              <a:rPr lang="ru-RU" dirty="0" smtClean="0">
                <a:latin typeface="Times New Roman" pitchFamily="18" charset="0"/>
                <a:cs typeface="Times New Roman" pitchFamily="18" charset="0"/>
              </a:rPr>
              <a:t>стороны; </a:t>
            </a:r>
          </a:p>
          <a:p>
            <a:pPr>
              <a:buFontTx/>
              <a:buChar char="-"/>
            </a:pPr>
            <a:r>
              <a:rPr lang="ru-RU" dirty="0" smtClean="0">
                <a:latin typeface="Times New Roman" pitchFamily="18" charset="0"/>
                <a:cs typeface="Times New Roman" pitchFamily="18" charset="0"/>
              </a:rPr>
              <a:t> произведено обеспыливание  объездных улиц;</a:t>
            </a:r>
          </a:p>
          <a:p>
            <a:pPr>
              <a:buFontTx/>
              <a:buChar char="-"/>
            </a:pPr>
            <a:r>
              <a:rPr lang="ru-RU" dirty="0" smtClean="0">
                <a:latin typeface="Times New Roman" pitchFamily="18" charset="0"/>
                <a:cs typeface="Times New Roman" pitchFamily="18" charset="0"/>
              </a:rPr>
              <a:t> проведено асфальтирование по </a:t>
            </a:r>
            <a:r>
              <a:rPr lang="ru-RU" dirty="0">
                <a:latin typeface="Times New Roman" pitchFamily="18" charset="0"/>
                <a:cs typeface="Times New Roman" pitchFamily="18" charset="0"/>
              </a:rPr>
              <a:t>ул. </a:t>
            </a:r>
            <a:r>
              <a:rPr lang="ru-RU" dirty="0" err="1">
                <a:latin typeface="Times New Roman" pitchFamily="18" charset="0"/>
                <a:cs typeface="Times New Roman" pitchFamily="18" charset="0"/>
              </a:rPr>
              <a:t>Мызгина</a:t>
            </a:r>
            <a:r>
              <a:rPr lang="ru-RU" dirty="0">
                <a:latin typeface="Times New Roman" pitchFamily="18" charset="0"/>
                <a:cs typeface="Times New Roman" pitchFamily="18" charset="0"/>
              </a:rPr>
              <a:t> (от </a:t>
            </a:r>
            <a:r>
              <a:rPr lang="ru-RU" dirty="0" smtClean="0">
                <a:latin typeface="Times New Roman" pitchFamily="18" charset="0"/>
                <a:cs typeface="Times New Roman" pitchFamily="18" charset="0"/>
              </a:rPr>
              <a:t>ТЦ «Саяны</a:t>
            </a:r>
            <a:r>
              <a:rPr lang="ru-RU" dirty="0">
                <a:latin typeface="Times New Roman" pitchFamily="18" charset="0"/>
                <a:cs typeface="Times New Roman" pitchFamily="18" charset="0"/>
              </a:rPr>
              <a:t>» до парка Памяти</a:t>
            </a:r>
            <a:r>
              <a:rPr lang="ru-RU" dirty="0" smtClean="0">
                <a:latin typeface="Times New Roman" pitchFamily="18" charset="0"/>
                <a:cs typeface="Times New Roman" pitchFamily="18" charset="0"/>
              </a:rPr>
              <a:t>);</a:t>
            </a:r>
          </a:p>
          <a:p>
            <a:pPr>
              <a:buFontTx/>
              <a:buChar char="-"/>
            </a:pPr>
            <a:r>
              <a:rPr lang="ru-RU" dirty="0" smtClean="0">
                <a:latin typeface="Times New Roman" pitchFamily="18" charset="0"/>
                <a:cs typeface="Times New Roman" pitchFamily="18" charset="0"/>
              </a:rPr>
              <a:t> в микрорайоне «Солнечный» произведены работы по нарезке кюветов и отсыпке дорог (ул. Трактовая, ул. Березовая, ул. Весенняя, ул. Лазурная, ул. Макарова, </a:t>
            </a:r>
          </a:p>
          <a:p>
            <a:pPr>
              <a:buFontTx/>
              <a:buChar char="-"/>
            </a:pPr>
            <a:r>
              <a:rPr lang="ru-RU" dirty="0" smtClean="0">
                <a:latin typeface="Times New Roman" pitchFamily="18" charset="0"/>
                <a:cs typeface="Times New Roman" pitchFamily="18" charset="0"/>
              </a:rPr>
              <a:t>ул. Осенняя, ул. Кедровая и ул. </a:t>
            </a:r>
            <a:r>
              <a:rPr lang="ru-RU" dirty="0" err="1" smtClean="0">
                <a:latin typeface="Times New Roman" pitchFamily="18" charset="0"/>
                <a:cs typeface="Times New Roman" pitchFamily="18" charset="0"/>
              </a:rPr>
              <a:t>Евстратенко</a:t>
            </a:r>
            <a:r>
              <a:rPr lang="ru-RU" dirty="0" smtClean="0">
                <a:latin typeface="Times New Roman" pitchFamily="18" charset="0"/>
                <a:cs typeface="Times New Roman" pitchFamily="18" charset="0"/>
              </a:rPr>
              <a:t>) </a:t>
            </a:r>
          </a:p>
          <a:p>
            <a:pPr>
              <a:buFontTx/>
              <a:buChar char="-"/>
            </a:pPr>
            <a:r>
              <a:rPr lang="ru-RU" dirty="0" smtClean="0">
                <a:latin typeface="Times New Roman" pitchFamily="18" charset="0"/>
                <a:cs typeface="Times New Roman" pitchFamily="18" charset="0"/>
              </a:rPr>
              <a:t>ПГС 1413 м3-на сумму </a:t>
            </a:r>
          </a:p>
          <a:p>
            <a:r>
              <a:rPr lang="ru-RU" dirty="0" smtClean="0">
                <a:latin typeface="Times New Roman" pitchFamily="18" charset="0"/>
                <a:cs typeface="Times New Roman" pitchFamily="18" charset="0"/>
              </a:rPr>
              <a:t>1 762 449 рублей (дорожный фонд). </a:t>
            </a:r>
            <a:endParaRPr lang="ru-RU" dirty="0">
              <a:latin typeface="Times New Roman" pitchFamily="18" charset="0"/>
              <a:cs typeface="Times New Roman" pitchFamily="18" charset="0"/>
            </a:endParaRPr>
          </a:p>
        </p:txBody>
      </p:sp>
      <p:pic>
        <p:nvPicPr>
          <p:cNvPr id="3" name="Picture 5" descr="20191005_114344"/>
          <p:cNvPicPr>
            <a:picLocks noChangeAspect="1" noChangeArrowheads="1"/>
          </p:cNvPicPr>
          <p:nvPr/>
        </p:nvPicPr>
        <p:blipFill>
          <a:blip r:embed="rId2" cstate="print"/>
          <a:srcRect/>
          <a:stretch>
            <a:fillRect/>
          </a:stretch>
        </p:blipFill>
        <p:spPr bwMode="auto">
          <a:xfrm>
            <a:off x="539552" y="3933056"/>
            <a:ext cx="4155566" cy="2543833"/>
          </a:xfrm>
          <a:prstGeom prst="roundRect">
            <a:avLst/>
          </a:prstGeom>
          <a:noFill/>
          <a:ln w="9525">
            <a:noFill/>
            <a:miter lim="800000"/>
            <a:headEnd/>
            <a:tailEnd/>
          </a:ln>
        </p:spPr>
      </p:pic>
      <p:sp>
        <p:nvSpPr>
          <p:cNvPr id="4" name="Заголовок 3"/>
          <p:cNvSpPr>
            <a:spLocks noGrp="1"/>
          </p:cNvSpPr>
          <p:nvPr>
            <p:ph type="title"/>
          </p:nvPr>
        </p:nvSpPr>
        <p:spPr>
          <a:xfrm>
            <a:off x="179512" y="6669360"/>
            <a:ext cx="4608512" cy="188640"/>
          </a:xfrm>
        </p:spPr>
        <p:txBody>
          <a:bodyPr>
            <a:noAutofit/>
          </a:bodyPr>
          <a:lstStyle/>
          <a:p>
            <a:pPr algn="ctr" eaLnBrk="1" fontAlgn="auto" hangingPunct="1">
              <a:spcAft>
                <a:spcPts val="0"/>
              </a:spcAft>
              <a:defRPr/>
            </a:pPr>
            <a:r>
              <a:rPr lang="ru-RU" sz="1800" b="1" dirty="0" smtClean="0">
                <a:latin typeface="Times New Roman" pitchFamily="18" charset="0"/>
                <a:cs typeface="Times New Roman" pitchFamily="18" charset="0"/>
              </a:rPr>
              <a:t>у</a:t>
            </a:r>
            <a:r>
              <a:rPr lang="ru-RU" sz="1800" b="1" dirty="0" smtClean="0">
                <a:solidFill>
                  <a:schemeClr val="tx1"/>
                </a:solidFill>
                <a:effectLst/>
                <a:latin typeface="Times New Roman" pitchFamily="18" charset="0"/>
                <a:cs typeface="Times New Roman" pitchFamily="18" charset="0"/>
              </a:rPr>
              <a:t>л</a:t>
            </a:r>
            <a:r>
              <a:rPr lang="ru-RU" sz="1800" b="1" dirty="0">
                <a:solidFill>
                  <a:schemeClr val="tx1"/>
                </a:solidFill>
                <a:effectLst/>
                <a:latin typeface="Times New Roman" pitchFamily="18" charset="0"/>
                <a:cs typeface="Times New Roman" pitchFamily="18" charset="0"/>
              </a:rPr>
              <a:t>. Кедровая</a:t>
            </a:r>
            <a:br>
              <a:rPr lang="ru-RU" sz="1800" b="1" dirty="0">
                <a:solidFill>
                  <a:schemeClr val="tx1"/>
                </a:solidFill>
                <a:effectLst/>
                <a:latin typeface="Times New Roman" pitchFamily="18" charset="0"/>
                <a:cs typeface="Times New Roman" pitchFamily="18" charset="0"/>
              </a:rPr>
            </a:br>
            <a:endParaRPr lang="ru-RU" sz="1800" b="1" dirty="0">
              <a:solidFill>
                <a:schemeClr val="tx1"/>
              </a:solidFill>
              <a:effectLst/>
              <a:latin typeface="Times New Roman" pitchFamily="18" charset="0"/>
              <a:cs typeface="Times New Roman" pitchFamily="18" charset="0"/>
            </a:endParaRPr>
          </a:p>
        </p:txBody>
      </p:sp>
      <p:pic>
        <p:nvPicPr>
          <p:cNvPr id="5" name="Picture 2" descr="IMG_20191010_153836"/>
          <p:cNvPicPr>
            <a:picLocks noChangeAspect="1" noChangeArrowheads="1"/>
          </p:cNvPicPr>
          <p:nvPr/>
        </p:nvPicPr>
        <p:blipFill>
          <a:blip r:embed="rId3" cstate="print"/>
          <a:srcRect/>
          <a:stretch>
            <a:fillRect/>
          </a:stretch>
        </p:blipFill>
        <p:spPr bwMode="auto">
          <a:xfrm>
            <a:off x="5292080" y="3140968"/>
            <a:ext cx="3240360" cy="3481758"/>
          </a:xfrm>
          <a:prstGeom prst="roundRect">
            <a:avLst/>
          </a:prstGeom>
          <a:noFill/>
          <a:ln w="9525">
            <a:noFill/>
            <a:miter lim="800000"/>
            <a:headEnd/>
            <a:tailEnd/>
          </a:ln>
        </p:spPr>
      </p:pic>
      <p:sp>
        <p:nvSpPr>
          <p:cNvPr id="6" name="Заголовок 3"/>
          <p:cNvSpPr txBox="1">
            <a:spLocks/>
          </p:cNvSpPr>
          <p:nvPr/>
        </p:nvSpPr>
        <p:spPr>
          <a:xfrm>
            <a:off x="5508104" y="6453336"/>
            <a:ext cx="3456384" cy="576064"/>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0" i="0" u="none" strike="noStrike" kern="1200" cap="none" spc="0" normalizeH="0" baseline="0" noProof="0" dirty="0" smtClean="0">
                <a:ln>
                  <a:noFill/>
                </a:ln>
                <a:solidFill>
                  <a:schemeClr val="tx1"/>
                </a:solidFill>
                <a:effectLst/>
                <a:uLnTx/>
                <a:uFillTx/>
                <a:latin typeface="+mj-lt"/>
                <a:ea typeface="+mj-ea"/>
                <a:cs typeface="+mj-cs"/>
              </a:rPr>
              <a:t/>
            </a:r>
            <a:br>
              <a:rPr kumimoji="0" lang="ru-RU" sz="2400" b="0" i="0" u="none" strike="noStrike" kern="1200" cap="none" spc="0" normalizeH="0" baseline="0" noProof="0" dirty="0" smtClean="0">
                <a:ln>
                  <a:noFill/>
                </a:ln>
                <a:solidFill>
                  <a:schemeClr val="tx1"/>
                </a:solidFill>
                <a:effectLst/>
                <a:uLnTx/>
                <a:uFillTx/>
                <a:latin typeface="+mj-lt"/>
                <a:ea typeface="+mj-ea"/>
                <a:cs typeface="+mj-cs"/>
              </a:rPr>
            </a:br>
            <a:r>
              <a:rPr lang="ru-RU" sz="4000" b="1" dirty="0" smtClean="0">
                <a:latin typeface="Times New Roman" pitchFamily="18" charset="0"/>
                <a:ea typeface="+mj-ea"/>
                <a:cs typeface="Times New Roman" pitchFamily="18" charset="0"/>
              </a:rPr>
              <a:t>у</a:t>
            </a:r>
            <a:r>
              <a:rPr kumimoji="0" lang="ru-RU" sz="40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л. Березовая</a:t>
            </a:r>
            <a:r>
              <a:rPr kumimoji="0" lang="ru-RU" sz="2000" b="0" i="0" u="none" strike="noStrike" kern="1200" cap="none" spc="0" normalizeH="0" baseline="0" noProof="0" dirty="0" smtClean="0">
                <a:ln>
                  <a:noFill/>
                </a:ln>
                <a:solidFill>
                  <a:schemeClr val="tx1"/>
                </a:solidFill>
                <a:effectLst/>
                <a:uLnTx/>
                <a:uFillTx/>
                <a:latin typeface="+mj-lt"/>
                <a:ea typeface="+mj-ea"/>
                <a:cs typeface="+mj-cs"/>
              </a:rPr>
              <a:t/>
            </a:r>
            <a:br>
              <a:rPr kumimoji="0" lang="ru-RU" sz="2000" b="0" i="0" u="none" strike="noStrike" kern="1200" cap="none" spc="0" normalizeH="0" baseline="0" noProof="0" dirty="0" smtClean="0">
                <a:ln>
                  <a:noFill/>
                </a:ln>
                <a:solidFill>
                  <a:schemeClr val="tx1"/>
                </a:solidFill>
                <a:effectLst/>
                <a:uLnTx/>
                <a:uFillTx/>
                <a:latin typeface="+mj-lt"/>
                <a:ea typeface="+mj-ea"/>
                <a:cs typeface="+mj-cs"/>
              </a:rPr>
            </a:br>
            <a:endParaRPr kumimoji="0" lang="ru-RU"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20190520_162642.jpg"/>
          <p:cNvPicPr>
            <a:picLocks noChangeAspect="1"/>
          </p:cNvPicPr>
          <p:nvPr/>
        </p:nvPicPr>
        <p:blipFill>
          <a:blip r:embed="rId2" cstate="print"/>
          <a:stretch>
            <a:fillRect/>
          </a:stretch>
        </p:blipFill>
        <p:spPr>
          <a:xfrm rot="5400000">
            <a:off x="-981238" y="1448781"/>
            <a:ext cx="6858003" cy="3960440"/>
          </a:xfrm>
          <a:prstGeom prst="roundRect">
            <a:avLst/>
          </a:prstGeom>
        </p:spPr>
      </p:pic>
      <p:pic>
        <p:nvPicPr>
          <p:cNvPr id="6" name="Рисунок 5" descr="20190520_194348.jpg"/>
          <p:cNvPicPr>
            <a:picLocks noChangeAspect="1"/>
          </p:cNvPicPr>
          <p:nvPr/>
        </p:nvPicPr>
        <p:blipFill>
          <a:blip r:embed="rId3" cstate="print"/>
          <a:stretch>
            <a:fillRect/>
          </a:stretch>
        </p:blipFill>
        <p:spPr>
          <a:xfrm rot="5400000">
            <a:off x="3483259" y="1448781"/>
            <a:ext cx="6858002" cy="3960440"/>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92696"/>
          </a:xfrm>
        </p:spPr>
        <p:txBody>
          <a:bodyPr>
            <a:noAutofit/>
          </a:bodyPr>
          <a:lstStyle/>
          <a:p>
            <a:r>
              <a:rPr lang="ru-RU" sz="2400" b="1" dirty="0" smtClean="0">
                <a:solidFill>
                  <a:srgbClr val="002060"/>
                </a:solidFill>
                <a:latin typeface="Arial Black" pitchFamily="34" charset="0"/>
                <a:cs typeface="Times New Roman" pitchFamily="18" charset="0"/>
              </a:rPr>
              <a:t>Благоустройство территории </a:t>
            </a:r>
            <a:r>
              <a:rPr lang="ru-RU" sz="2400" b="1" dirty="0" err="1" smtClean="0">
                <a:solidFill>
                  <a:srgbClr val="002060"/>
                </a:solidFill>
                <a:latin typeface="Arial Black" pitchFamily="34" charset="0"/>
                <a:cs typeface="Times New Roman" pitchFamily="18" charset="0"/>
              </a:rPr>
              <a:t>Заларинского</a:t>
            </a:r>
            <a:r>
              <a:rPr lang="ru-RU" sz="2400" b="1" dirty="0" smtClean="0">
                <a:solidFill>
                  <a:srgbClr val="002060"/>
                </a:solidFill>
                <a:latin typeface="Arial Black" pitchFamily="34" charset="0"/>
                <a:cs typeface="Times New Roman" pitchFamily="18" charset="0"/>
              </a:rPr>
              <a:t> МО</a:t>
            </a:r>
            <a:endParaRPr lang="ru-RU" sz="2400" b="1" dirty="0">
              <a:solidFill>
                <a:srgbClr val="002060"/>
              </a:solidFill>
              <a:latin typeface="Arial Black" pitchFamily="34" charset="0"/>
              <a:cs typeface="Times New Roman" pitchFamily="18" charset="0"/>
            </a:endParaRPr>
          </a:p>
        </p:txBody>
      </p:sp>
      <p:sp>
        <p:nvSpPr>
          <p:cNvPr id="6" name="Прямоугольник 5"/>
          <p:cNvSpPr/>
          <p:nvPr/>
        </p:nvSpPr>
        <p:spPr>
          <a:xfrm>
            <a:off x="179512" y="548680"/>
            <a:ext cx="8712968" cy="3170099"/>
          </a:xfrm>
          <a:prstGeom prst="rect">
            <a:avLst/>
          </a:prstGeom>
        </p:spPr>
        <p:txBody>
          <a:bodyPr wrap="square">
            <a:spAutoFit/>
          </a:bodyPr>
          <a:lstStyle/>
          <a:p>
            <a:pPr>
              <a:defRPr/>
            </a:pPr>
            <a:r>
              <a:rPr lang="ru-RU" sz="2000" dirty="0" smtClean="0">
                <a:latin typeface="Times New Roman" pitchFamily="18" charset="0"/>
                <a:cs typeface="Times New Roman" pitchFamily="18" charset="0"/>
              </a:rPr>
              <a:t>Для </a:t>
            </a:r>
            <a:r>
              <a:rPr lang="ru-RU" sz="2000" dirty="0">
                <a:latin typeface="Times New Roman" pitchFamily="18" charset="0"/>
                <a:cs typeface="Times New Roman" pitchFamily="18" charset="0"/>
              </a:rPr>
              <a:t>ремонта и восстановления </a:t>
            </a:r>
            <a:r>
              <a:rPr lang="ru-RU" sz="2000" dirty="0" smtClean="0">
                <a:latin typeface="Times New Roman" pitchFamily="18" charset="0"/>
                <a:cs typeface="Times New Roman" pitchFamily="18" charset="0"/>
              </a:rPr>
              <a:t>уличного </a:t>
            </a:r>
            <a:r>
              <a:rPr lang="ru-RU" sz="2000" dirty="0">
                <a:latin typeface="Times New Roman" pitchFamily="18" charset="0"/>
                <a:cs typeface="Times New Roman" pitchFamily="18" charset="0"/>
              </a:rPr>
              <a:t>о</a:t>
            </a:r>
            <a:r>
              <a:rPr lang="ru-RU" sz="2000" dirty="0" smtClean="0">
                <a:latin typeface="Times New Roman" pitchFamily="18" charset="0"/>
                <a:cs typeface="Times New Roman" pitchFamily="18" charset="0"/>
              </a:rPr>
              <a:t>свещения </a:t>
            </a:r>
            <a:r>
              <a:rPr lang="ru-RU" sz="2000" dirty="0">
                <a:latin typeface="Times New Roman" pitchFamily="18" charset="0"/>
                <a:cs typeface="Times New Roman" pitchFamily="18" charset="0"/>
              </a:rPr>
              <a:t>в 2019г. было приобретено </a:t>
            </a:r>
            <a:r>
              <a:rPr lang="ru-RU" sz="2000" dirty="0" smtClean="0">
                <a:latin typeface="Times New Roman" pitchFamily="18" charset="0"/>
                <a:cs typeface="Times New Roman" pitchFamily="18" charset="0"/>
              </a:rPr>
              <a:t>151 светодиодный фонарь, </a:t>
            </a:r>
            <a:r>
              <a:rPr lang="ru-RU" sz="2000" dirty="0">
                <a:latin typeface="Times New Roman" pitchFamily="18" charset="0"/>
                <a:cs typeface="Times New Roman" pitchFamily="18" charset="0"/>
              </a:rPr>
              <a:t>20 </a:t>
            </a:r>
            <a:r>
              <a:rPr lang="ru-RU" sz="2000" dirty="0" smtClean="0">
                <a:latin typeface="Times New Roman" pitchFamily="18" charset="0"/>
                <a:cs typeface="Times New Roman" pitchFamily="18" charset="0"/>
              </a:rPr>
              <a:t>ламп </a:t>
            </a:r>
            <a:r>
              <a:rPr lang="ru-RU" sz="2000" dirty="0">
                <a:latin typeface="Times New Roman" pitchFamily="18" charset="0"/>
                <a:cs typeface="Times New Roman" pitchFamily="18" charset="0"/>
              </a:rPr>
              <a:t>ДРЛ, 2 км </a:t>
            </a:r>
            <a:r>
              <a:rPr lang="ru-RU" sz="2000" dirty="0" err="1" smtClean="0">
                <a:latin typeface="Times New Roman" pitchFamily="18" charset="0"/>
                <a:cs typeface="Times New Roman" pitchFamily="18" charset="0"/>
              </a:rPr>
              <a:t>СИПа</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и другие сопутствующие </a:t>
            </a:r>
            <a:r>
              <a:rPr lang="ru-RU" sz="2000" dirty="0" smtClean="0">
                <a:latin typeface="Times New Roman" pitchFamily="18" charset="0"/>
                <a:cs typeface="Times New Roman" pitchFamily="18" charset="0"/>
              </a:rPr>
              <a:t>материалы.</a:t>
            </a:r>
            <a:endParaRPr lang="ru-RU" sz="2000" dirty="0">
              <a:latin typeface="Times New Roman" pitchFamily="18" charset="0"/>
              <a:cs typeface="Times New Roman" pitchFamily="18" charset="0"/>
            </a:endParaRPr>
          </a:p>
          <a:p>
            <a:pPr>
              <a:defRPr/>
            </a:pPr>
            <a:r>
              <a:rPr lang="ru-RU" sz="2000" dirty="0" smtClean="0">
                <a:latin typeface="Times New Roman" pitchFamily="18" charset="0"/>
                <a:cs typeface="Times New Roman" pitchFamily="18" charset="0"/>
              </a:rPr>
              <a:t>В </a:t>
            </a:r>
            <a:r>
              <a:rPr lang="ru-RU" sz="2000" dirty="0">
                <a:latin typeface="Times New Roman" pitchFamily="18" charset="0"/>
                <a:cs typeface="Times New Roman" pitchFamily="18" charset="0"/>
              </a:rPr>
              <a:t>2019 году были выполнены работы, по </a:t>
            </a:r>
            <a:r>
              <a:rPr lang="ru-RU" sz="2000" dirty="0" smtClean="0">
                <a:latin typeface="Times New Roman" pitchFamily="18" charset="0"/>
                <a:cs typeface="Times New Roman" pitchFamily="18" charset="0"/>
              </a:rPr>
              <a:t>восстановлению </a:t>
            </a:r>
            <a:r>
              <a:rPr lang="ru-RU" sz="2000" dirty="0">
                <a:latin typeface="Times New Roman" pitchFamily="18" charset="0"/>
                <a:cs typeface="Times New Roman" pitchFamily="18" charset="0"/>
              </a:rPr>
              <a:t>уличного освещения, по улицам: перекресток ул. </a:t>
            </a:r>
            <a:r>
              <a:rPr lang="ru-RU" sz="2000" dirty="0" err="1">
                <a:latin typeface="Times New Roman" pitchFamily="18" charset="0"/>
                <a:cs typeface="Times New Roman" pitchFamily="18" charset="0"/>
              </a:rPr>
              <a:t>Мызгина</a:t>
            </a:r>
            <a:r>
              <a:rPr lang="ru-RU" sz="2000" dirty="0">
                <a:latin typeface="Times New Roman" pitchFamily="18" charset="0"/>
                <a:cs typeface="Times New Roman" pitchFamily="18" charset="0"/>
              </a:rPr>
              <a:t> и Космонавтов, ул. </a:t>
            </a:r>
            <a:r>
              <a:rPr lang="ru-RU" sz="2000" dirty="0" smtClean="0">
                <a:latin typeface="Times New Roman" pitchFamily="18" charset="0"/>
                <a:cs typeface="Times New Roman" pitchFamily="18" charset="0"/>
              </a:rPr>
              <a:t>Рокоссовского </a:t>
            </a:r>
            <a:r>
              <a:rPr lang="ru-RU" sz="2000" dirty="0">
                <a:latin typeface="Times New Roman" pitchFamily="18" charset="0"/>
                <a:cs typeface="Times New Roman" pitchFamily="18" charset="0"/>
              </a:rPr>
              <a:t>(от больницы до ул. Новая), ул. Плеханова, ул. Мира, ул. Фрунзе, ул. Гвардейская, ул. Колхозная, Красного </a:t>
            </a:r>
            <a:r>
              <a:rPr lang="ru-RU" sz="2000" dirty="0" smtClean="0">
                <a:latin typeface="Times New Roman" pitchFamily="18" charset="0"/>
                <a:cs typeface="Times New Roman" pitchFamily="18" charset="0"/>
              </a:rPr>
              <a:t>Восстания</a:t>
            </a:r>
            <a:r>
              <a:rPr lang="ru-RU" sz="2000" dirty="0">
                <a:latin typeface="Times New Roman" pitchFamily="18" charset="0"/>
                <a:cs typeface="Times New Roman" pitchFamily="18" charset="0"/>
              </a:rPr>
              <a:t>, ул. Новая </a:t>
            </a:r>
            <a:endParaRPr lang="ru-RU" sz="2000" dirty="0" smtClean="0">
              <a:latin typeface="Times New Roman" pitchFamily="18" charset="0"/>
              <a:cs typeface="Times New Roman" pitchFamily="18" charset="0"/>
            </a:endParaRPr>
          </a:p>
          <a:p>
            <a:pPr>
              <a:defRPr/>
            </a:pPr>
            <a:r>
              <a:rPr lang="ru-RU" sz="2000" dirty="0" smtClean="0">
                <a:latin typeface="Times New Roman" pitchFamily="18" charset="0"/>
                <a:cs typeface="Times New Roman" pitchFamily="18" charset="0"/>
              </a:rPr>
              <a:t>(</a:t>
            </a:r>
            <a:r>
              <a:rPr lang="ru-RU" sz="2000" dirty="0">
                <a:latin typeface="Times New Roman" pitchFamily="18" charset="0"/>
                <a:cs typeface="Times New Roman" pitchFamily="18" charset="0"/>
              </a:rPr>
              <a:t>от ул. </a:t>
            </a:r>
            <a:r>
              <a:rPr lang="ru-RU" sz="2000" dirty="0" smtClean="0">
                <a:latin typeface="Times New Roman" pitchFamily="18" charset="0"/>
                <a:cs typeface="Times New Roman" pitchFamily="18" charset="0"/>
              </a:rPr>
              <a:t>Рокоссовского </a:t>
            </a:r>
            <a:r>
              <a:rPr lang="ru-RU" sz="2000" dirty="0">
                <a:latin typeface="Times New Roman" pitchFamily="18" charset="0"/>
                <a:cs typeface="Times New Roman" pitchFamily="18" charset="0"/>
              </a:rPr>
              <a:t>до ул. Сибирская), ул. Лермонтова, ул. Пионерская, </a:t>
            </a:r>
            <a:r>
              <a:rPr lang="ru-RU" sz="2000" dirty="0" smtClean="0">
                <a:latin typeface="Times New Roman" pitchFamily="18" charset="0"/>
                <a:cs typeface="Times New Roman" pitchFamily="18" charset="0"/>
              </a:rPr>
              <a:t>ул</a:t>
            </a:r>
            <a:r>
              <a:rPr lang="ru-RU" sz="2000" dirty="0">
                <a:latin typeface="Times New Roman" pitchFamily="18" charset="0"/>
                <a:cs typeface="Times New Roman" pitchFamily="18" charset="0"/>
              </a:rPr>
              <a:t>. Партизанская, ул. Восточная, ул. Совхозная, ул. Кооперативная и ул. Луговая.        </a:t>
            </a:r>
          </a:p>
          <a:p>
            <a:pPr>
              <a:defRPr/>
            </a:pPr>
            <a:r>
              <a:rPr lang="ru-RU" sz="2000" dirty="0">
                <a:latin typeface="Times New Roman" pitchFamily="18" charset="0"/>
                <a:cs typeface="Times New Roman" pitchFamily="18" charset="0"/>
              </a:rPr>
              <a:t>        </a:t>
            </a:r>
          </a:p>
        </p:txBody>
      </p:sp>
      <p:pic>
        <p:nvPicPr>
          <p:cNvPr id="5" name="Рисунок 4" descr="ул. Ленина.jpg"/>
          <p:cNvPicPr>
            <a:picLocks noChangeAspect="1"/>
          </p:cNvPicPr>
          <p:nvPr/>
        </p:nvPicPr>
        <p:blipFill>
          <a:blip r:embed="rId2" cstate="print"/>
          <a:stretch>
            <a:fillRect/>
          </a:stretch>
        </p:blipFill>
        <p:spPr>
          <a:xfrm>
            <a:off x="1763688" y="3501008"/>
            <a:ext cx="5580112" cy="3356992"/>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G_20190118_180420"/>
          <p:cNvPicPr>
            <a:picLocks noChangeAspect="1" noChangeArrowheads="1"/>
          </p:cNvPicPr>
          <p:nvPr/>
        </p:nvPicPr>
        <p:blipFill>
          <a:blip r:embed="rId2" cstate="print"/>
          <a:srcRect/>
          <a:stretch>
            <a:fillRect/>
          </a:stretch>
        </p:blipFill>
        <p:spPr bwMode="auto">
          <a:xfrm>
            <a:off x="1979712" y="3700694"/>
            <a:ext cx="4824536" cy="3157306"/>
          </a:xfrm>
          <a:prstGeom prst="roundRect">
            <a:avLst/>
          </a:prstGeom>
          <a:noFill/>
          <a:ln w="9525">
            <a:noFill/>
            <a:miter lim="800000"/>
            <a:headEnd/>
            <a:tailEnd/>
          </a:ln>
        </p:spPr>
      </p:pic>
      <p:pic>
        <p:nvPicPr>
          <p:cNvPr id="6" name="Рисунок 5" descr="ул. Карла Маркса.jpg"/>
          <p:cNvPicPr>
            <a:picLocks noChangeAspect="1"/>
          </p:cNvPicPr>
          <p:nvPr/>
        </p:nvPicPr>
        <p:blipFill>
          <a:blip r:embed="rId3" cstate="print"/>
          <a:stretch>
            <a:fillRect/>
          </a:stretch>
        </p:blipFill>
        <p:spPr>
          <a:xfrm>
            <a:off x="0" y="0"/>
            <a:ext cx="4379979" cy="3573016"/>
          </a:xfrm>
          <a:prstGeom prst="roundRect">
            <a:avLst/>
          </a:prstGeom>
        </p:spPr>
      </p:pic>
      <p:pic>
        <p:nvPicPr>
          <p:cNvPr id="7" name="Рисунок 6" descr="ул. Ленина (2).jpg"/>
          <p:cNvPicPr>
            <a:picLocks noChangeAspect="1"/>
          </p:cNvPicPr>
          <p:nvPr/>
        </p:nvPicPr>
        <p:blipFill>
          <a:blip r:embed="rId4" cstate="print"/>
          <a:stretch>
            <a:fillRect/>
          </a:stretch>
        </p:blipFill>
        <p:spPr>
          <a:xfrm>
            <a:off x="4499992" y="0"/>
            <a:ext cx="4644008" cy="3573016"/>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79512" y="332656"/>
            <a:ext cx="8964488" cy="4221088"/>
          </a:xfrm>
          <a:prstGeom prst="rect">
            <a:avLst/>
          </a:prstGeom>
        </p:spPr>
        <p:txBody>
          <a:bodyPr vert="horz" lIns="91440" tIns="45720" rIns="91440" bIns="45720" rtlCol="0" anchor="ctr">
            <a:noAutofit/>
          </a:bodyPr>
          <a:lstStyle/>
          <a:p>
            <a:pPr lvl="0">
              <a:lnSpc>
                <a:spcPct val="120000"/>
              </a:lnSpc>
              <a:spcBef>
                <a:spcPct val="0"/>
              </a:spcBef>
              <a:defRPr/>
            </a:pP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Созданы защитные противопожарные минерализованные полосы (проведена опашка), предупреждающие распространение огня при пожарах в </a:t>
            </a:r>
            <a:r>
              <a:rPr kumimoji="0" lang="ru-RU" sz="1600" i="0" u="none" strike="noStrike" kern="1200" cap="none" spc="0" normalizeH="0" baseline="0" noProof="0" dirty="0" err="1" smtClean="0">
                <a:solidFill>
                  <a:schemeClr val="tx1"/>
                </a:solidFill>
                <a:effectLst/>
                <a:uLnTx/>
                <a:uFillTx/>
                <a:latin typeface="Times New Roman" pitchFamily="18" charset="0"/>
                <a:ea typeface="+mj-ea"/>
                <a:cs typeface="Times New Roman" pitchFamily="18" charset="0"/>
              </a:rPr>
              <a:t>мкр</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Солнечный, Московский, б/</a:t>
            </a:r>
            <a:r>
              <a:rPr kumimoji="0" lang="ru-RU" sz="1600" i="0" u="none" strike="noStrike" kern="1200" cap="none" spc="0" normalizeH="0" baseline="0" noProof="0" dirty="0" err="1" smtClean="0">
                <a:solidFill>
                  <a:schemeClr val="tx1"/>
                </a:solidFill>
                <a:effectLst/>
                <a:uLnTx/>
                <a:uFillTx/>
                <a:latin typeface="Times New Roman" pitchFamily="18" charset="0"/>
                <a:ea typeface="+mj-ea"/>
                <a:cs typeface="Times New Roman" pitchFamily="18" charset="0"/>
              </a:rPr>
              <a:t>п</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a:t>
            </a:r>
            <a:r>
              <a:rPr kumimoji="0" lang="ru-RU" sz="1600" i="0" u="none" strike="noStrike" kern="1200" cap="none" spc="0" normalizeH="0" baseline="0" noProof="0" dirty="0" err="1" smtClean="0">
                <a:solidFill>
                  <a:schemeClr val="tx1"/>
                </a:solidFill>
                <a:effectLst/>
                <a:uLnTx/>
                <a:uFillTx/>
                <a:latin typeface="Times New Roman" pitchFamily="18" charset="0"/>
                <a:ea typeface="+mj-ea"/>
                <a:cs typeface="Times New Roman" pitchFamily="18" charset="0"/>
              </a:rPr>
              <a:t>Халярты</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вокруг болота «Шерагул» и «Балясы»;</a:t>
            </a:r>
            <a:b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b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Произведена обрезка тополей на</a:t>
            </a:r>
            <a:r>
              <a:rPr kumimoji="0" lang="ru-RU" sz="1600" i="0" u="none" strike="noStrike" kern="1200" cap="none" spc="0" normalizeH="0" noProof="0" dirty="0" smtClean="0">
                <a:solidFill>
                  <a:schemeClr val="tx1"/>
                </a:solidFill>
                <a:effectLst/>
                <a:uLnTx/>
                <a:uFillTx/>
                <a:latin typeface="Times New Roman" pitchFamily="18" charset="0"/>
                <a:ea typeface="+mj-ea"/>
                <a:cs typeface="Times New Roman" pitchFamily="18" charset="0"/>
              </a:rPr>
              <a:t> сумму 248,80 </a:t>
            </a:r>
            <a:r>
              <a:rPr kumimoji="0" lang="ru-RU" sz="1600" i="0" u="none" strike="noStrike" kern="1200" cap="none" spc="0" normalizeH="0" noProof="0" dirty="0" err="1" smtClean="0">
                <a:solidFill>
                  <a:schemeClr val="tx1"/>
                </a:solidFill>
                <a:effectLst/>
                <a:uLnTx/>
                <a:uFillTx/>
                <a:latin typeface="Times New Roman" pitchFamily="18" charset="0"/>
                <a:ea typeface="+mj-ea"/>
                <a:cs typeface="Times New Roman" pitchFamily="18" charset="0"/>
              </a:rPr>
              <a:t>тыс.руб</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a:t>
            </a:r>
            <a:b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b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В</a:t>
            </a:r>
            <a:r>
              <a:rPr kumimoji="0" lang="ru-RU" sz="1600" i="0" u="none" strike="noStrike" kern="1200" cap="none" spc="0" normalizeH="0" noProof="0" dirty="0" smtClean="0">
                <a:solidFill>
                  <a:schemeClr val="tx1"/>
                </a:solidFill>
                <a:effectLst/>
                <a:uLnTx/>
                <a:uFillTx/>
                <a:latin typeface="Times New Roman" pitchFamily="18" charset="0"/>
                <a:ea typeface="+mj-ea"/>
                <a:cs typeface="Times New Roman" pitchFamily="18" charset="0"/>
              </a:rPr>
              <a:t> рамках конкурса социально-значимых проектов приобретены и установлены  стенды с портретами Ветеранов ВОВ и </a:t>
            </a:r>
            <a:r>
              <a:rPr lang="ru-RU" sz="1600" dirty="0" smtClean="0">
                <a:latin typeface="Times New Roman" pitchFamily="18" charset="0"/>
                <a:ea typeface="+mj-ea"/>
                <a:cs typeface="Times New Roman" pitchFamily="18" charset="0"/>
              </a:rPr>
              <a:t>Почетными гражданами п. </a:t>
            </a:r>
            <a:r>
              <a:rPr lang="ru-RU" sz="1600" dirty="0" err="1" smtClean="0">
                <a:latin typeface="Times New Roman" pitchFamily="18" charset="0"/>
                <a:ea typeface="+mj-ea"/>
                <a:cs typeface="Times New Roman" pitchFamily="18" charset="0"/>
              </a:rPr>
              <a:t>Залари</a:t>
            </a:r>
            <a:r>
              <a:rPr lang="ru-RU" sz="1600" dirty="0">
                <a:latin typeface="Times New Roman" pitchFamily="18" charset="0"/>
                <a:ea typeface="+mj-ea"/>
                <a:cs typeface="Times New Roman" pitchFamily="18" charset="0"/>
              </a:rPr>
              <a:t> </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на площади ДК «Современник»;</a:t>
            </a:r>
          </a:p>
          <a:p>
            <a:pPr lvl="0">
              <a:lnSpc>
                <a:spcPct val="120000"/>
              </a:lnSpc>
              <a:spcBef>
                <a:spcPct val="0"/>
              </a:spcBef>
              <a:defRPr/>
            </a:pPr>
            <a:r>
              <a:rPr lang="ru-RU" sz="1600" dirty="0" smtClean="0">
                <a:latin typeface="Times New Roman" pitchFamily="18" charset="0"/>
                <a:ea typeface="+mj-ea"/>
                <a:cs typeface="Times New Roman" pitchFamily="18" charset="0"/>
              </a:rPr>
              <a:t>- Приобретены и установлены дымовые </a:t>
            </a:r>
            <a:r>
              <a:rPr lang="ru-RU" sz="1600" dirty="0" err="1" smtClean="0">
                <a:latin typeface="Times New Roman" pitchFamily="18" charset="0"/>
                <a:ea typeface="+mj-ea"/>
                <a:cs typeface="Times New Roman" pitchFamily="18" charset="0"/>
              </a:rPr>
              <a:t>извещатели</a:t>
            </a:r>
            <a:r>
              <a:rPr lang="ru-RU" sz="1600" dirty="0" smtClean="0">
                <a:latin typeface="Times New Roman" pitchFamily="18" charset="0"/>
                <a:ea typeface="+mj-ea"/>
                <a:cs typeface="Times New Roman" pitchFamily="18" charset="0"/>
              </a:rPr>
              <a:t> в домах многодетных семей;</a:t>
            </a:r>
            <a:endPar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endParaRPr>
          </a:p>
          <a:p>
            <a:pPr>
              <a:lnSpc>
                <a:spcPct val="120000"/>
              </a:lnSpc>
              <a:spcBef>
                <a:spcPct val="0"/>
              </a:spcBef>
              <a:buFontTx/>
              <a:buChar char="-"/>
              <a:defRPr/>
            </a:pPr>
            <a:r>
              <a:rPr lang="ru-RU" sz="1600" dirty="0" smtClean="0">
                <a:latin typeface="Times New Roman" pitchFamily="18" charset="0"/>
                <a:ea typeface="+mj-ea"/>
                <a:cs typeface="Times New Roman" pitchFamily="18" charset="0"/>
              </a:rPr>
              <a:t>В рамках спонсорской помощи установлены ледовые фигуры с подсветкой на площади ДК «Современник»; </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a:r>
            <a:b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b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Проведен отлов собак и кошек в количестве 136 шт.;</a:t>
            </a:r>
            <a:b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b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 </a:t>
            </a:r>
            <a:r>
              <a:rPr lang="ru-RU" sz="1600" dirty="0" smtClean="0">
                <a:latin typeface="Times New Roman" pitchFamily="18" charset="0"/>
                <a:ea typeface="+mj-ea"/>
                <a:cs typeface="Times New Roman" pitchFamily="18" charset="0"/>
              </a:rPr>
              <a:t>Из средств местного бюджета </a:t>
            </a:r>
            <a:r>
              <a:rPr lang="ru-RU" sz="1600" dirty="0" smtClean="0">
                <a:latin typeface="Times New Roman" pitchFamily="18" charset="0"/>
                <a:cs typeface="Times New Roman" pitchFamily="18" charset="0"/>
              </a:rPr>
              <a:t>приобретены кронштейны с портретами  Ветеранов ВОВ и размещены на центральной  ул. Ленина (в сторону полиции);</a:t>
            </a:r>
          </a:p>
          <a:p>
            <a:pPr lvl="0">
              <a:lnSpc>
                <a:spcPct val="120000"/>
              </a:lnSpc>
              <a:spcBef>
                <a:spcPct val="0"/>
              </a:spcBef>
              <a:buFontTx/>
              <a:buChar char="-"/>
              <a:defRPr/>
            </a:pP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Составлено протоколов в количестве 53 шт. </a:t>
            </a:r>
            <a:r>
              <a:rPr kumimoji="0" lang="ru-RU" sz="1600" i="0" u="none" strike="noStrike" kern="1200" cap="none" spc="0" normalizeH="0" noProof="0" dirty="0" smtClean="0">
                <a:solidFill>
                  <a:schemeClr val="tx1"/>
                </a:solidFill>
                <a:effectLst/>
                <a:uLnTx/>
                <a:uFillTx/>
                <a:latin typeface="Times New Roman" pitchFamily="18" charset="0"/>
                <a:ea typeface="+mj-ea"/>
                <a:cs typeface="Times New Roman" pitchFamily="18" charset="0"/>
              </a:rPr>
              <a:t> </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из них по соблюдению тишины 23 шт.,</a:t>
            </a:r>
            <a:r>
              <a:rPr lang="ru-RU" sz="1600" dirty="0" smtClean="0">
                <a:latin typeface="Times New Roman" pitchFamily="18" charset="0"/>
                <a:ea typeface="+mj-ea"/>
                <a:cs typeface="Times New Roman" pitchFamily="18" charset="0"/>
              </a:rPr>
              <a:t> </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по благоустройству 30 </a:t>
            </a:r>
            <a:r>
              <a:rPr kumimoji="0" lang="ru-RU" sz="1600" i="0" u="none" strike="noStrike" kern="1200" cap="none" spc="0" normalizeH="0" baseline="0" noProof="0" dirty="0" err="1" smtClean="0">
                <a:solidFill>
                  <a:schemeClr val="tx1"/>
                </a:solidFill>
                <a:effectLst/>
                <a:uLnTx/>
                <a:uFillTx/>
                <a:latin typeface="Times New Roman" pitchFamily="18" charset="0"/>
                <a:ea typeface="+mj-ea"/>
                <a:cs typeface="Times New Roman" pitchFamily="18" charset="0"/>
              </a:rPr>
              <a:t>шт</a:t>
            </a:r>
            <a:r>
              <a:rPr kumimoji="0" lang="ru-RU" sz="1600" i="0" u="none" strike="noStrike" kern="1200" cap="none" spc="0" normalizeH="0" baseline="0" noProof="0" dirty="0" smtClean="0">
                <a:solidFill>
                  <a:schemeClr val="tx1"/>
                </a:solidFill>
                <a:effectLst/>
                <a:uLnTx/>
                <a:uFillTx/>
                <a:latin typeface="Times New Roman" pitchFamily="18" charset="0"/>
                <a:ea typeface="+mj-ea"/>
                <a:cs typeface="Times New Roman" pitchFamily="18" charset="0"/>
              </a:rPr>
              <a:t>;</a:t>
            </a:r>
          </a:p>
          <a:p>
            <a:pPr lvl="0">
              <a:lnSpc>
                <a:spcPct val="120000"/>
              </a:lnSpc>
              <a:spcBef>
                <a:spcPct val="0"/>
              </a:spcBef>
            </a:pPr>
            <a:r>
              <a:rPr kumimoji="0" lang="ru-RU" sz="1600" b="0" i="0" u="none" strike="noStrike" kern="1200" cap="none" spc="0" normalizeH="0" baseline="0" noProof="0" dirty="0" smtClean="0">
                <a:solidFill>
                  <a:schemeClr val="tx1"/>
                </a:solidFill>
                <a:effectLst/>
                <a:uLnTx/>
                <a:uFillTx/>
                <a:latin typeface="+mj-lt"/>
                <a:ea typeface="+mj-ea"/>
                <a:cs typeface="+mj-cs"/>
              </a:rPr>
              <a:t/>
            </a:r>
            <a:br>
              <a:rPr kumimoji="0" lang="ru-RU" sz="1600" b="0" i="0" u="none" strike="noStrike" kern="1200" cap="none" spc="0" normalizeH="0" baseline="0" noProof="0" dirty="0" smtClean="0">
                <a:solidFill>
                  <a:schemeClr val="tx1"/>
                </a:solidFill>
                <a:effectLst/>
                <a:uLnTx/>
                <a:uFillTx/>
                <a:latin typeface="+mj-lt"/>
                <a:ea typeface="+mj-ea"/>
                <a:cs typeface="+mj-cs"/>
              </a:rPr>
            </a:br>
            <a:endParaRPr kumimoji="0" lang="ru-RU" sz="1600" b="0" i="0" u="none" strike="noStrike" kern="1200" cap="none" spc="0" normalizeH="0" baseline="0" noProof="0" dirty="0">
              <a:solidFill>
                <a:schemeClr val="tx1"/>
              </a:solidFill>
              <a:effectLst/>
              <a:uLnTx/>
              <a:uFillTx/>
              <a:latin typeface="+mj-lt"/>
              <a:ea typeface="+mj-ea"/>
              <a:cs typeface="+mj-cs"/>
            </a:endParaRPr>
          </a:p>
        </p:txBody>
      </p:sp>
      <p:pic>
        <p:nvPicPr>
          <p:cNvPr id="6" name="Рисунок 5" descr="IMG_20200114_145642.jpg"/>
          <p:cNvPicPr>
            <a:picLocks noChangeAspect="1"/>
          </p:cNvPicPr>
          <p:nvPr/>
        </p:nvPicPr>
        <p:blipFill>
          <a:blip r:embed="rId2" cstate="print"/>
          <a:stretch>
            <a:fillRect/>
          </a:stretch>
        </p:blipFill>
        <p:spPr>
          <a:xfrm>
            <a:off x="6263680" y="4221088"/>
            <a:ext cx="2880320" cy="2636912"/>
          </a:xfrm>
          <a:prstGeom prst="roundRect">
            <a:avLst/>
          </a:prstGeom>
        </p:spPr>
      </p:pic>
      <p:pic>
        <p:nvPicPr>
          <p:cNvPr id="7" name="Рисунок 6" descr="IMG_20200114_145638.jpg"/>
          <p:cNvPicPr>
            <a:picLocks noChangeAspect="1"/>
          </p:cNvPicPr>
          <p:nvPr/>
        </p:nvPicPr>
        <p:blipFill>
          <a:blip r:embed="rId3" cstate="print"/>
          <a:stretch>
            <a:fillRect/>
          </a:stretch>
        </p:blipFill>
        <p:spPr>
          <a:xfrm>
            <a:off x="0" y="4221088"/>
            <a:ext cx="2987824" cy="2636912"/>
          </a:xfrm>
          <a:prstGeom prst="roundRect">
            <a:avLst/>
          </a:prstGeom>
        </p:spPr>
      </p:pic>
      <p:pic>
        <p:nvPicPr>
          <p:cNvPr id="8" name="Рисунок 7" descr="IMG_20191007_163629.jpg"/>
          <p:cNvPicPr>
            <a:picLocks noChangeAspect="1"/>
          </p:cNvPicPr>
          <p:nvPr/>
        </p:nvPicPr>
        <p:blipFill>
          <a:blip r:embed="rId4" cstate="print"/>
          <a:srcRect l="13776" t="34250" r="20075" b="15351"/>
          <a:stretch>
            <a:fillRect/>
          </a:stretch>
        </p:blipFill>
        <p:spPr>
          <a:xfrm>
            <a:off x="3203848" y="4221088"/>
            <a:ext cx="2880320" cy="2636912"/>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15416"/>
            <a:ext cx="8754176" cy="936104"/>
          </a:xfrm>
        </p:spPr>
        <p:txBody>
          <a:bodyPr>
            <a:normAutofit fontScale="90000"/>
          </a:bodyPr>
          <a:lstStyle/>
          <a:p>
            <a:pPr algn="ctr">
              <a:lnSpc>
                <a:spcPct val="150000"/>
              </a:lnSpc>
            </a:pPr>
            <a:r>
              <a:rPr lang="ru-RU" dirty="0" smtClean="0"/>
              <a:t/>
            </a:r>
            <a:br>
              <a:rPr lang="ru-RU" dirty="0" smtClean="0"/>
            </a:br>
            <a:r>
              <a:rPr lang="ru-RU" sz="2700" dirty="0" smtClean="0">
                <a:ln w="12700">
                  <a:noFill/>
                  <a:prstDash val="solid"/>
                </a:ln>
                <a:solidFill>
                  <a:srgbClr val="002060"/>
                </a:solidFill>
                <a:latin typeface="Arial Black" pitchFamily="34" charset="0"/>
              </a:rPr>
              <a:t>Анализ безвозмездных поступлений </a:t>
            </a:r>
            <a:br>
              <a:rPr lang="ru-RU" sz="2700" dirty="0" smtClean="0">
                <a:ln w="12700">
                  <a:noFill/>
                  <a:prstDash val="solid"/>
                </a:ln>
                <a:solidFill>
                  <a:srgbClr val="002060"/>
                </a:solidFill>
                <a:latin typeface="Arial Black" pitchFamily="34" charset="0"/>
              </a:rPr>
            </a:br>
            <a:r>
              <a:rPr lang="ru-RU" sz="2700" dirty="0" smtClean="0">
                <a:ln w="12700">
                  <a:noFill/>
                  <a:prstDash val="solid"/>
                </a:ln>
                <a:solidFill>
                  <a:srgbClr val="002060"/>
                </a:solidFill>
                <a:latin typeface="Arial Black" pitchFamily="34" charset="0"/>
              </a:rPr>
              <a:t>за период с 2017-2019 гг.</a:t>
            </a:r>
            <a:endParaRPr lang="ru-RU" sz="2700" dirty="0">
              <a:ln w="12700">
                <a:noFill/>
                <a:prstDash val="solid"/>
              </a:ln>
              <a:solidFill>
                <a:srgbClr val="002060"/>
              </a:solidFill>
              <a:latin typeface="Arial Black" pitchFamily="34" charset="0"/>
            </a:endParaRPr>
          </a:p>
        </p:txBody>
      </p:sp>
      <p:graphicFrame>
        <p:nvGraphicFramePr>
          <p:cNvPr id="3" name="Диаграмма 2"/>
          <p:cNvGraphicFramePr/>
          <p:nvPr>
            <p:extLst>
              <p:ext uri="{D42A27DB-BD31-4B8C-83A1-F6EECF244321}">
                <p14:modId xmlns="" xmlns:p14="http://schemas.microsoft.com/office/powerpoint/2010/main" val="1294474879"/>
              </p:ext>
            </p:extLst>
          </p:nvPr>
        </p:nvGraphicFramePr>
        <p:xfrm>
          <a:off x="179512" y="908720"/>
          <a:ext cx="5688632" cy="5949280"/>
        </p:xfrm>
        <a:graphic>
          <a:graphicData uri="http://schemas.openxmlformats.org/drawingml/2006/chart">
            <c:chart xmlns:c="http://schemas.openxmlformats.org/drawingml/2006/chart" xmlns:r="http://schemas.openxmlformats.org/officeDocument/2006/relationships" r:id="rId3"/>
          </a:graphicData>
        </a:graphic>
      </p:graphicFrame>
      <p:sp>
        <p:nvSpPr>
          <p:cNvPr id="4" name="Объект 7"/>
          <p:cNvSpPr txBox="1">
            <a:spLocks/>
          </p:cNvSpPr>
          <p:nvPr/>
        </p:nvSpPr>
        <p:spPr>
          <a:xfrm>
            <a:off x="5076056" y="1052736"/>
            <a:ext cx="3888432" cy="540060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ru-RU" sz="1900" dirty="0" smtClean="0">
              <a:latin typeface="Times New Roman" pitchFamily="18" charset="0"/>
              <a:cs typeface="Times New Roman" pitchFamily="18" charset="0"/>
            </a:endParaRPr>
          </a:p>
          <a:p>
            <a:r>
              <a:rPr lang="ru-RU" sz="1900" dirty="0" smtClean="0">
                <a:latin typeface="Times New Roman" pitchFamily="18" charset="0"/>
                <a:cs typeface="Times New Roman" pitchFamily="18" charset="0"/>
              </a:rPr>
              <a:t>Объем субвенций в 2019 уменьшился  за счет передачи полномочий ВУС и открытия военкомата на территории МО</a:t>
            </a:r>
          </a:p>
          <a:p>
            <a:r>
              <a:rPr lang="ru-RU" sz="1900" dirty="0" smtClean="0">
                <a:latin typeface="Times New Roman" pitchFamily="18" charset="0"/>
                <a:cs typeface="Times New Roman" pitchFamily="18" charset="0"/>
              </a:rPr>
              <a:t>Размер дотации на выравнивание бюджетной обеспеченности по сравнению с 2018годом увеличился  на 4015,7 тыс. рублей,.</a:t>
            </a:r>
          </a:p>
          <a:p>
            <a:r>
              <a:rPr lang="ru-RU" sz="1900" dirty="0" smtClean="0">
                <a:latin typeface="Times New Roman" pitchFamily="18" charset="0"/>
                <a:cs typeface="Times New Roman" pitchFamily="18" charset="0"/>
              </a:rPr>
              <a:t>Большую часть  в структуре безвозмездных поступлений занимают субсидии из областного бюджета. В 2019 году по сравнению с 2018 годом объем поступлений увеличился  на 26%.</a:t>
            </a:r>
          </a:p>
        </p:txBody>
      </p:sp>
    </p:spTree>
    <p:extLst>
      <p:ext uri="{BB962C8B-B14F-4D97-AF65-F5344CB8AC3E}">
        <p14:creationId xmlns="" xmlns:p14="http://schemas.microsoft.com/office/powerpoint/2010/main" val="2840285435"/>
      </p:ext>
    </p:extLst>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6632"/>
            <a:ext cx="9144000" cy="1323439"/>
          </a:xfrm>
          <a:prstGeom prst="rect">
            <a:avLst/>
          </a:prstGeom>
          <a:noFill/>
        </p:spPr>
        <p:txBody>
          <a:bodyPr wrap="square" rtlCol="0">
            <a:spAutoFit/>
          </a:bodyPr>
          <a:lstStyle/>
          <a:p>
            <a:pPr>
              <a:buFontTx/>
              <a:buChar char="-"/>
            </a:pPr>
            <a:r>
              <a:rPr lang="ru-RU" sz="2000" dirty="0" smtClean="0">
                <a:latin typeface="Times New Roman" pitchFamily="18" charset="0"/>
                <a:cs typeface="Times New Roman" pitchFamily="18" charset="0"/>
              </a:rPr>
              <a:t> Для благоустройства парка «Памяти» приобретены  и посажены сосны;</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По акции «Дерево живи» приобретены саженцы сирени, боярышника, калины, клёна и высажены на территории </a:t>
            </a:r>
            <a:r>
              <a:rPr lang="ru-RU" sz="2000" dirty="0" err="1" smtClean="0">
                <a:latin typeface="Times New Roman" pitchFamily="18" charset="0"/>
                <a:cs typeface="Times New Roman" pitchFamily="18" charset="0"/>
              </a:rPr>
              <a:t>д</a:t>
            </a:r>
            <a:r>
              <a:rPr lang="ru-RU" sz="2000" dirty="0" smtClean="0">
                <a:latin typeface="Times New Roman" pitchFamily="18" charset="0"/>
                <a:cs typeface="Times New Roman" pitchFamily="18" charset="0"/>
              </a:rPr>
              <a:t>/с «Малыш», </a:t>
            </a:r>
            <a:r>
              <a:rPr lang="ru-RU" sz="2000" dirty="0" err="1" smtClean="0">
                <a:latin typeface="Times New Roman" pitchFamily="18" charset="0"/>
                <a:cs typeface="Times New Roman" pitchFamily="18" charset="0"/>
              </a:rPr>
              <a:t>д</a:t>
            </a:r>
            <a:r>
              <a:rPr lang="ru-RU" sz="2000" dirty="0" smtClean="0">
                <a:latin typeface="Times New Roman" pitchFamily="18" charset="0"/>
                <a:cs typeface="Times New Roman" pitchFamily="18" charset="0"/>
              </a:rPr>
              <a:t>/с «Теремок», </a:t>
            </a:r>
            <a:r>
              <a:rPr lang="ru-RU" sz="2000" dirty="0" err="1" smtClean="0">
                <a:latin typeface="Times New Roman" pitchFamily="18" charset="0"/>
                <a:cs typeface="Times New Roman" pitchFamily="18" charset="0"/>
              </a:rPr>
              <a:t>д</a:t>
            </a:r>
            <a:r>
              <a:rPr lang="ru-RU" sz="2000" dirty="0" smtClean="0">
                <a:latin typeface="Times New Roman" pitchFamily="18" charset="0"/>
                <a:cs typeface="Times New Roman" pitchFamily="18" charset="0"/>
              </a:rPr>
              <a:t>/с Сказка, </a:t>
            </a:r>
            <a:r>
              <a:rPr lang="ru-RU" sz="2000" dirty="0" err="1" smtClean="0">
                <a:latin typeface="Times New Roman" pitchFamily="18" charset="0"/>
                <a:cs typeface="Times New Roman" pitchFamily="18" charset="0"/>
              </a:rPr>
              <a:t>д</a:t>
            </a:r>
            <a:r>
              <a:rPr lang="ru-RU" sz="2000" dirty="0" smtClean="0">
                <a:latin typeface="Times New Roman" pitchFamily="18" charset="0"/>
                <a:cs typeface="Times New Roman" pitchFamily="18" charset="0"/>
              </a:rPr>
              <a:t>/с «Радуга», </a:t>
            </a:r>
            <a:r>
              <a:rPr lang="ru-RU" sz="2000" dirty="0" err="1" smtClean="0">
                <a:latin typeface="Times New Roman" pitchFamily="18" charset="0"/>
                <a:cs typeface="Times New Roman" pitchFamily="18" charset="0"/>
              </a:rPr>
              <a:t>д</a:t>
            </a:r>
            <a:r>
              <a:rPr lang="ru-RU" sz="2000" dirty="0" smtClean="0">
                <a:latin typeface="Times New Roman" pitchFamily="18" charset="0"/>
                <a:cs typeface="Times New Roman" pitchFamily="18" charset="0"/>
              </a:rPr>
              <a:t>/с №2,  СООШ, ДДЮТ, церкви, ИКЦ «Современник».</a:t>
            </a:r>
            <a:endParaRPr lang="ru-RU" sz="2000" dirty="0"/>
          </a:p>
        </p:txBody>
      </p:sp>
      <p:pic>
        <p:nvPicPr>
          <p:cNvPr id="6" name="Рисунок 5" descr="IMG-82ca534473b6a2eca3f17ba4557f2006-V.jpg"/>
          <p:cNvPicPr>
            <a:picLocks noChangeAspect="1"/>
          </p:cNvPicPr>
          <p:nvPr/>
        </p:nvPicPr>
        <p:blipFill>
          <a:blip r:embed="rId2" cstate="print"/>
          <a:stretch>
            <a:fillRect/>
          </a:stretch>
        </p:blipFill>
        <p:spPr>
          <a:xfrm>
            <a:off x="0" y="1628800"/>
            <a:ext cx="3302888" cy="2708920"/>
          </a:xfrm>
          <a:prstGeom prst="roundRect">
            <a:avLst/>
          </a:prstGeom>
        </p:spPr>
      </p:pic>
      <p:pic>
        <p:nvPicPr>
          <p:cNvPr id="7" name="Рисунок 6" descr="IMG-dcb9b98eca1e88176e92120f0cc5f603-V.jpg"/>
          <p:cNvPicPr>
            <a:picLocks noChangeAspect="1"/>
          </p:cNvPicPr>
          <p:nvPr/>
        </p:nvPicPr>
        <p:blipFill>
          <a:blip r:embed="rId3" cstate="print"/>
          <a:stretch>
            <a:fillRect/>
          </a:stretch>
        </p:blipFill>
        <p:spPr>
          <a:xfrm>
            <a:off x="0" y="4401108"/>
            <a:ext cx="3275856" cy="2456892"/>
          </a:xfrm>
          <a:prstGeom prst="roundRect">
            <a:avLst/>
          </a:prstGeom>
        </p:spPr>
      </p:pic>
      <p:pic>
        <p:nvPicPr>
          <p:cNvPr id="8" name="Рисунок 7" descr="IMG_20190520_184225.jpg"/>
          <p:cNvPicPr>
            <a:picLocks noChangeAspect="1"/>
          </p:cNvPicPr>
          <p:nvPr/>
        </p:nvPicPr>
        <p:blipFill>
          <a:blip r:embed="rId4" cstate="print"/>
          <a:stretch>
            <a:fillRect/>
          </a:stretch>
        </p:blipFill>
        <p:spPr>
          <a:xfrm>
            <a:off x="6488294" y="1988840"/>
            <a:ext cx="2655706" cy="4725144"/>
          </a:xfrm>
          <a:prstGeom prst="roundRect">
            <a:avLst/>
          </a:prstGeom>
        </p:spPr>
      </p:pic>
      <p:pic>
        <p:nvPicPr>
          <p:cNvPr id="9" name="Рисунок 8" descr="IMG_20190520_184228.jpg"/>
          <p:cNvPicPr>
            <a:picLocks noChangeAspect="1"/>
          </p:cNvPicPr>
          <p:nvPr/>
        </p:nvPicPr>
        <p:blipFill>
          <a:blip r:embed="rId5" cstate="print"/>
          <a:stretch>
            <a:fillRect/>
          </a:stretch>
        </p:blipFill>
        <p:spPr>
          <a:xfrm>
            <a:off x="3563888" y="1988840"/>
            <a:ext cx="2699792" cy="4725144"/>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Прямоугольник 1"/>
          <p:cNvSpPr>
            <a:spLocks noChangeArrowheads="1"/>
          </p:cNvSpPr>
          <p:nvPr/>
        </p:nvSpPr>
        <p:spPr bwMode="auto">
          <a:xfrm>
            <a:off x="468313" y="549275"/>
            <a:ext cx="8207375" cy="368300"/>
          </a:xfrm>
          <a:prstGeom prst="rect">
            <a:avLst/>
          </a:prstGeom>
          <a:noFill/>
          <a:ln w="9525">
            <a:noFill/>
            <a:miter lim="800000"/>
            <a:headEnd/>
            <a:tailEnd/>
          </a:ln>
        </p:spPr>
        <p:txBody>
          <a:bodyPr>
            <a:spAutoFit/>
          </a:bodyPr>
          <a:lstStyle/>
          <a:p>
            <a:pPr algn="just"/>
            <a:r>
              <a:rPr lang="ru-RU">
                <a:latin typeface="Lucida Sans Unicode" pitchFamily="34" charset="0"/>
                <a:cs typeface="Times New Roman" pitchFamily="18" charset="0"/>
              </a:rPr>
              <a:t> </a:t>
            </a:r>
            <a:endParaRPr lang="ru-RU">
              <a:latin typeface="Tms Rmn"/>
              <a:cs typeface="Times New Roman" pitchFamily="18" charset="0"/>
            </a:endParaRPr>
          </a:p>
        </p:txBody>
      </p:sp>
      <p:sp>
        <p:nvSpPr>
          <p:cNvPr id="3" name="Прямоугольник 2"/>
          <p:cNvSpPr/>
          <p:nvPr/>
        </p:nvSpPr>
        <p:spPr>
          <a:xfrm>
            <a:off x="107504" y="764704"/>
            <a:ext cx="8856983" cy="2462213"/>
          </a:xfrm>
          <a:prstGeom prst="rect">
            <a:avLst/>
          </a:prstGeom>
        </p:spPr>
        <p:txBody>
          <a:bodyPr wrap="square">
            <a:spAutoFit/>
          </a:bodyPr>
          <a:lstStyle/>
          <a:p>
            <a:pPr>
              <a:defRPr/>
            </a:pPr>
            <a:r>
              <a:rPr lang="ru-RU" sz="2000" dirty="0" smtClean="0">
                <a:latin typeface="Times New Roman" pitchFamily="18" charset="0"/>
                <a:cs typeface="Times New Roman" pitchFamily="18" charset="0"/>
              </a:rPr>
              <a:t>Силами </a:t>
            </a:r>
            <a:r>
              <a:rPr lang="ru-RU" sz="2000" dirty="0">
                <a:latin typeface="Times New Roman" pitchFamily="18" charset="0"/>
                <a:cs typeface="Times New Roman" pitchFamily="18" charset="0"/>
              </a:rPr>
              <a:t>активных и неравнодушных жителей установлены детские игровые площадки, приобретенные администрацией: </a:t>
            </a:r>
            <a:endParaRPr lang="ru-RU" sz="2000" dirty="0" smtClean="0">
              <a:latin typeface="Times New Roman" pitchFamily="18" charset="0"/>
              <a:cs typeface="Times New Roman" pitchFamily="18" charset="0"/>
            </a:endParaRPr>
          </a:p>
          <a:p>
            <a:pPr>
              <a:defRPr/>
            </a:pPr>
            <a:r>
              <a:rPr lang="ru-RU" sz="2000" dirty="0" smtClean="0">
                <a:latin typeface="Times New Roman" pitchFamily="18" charset="0"/>
                <a:cs typeface="Times New Roman" pitchFamily="18" charset="0"/>
              </a:rPr>
              <a:t>ул</a:t>
            </a:r>
            <a:r>
              <a:rPr lang="ru-RU" sz="2000" dirty="0">
                <a:latin typeface="Times New Roman" pitchFamily="18" charset="0"/>
                <a:cs typeface="Times New Roman" pitchFamily="18" charset="0"/>
              </a:rPr>
              <a:t>. Спортивная (</a:t>
            </a:r>
            <a:r>
              <a:rPr lang="ru-RU" sz="2000" dirty="0" err="1">
                <a:latin typeface="Times New Roman" pitchFamily="18" charset="0"/>
                <a:cs typeface="Times New Roman" pitchFamily="18" charset="0"/>
              </a:rPr>
              <a:t>Максимовский</a:t>
            </a:r>
            <a:r>
              <a:rPr lang="ru-RU" sz="2000" dirty="0">
                <a:latin typeface="Times New Roman" pitchFamily="18" charset="0"/>
                <a:cs typeface="Times New Roman" pitchFamily="18" charset="0"/>
              </a:rPr>
              <a:t> Сергей), ул. Чехова (Андреева Оля), ул. Новая </a:t>
            </a:r>
            <a:endParaRPr lang="ru-RU" sz="2000" dirty="0" smtClean="0">
              <a:latin typeface="Times New Roman" pitchFamily="18" charset="0"/>
              <a:cs typeface="Times New Roman" pitchFamily="18" charset="0"/>
            </a:endParaRPr>
          </a:p>
          <a:p>
            <a:pPr>
              <a:defRPr/>
            </a:pP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Белов Денис), </a:t>
            </a:r>
            <a:r>
              <a:rPr lang="ru-RU" sz="2000" dirty="0" smtClean="0">
                <a:latin typeface="Times New Roman" pitchFamily="18" charset="0"/>
                <a:cs typeface="Times New Roman" pitchFamily="18" charset="0"/>
              </a:rPr>
              <a:t>ул</a:t>
            </a:r>
            <a:r>
              <a:rPr lang="ru-RU" sz="2000" dirty="0">
                <a:latin typeface="Times New Roman" pitchFamily="18" charset="0"/>
                <a:cs typeface="Times New Roman" pitchFamily="18" charset="0"/>
              </a:rPr>
              <a:t>. Леспромхозовская (Савинова Татьяна), ул. Зеленая (Акимов Евгений).</a:t>
            </a:r>
          </a:p>
          <a:p>
            <a:pPr>
              <a:defRPr/>
            </a:pPr>
            <a:r>
              <a:rPr lang="ru-RU" b="1" dirty="0">
                <a:latin typeface="Times New Roman" pitchFamily="18" charset="0"/>
                <a:cs typeface="Times New Roman" pitchFamily="18" charset="0"/>
              </a:rPr>
              <a:t>       </a:t>
            </a:r>
          </a:p>
          <a:p>
            <a:pPr>
              <a:defRPr/>
            </a:pPr>
            <a:r>
              <a:rPr lang="ru-RU" dirty="0"/>
              <a:t> </a:t>
            </a:r>
          </a:p>
          <a:p>
            <a:pPr marL="285750" indent="-285750" algn="just" fontAlgn="auto">
              <a:spcBef>
                <a:spcPts val="0"/>
              </a:spcBef>
              <a:spcAft>
                <a:spcPts val="0"/>
              </a:spcAft>
              <a:buFont typeface="Arial" pitchFamily="34" charset="0"/>
              <a:buChar char="•"/>
              <a:defRPr/>
            </a:pPr>
            <a:endParaRPr lang="ru-RU" dirty="0">
              <a:latin typeface="Times New Roman" pitchFamily="18" charset="0"/>
              <a:cs typeface="Times New Roman" pitchFamily="18" charset="0"/>
            </a:endParaRPr>
          </a:p>
        </p:txBody>
      </p:sp>
      <p:sp>
        <p:nvSpPr>
          <p:cNvPr id="7172" name="TextBox 3"/>
          <p:cNvSpPr txBox="1">
            <a:spLocks noChangeArrowheads="1"/>
          </p:cNvSpPr>
          <p:nvPr/>
        </p:nvSpPr>
        <p:spPr bwMode="auto">
          <a:xfrm>
            <a:off x="0" y="131763"/>
            <a:ext cx="9143999" cy="523220"/>
          </a:xfrm>
          <a:prstGeom prst="rect">
            <a:avLst/>
          </a:prstGeom>
          <a:noFill/>
          <a:ln w="9525">
            <a:noFill/>
            <a:miter lim="800000"/>
            <a:headEnd/>
            <a:tailEnd/>
          </a:ln>
        </p:spPr>
        <p:txBody>
          <a:bodyPr wrap="square">
            <a:spAutoFit/>
          </a:bodyPr>
          <a:lstStyle/>
          <a:p>
            <a:pPr algn="ctr"/>
            <a:r>
              <a:rPr lang="ru-RU" sz="2800" b="1" dirty="0" smtClean="0">
                <a:solidFill>
                  <a:srgbClr val="002060"/>
                </a:solidFill>
                <a:latin typeface="Arial Black" pitchFamily="34" charset="0"/>
              </a:rPr>
              <a:t>Детские площадки</a:t>
            </a:r>
            <a:endParaRPr lang="ru-RU" sz="2800" dirty="0">
              <a:solidFill>
                <a:srgbClr val="002060"/>
              </a:solidFill>
              <a:latin typeface="Arial Black" pitchFamily="34" charset="0"/>
            </a:endParaRPr>
          </a:p>
        </p:txBody>
      </p:sp>
      <p:pic>
        <p:nvPicPr>
          <p:cNvPr id="7" name="Рисунок 6" descr="20190601_141930.jpg"/>
          <p:cNvPicPr>
            <a:picLocks noChangeAspect="1"/>
          </p:cNvPicPr>
          <p:nvPr/>
        </p:nvPicPr>
        <p:blipFill>
          <a:blip r:embed="rId2" cstate="print"/>
          <a:stretch>
            <a:fillRect/>
          </a:stretch>
        </p:blipFill>
        <p:spPr>
          <a:xfrm>
            <a:off x="107504" y="2420888"/>
            <a:ext cx="4416491" cy="4032448"/>
          </a:xfrm>
          <a:prstGeom prst="roundRect">
            <a:avLst/>
          </a:prstGeom>
        </p:spPr>
      </p:pic>
      <p:pic>
        <p:nvPicPr>
          <p:cNvPr id="8" name="Рисунок 7" descr="20190601_151757.jpg"/>
          <p:cNvPicPr>
            <a:picLocks noChangeAspect="1"/>
          </p:cNvPicPr>
          <p:nvPr/>
        </p:nvPicPr>
        <p:blipFill>
          <a:blip r:embed="rId3" cstate="print"/>
          <a:stretch>
            <a:fillRect/>
          </a:stretch>
        </p:blipFill>
        <p:spPr>
          <a:xfrm>
            <a:off x="4644008" y="2420888"/>
            <a:ext cx="4416491" cy="4032448"/>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DSCN1859"/>
          <p:cNvPicPr>
            <a:picLocks noChangeAspect="1" noChangeArrowheads="1"/>
          </p:cNvPicPr>
          <p:nvPr/>
        </p:nvPicPr>
        <p:blipFill>
          <a:blip r:embed="rId2" cstate="print"/>
          <a:srcRect/>
          <a:stretch>
            <a:fillRect/>
          </a:stretch>
        </p:blipFill>
        <p:spPr bwMode="auto">
          <a:xfrm>
            <a:off x="0" y="2998783"/>
            <a:ext cx="5148064" cy="3859217"/>
          </a:xfrm>
          <a:prstGeom prst="roundRect">
            <a:avLst/>
          </a:prstGeom>
          <a:noFill/>
          <a:ln w="9525">
            <a:noFill/>
            <a:miter lim="800000"/>
            <a:headEnd/>
            <a:tailEnd/>
          </a:ln>
        </p:spPr>
      </p:pic>
      <p:pic>
        <p:nvPicPr>
          <p:cNvPr id="4" name="Picture 2" descr="DSCN1862"/>
          <p:cNvPicPr>
            <a:picLocks noChangeAspect="1" noChangeArrowheads="1"/>
          </p:cNvPicPr>
          <p:nvPr/>
        </p:nvPicPr>
        <p:blipFill>
          <a:blip r:embed="rId3" cstate="print"/>
          <a:srcRect/>
          <a:stretch>
            <a:fillRect/>
          </a:stretch>
        </p:blipFill>
        <p:spPr bwMode="auto">
          <a:xfrm>
            <a:off x="3853562" y="0"/>
            <a:ext cx="5290438" cy="3965178"/>
          </a:xfrm>
          <a:prstGeom prst="roundRect">
            <a:avLst/>
          </a:prstGeom>
          <a:noFill/>
          <a:ln w="9525">
            <a:noFill/>
            <a:miter lim="800000"/>
            <a:headEnd/>
            <a:tailEnd/>
          </a:ln>
        </p:spPr>
      </p:pic>
      <p:pic>
        <p:nvPicPr>
          <p:cNvPr id="5" name="Рисунок 4" descr="20190601_144607.jpg"/>
          <p:cNvPicPr>
            <a:picLocks noChangeAspect="1"/>
          </p:cNvPicPr>
          <p:nvPr/>
        </p:nvPicPr>
        <p:blipFill>
          <a:blip r:embed="rId4" cstate="print"/>
          <a:srcRect l="20076" t="29000" r="18500" b="37401"/>
          <a:stretch>
            <a:fillRect/>
          </a:stretch>
        </p:blipFill>
        <p:spPr>
          <a:xfrm>
            <a:off x="179512" y="476672"/>
            <a:ext cx="3528392" cy="2216554"/>
          </a:xfrm>
          <a:prstGeom prst="roundRect">
            <a:avLst/>
          </a:prstGeom>
        </p:spPr>
      </p:pic>
      <p:pic>
        <p:nvPicPr>
          <p:cNvPr id="6" name="Рисунок 5" descr="20190601_151754.jpg"/>
          <p:cNvPicPr>
            <a:picLocks noChangeAspect="1"/>
          </p:cNvPicPr>
          <p:nvPr/>
        </p:nvPicPr>
        <p:blipFill>
          <a:blip r:embed="rId5" cstate="print"/>
          <a:stretch>
            <a:fillRect/>
          </a:stretch>
        </p:blipFill>
        <p:spPr>
          <a:xfrm>
            <a:off x="5436096" y="4149080"/>
            <a:ext cx="3360373" cy="2520280"/>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648"/>
            <a:ext cx="9144000" cy="400110"/>
          </a:xfrm>
          <a:prstGeom prst="rect">
            <a:avLst/>
          </a:prstGeom>
          <a:noFill/>
        </p:spPr>
        <p:txBody>
          <a:bodyPr wrap="square" rtlCol="0">
            <a:spAutoFit/>
          </a:bodyPr>
          <a:lstStyle/>
          <a:p>
            <a:pPr algn="ctr"/>
            <a:r>
              <a:rPr lang="ru-RU" sz="2000" dirty="0" smtClean="0">
                <a:solidFill>
                  <a:srgbClr val="002060"/>
                </a:solidFill>
                <a:latin typeface="Arial Black" pitchFamily="34" charset="0"/>
              </a:rPr>
              <a:t>Мероприятия по земельным отношениям</a:t>
            </a:r>
            <a:endParaRPr lang="ru-RU" sz="2000" dirty="0">
              <a:solidFill>
                <a:srgbClr val="002060"/>
              </a:solidFill>
              <a:latin typeface="Arial Black" pitchFamily="34" charset="0"/>
            </a:endParaRPr>
          </a:p>
        </p:txBody>
      </p:sp>
      <p:sp>
        <p:nvSpPr>
          <p:cNvPr id="3" name="Объект 2"/>
          <p:cNvSpPr txBox="1">
            <a:spLocks/>
          </p:cNvSpPr>
          <p:nvPr/>
        </p:nvSpPr>
        <p:spPr>
          <a:xfrm>
            <a:off x="251520" y="332656"/>
            <a:ext cx="8640960" cy="7272808"/>
          </a:xfrm>
          <a:prstGeom prst="rect">
            <a:avLst/>
          </a:prstGeom>
        </p:spPr>
        <p:txBody>
          <a:bodyPr>
            <a:noAutofit/>
          </a:bodyPr>
          <a:lstStyle/>
          <a:p>
            <a:pPr marL="342900" marR="0" lvl="0" indent="-342900" defTabSz="914400" rtl="0" eaLnBrk="1" fontAlgn="base" latinLnBrk="0" hangingPunct="1">
              <a:lnSpc>
                <a:spcPct val="100000"/>
              </a:lnSpc>
              <a:spcBef>
                <a:spcPct val="20000"/>
              </a:spcBef>
              <a:spcAft>
                <a:spcPts val="0"/>
              </a:spcAft>
              <a:buClrTx/>
              <a:buSzTx/>
              <a:tabLst/>
              <a:defRPr/>
            </a:pPr>
            <a:endParaRPr kumimoji="0" lang="ru-RU"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ts val="0"/>
              </a:spcAft>
              <a:buClrTx/>
              <a:buSzTx/>
              <a:tabLst/>
              <a:defRPr/>
            </a:pPr>
            <a:endParaRPr lang="ru-RU" b="1" dirty="0" smtClean="0">
              <a:latin typeface="Times New Roman" panose="02020603050405020304" pitchFamily="18" charset="0"/>
              <a:cs typeface="Times New Roman" panose="02020603050405020304" pitchFamily="18" charset="0"/>
            </a:endParaRPr>
          </a:p>
          <a:p>
            <a:pPr marL="342900" marR="0" lvl="0" indent="-342900" defTabSz="914400" rtl="0" eaLnBrk="1" fontAlgn="base" latinLnBrk="0" hangingPunct="1">
              <a:lnSpc>
                <a:spcPct val="100000"/>
              </a:lnSpc>
              <a:spcBef>
                <a:spcPct val="20000"/>
              </a:spcBef>
              <a:spcAft>
                <a:spcPts val="0"/>
              </a:spcAft>
              <a:buClrTx/>
              <a:buSzTx/>
              <a:tabLst/>
              <a:defRPr/>
            </a:pPr>
            <a:r>
              <a:rPr kumimoji="0" lang="ru-RU"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За 2019 г. специалистами по земельным отношениям проделана</a:t>
            </a:r>
            <a:r>
              <a:rPr kumimoji="0" lang="ru-RU" b="1"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следующая</a:t>
            </a:r>
          </a:p>
          <a:p>
            <a:pPr marL="342900" marR="0" lvl="0" indent="-342900" defTabSz="914400" rtl="0" eaLnBrk="1" fontAlgn="base" latinLnBrk="0" hangingPunct="1">
              <a:lnSpc>
                <a:spcPct val="100000"/>
              </a:lnSpc>
              <a:spcBef>
                <a:spcPct val="20000"/>
              </a:spcBef>
              <a:spcAft>
                <a:spcPts val="0"/>
              </a:spcAft>
              <a:buClrTx/>
              <a:buSzTx/>
              <a:tabLst/>
              <a:defRPr/>
            </a:pPr>
            <a:r>
              <a:rPr kumimoji="0" lang="ru-RU"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работа: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Заключено договоров аренды</a:t>
            </a:r>
            <a:r>
              <a:rPr kumimoji="0" lang="ru-RU"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- 52,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Заключено договоров купли-продажи</a:t>
            </a:r>
            <a:r>
              <a:rPr lang="ru-RU" dirty="0" smtClean="0">
                <a:latin typeface="Times New Roman" panose="02020603050405020304" pitchFamily="18" charset="0"/>
                <a:cs typeface="Times New Roman" panose="02020603050405020304" pitchFamily="18" charset="0"/>
              </a:rPr>
              <a:t> </a:t>
            </a: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- 84,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7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Количество предоставленных земельных участков на торгах</a:t>
            </a: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в 2019 году – 3	 на сумму 2 180 000 руб. общей площадью 14 756 кв.м.</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ru-RU" dirty="0" smtClean="0">
                <a:latin typeface="Times New Roman" panose="02020603050405020304" pitchFamily="18" charset="0"/>
                <a:cs typeface="Times New Roman" panose="02020603050405020304" pitchFamily="18" charset="0"/>
              </a:rPr>
              <a:t>Всего за 2019 год по</a:t>
            </a:r>
            <a:r>
              <a:rPr kumimoji="0" lang="ru-RU"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ступило заявлений</a:t>
            </a: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- 519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7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Предоставление земельных участков в собственность бесплатно.</a:t>
            </a:r>
            <a:endPar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Во исполнение Закона Иркутской области от 28.12.2015 N 146-ОЗ "О бесплатном предоставлении земельных участков в собственность граждан" на территории </a:t>
            </a:r>
            <a:r>
              <a:rPr kumimoji="0" lang="ru-RU" b="0"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Заларинского</a:t>
            </a: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МО по состоянию на декабрь 2019 г. на земельном учете состоят 128 многодетных семей: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Поставлено на учет в 2019 году - 17 семей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В 2019 году было предоставлено 12 земельных участков, в 2018 году -  13.</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txBox="1">
            <a:spLocks/>
          </p:cNvSpPr>
          <p:nvPr/>
        </p:nvSpPr>
        <p:spPr>
          <a:xfrm>
            <a:off x="251520" y="260648"/>
            <a:ext cx="8640960" cy="6336704"/>
          </a:xfrm>
          <a:prstGeom prst="rect">
            <a:avLst/>
          </a:prstGeo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600" b="1" i="0" u="none" strike="noStrike" kern="1200" cap="none" spc="0" normalizeH="0" baseline="0" noProof="0" dirty="0" smtClean="0">
              <a:ln>
                <a:noFill/>
              </a:ln>
              <a:solidFill>
                <a:srgbClr val="002060"/>
              </a:solidFill>
              <a:effectLst/>
              <a:uLnTx/>
              <a:uFillTx/>
              <a:latin typeface="Arial Black"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ru-RU" sz="1600" b="1" dirty="0" smtClean="0">
              <a:solidFill>
                <a:srgbClr val="002060"/>
              </a:solidFill>
              <a:latin typeface="Arial Black"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600" b="1" i="0" u="none" strike="noStrike" kern="1200" cap="none" spc="0" normalizeH="0" baseline="0" noProof="0" dirty="0" smtClean="0">
              <a:ln>
                <a:noFill/>
              </a:ln>
              <a:solidFill>
                <a:srgbClr val="002060"/>
              </a:solidFill>
              <a:effectLst/>
              <a:uLnTx/>
              <a:uFillTx/>
              <a:latin typeface="Arial Black"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ru-RU" sz="1600" b="1" dirty="0" smtClean="0">
              <a:solidFill>
                <a:srgbClr val="002060"/>
              </a:solidFill>
              <a:latin typeface="Arial Black"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600" b="1" i="0" u="none" strike="noStrike" kern="1200" cap="none" spc="0" normalizeH="0" baseline="0" noProof="0" dirty="0" smtClean="0">
              <a:ln>
                <a:noFill/>
              </a:ln>
              <a:solidFill>
                <a:srgbClr val="002060"/>
              </a:solidFill>
              <a:effectLst/>
              <a:uLnTx/>
              <a:uFillTx/>
              <a:latin typeface="Arial Black"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ru-RU" sz="1600" b="1" dirty="0" smtClean="0">
              <a:solidFill>
                <a:srgbClr val="002060"/>
              </a:solidFill>
              <a:latin typeface="Arial Black"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600" b="1" i="0" u="none" strike="noStrike" kern="1200" cap="none" spc="0" normalizeH="0" baseline="0" noProof="0" dirty="0" smtClean="0">
              <a:ln>
                <a:noFill/>
              </a:ln>
              <a:solidFill>
                <a:srgbClr val="002060"/>
              </a:solidFill>
              <a:effectLst/>
              <a:uLnTx/>
              <a:uFillTx/>
              <a:latin typeface="Arial Black"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ru-RU" sz="1600" b="1" dirty="0" smtClean="0">
              <a:solidFill>
                <a:srgbClr val="002060"/>
              </a:solidFill>
              <a:latin typeface="Arial Black"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600" b="1" i="0" u="none" strike="noStrike" kern="1200" cap="none" spc="0" normalizeH="0" baseline="0" noProof="0" dirty="0" smtClean="0">
              <a:ln>
                <a:noFill/>
              </a:ln>
              <a:effectLst/>
              <a:uLnTx/>
              <a:uFillTx/>
              <a:latin typeface="Times New Roman" pitchFamily="18" charset="0"/>
              <a:cs typeface="Times New Roman" pitchFamily="18" charset="0"/>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000" b="1" i="0" u="none" strike="noStrike" kern="1200" cap="none" spc="0" normalizeH="0" baseline="0" noProof="0" dirty="0" smtClean="0">
                <a:ln>
                  <a:noFill/>
                </a:ln>
                <a:effectLst/>
                <a:uLnTx/>
                <a:uFillTx/>
                <a:latin typeface="Times New Roman" pitchFamily="18" charset="0"/>
                <a:cs typeface="Times New Roman" pitchFamily="18" charset="0"/>
              </a:rPr>
              <a:t>Муниципальный земельный контроль в отношении физических лиц:</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В 2019 году было проведено 12 проверок в отношении физических лиц, из них:</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11 плановых и 1 внеплановая по обращению гражданина.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- 3 документарных, 8 выездных проверок.</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По итогам проведения проверок вынесено 4 предписания; 1 протокол направлен для рассмотрения в мировой суд (вынесен штраф)</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251520" y="692696"/>
            <a:ext cx="8640960" cy="1717393"/>
          </a:xfrm>
          <a:prstGeom prst="rect">
            <a:avLst/>
          </a:prstGeom>
        </p:spPr>
        <p:txBody>
          <a:bodyPr wrap="square">
            <a:spAutoFit/>
          </a:bodyPr>
          <a:lstStyle/>
          <a:p>
            <a:pPr lvl="0" algn="ctr">
              <a:spcBef>
                <a:spcPct val="20000"/>
              </a:spcBef>
              <a:defRPr/>
            </a:pPr>
            <a:r>
              <a:rPr lang="ru-RU" b="1" dirty="0" smtClean="0">
                <a:latin typeface="Times New Roman" panose="02020603050405020304" pitchFamily="18" charset="0"/>
                <a:cs typeface="Times New Roman" panose="02020603050405020304" pitchFamily="18" charset="0"/>
              </a:rPr>
              <a:t>Зарегистрировано право собственности Заларинского МО  и передано в казну:</a:t>
            </a:r>
          </a:p>
          <a:p>
            <a:pPr lvl="0" algn="ctr">
              <a:spcBef>
                <a:spcPct val="20000"/>
              </a:spcBef>
              <a:defRPr/>
            </a:pPr>
            <a:endParaRPr lang="ru-RU" sz="700" dirty="0" smtClean="0">
              <a:latin typeface="Times New Roman" panose="02020603050405020304" pitchFamily="18" charset="0"/>
              <a:cs typeface="Times New Roman" panose="02020603050405020304" pitchFamily="18" charset="0"/>
            </a:endParaRPr>
          </a:p>
          <a:p>
            <a:pPr marL="342900" lvl="0" indent="-342900">
              <a:spcBef>
                <a:spcPct val="20000"/>
              </a:spcBef>
              <a:defRPr/>
            </a:pPr>
            <a:r>
              <a:rPr lang="ru-RU" b="1" dirty="0" smtClean="0">
                <a:latin typeface="Times New Roman" panose="02020603050405020304" pitchFamily="18" charset="0"/>
                <a:cs typeface="Times New Roman" panose="02020603050405020304" pitchFamily="18" charset="0"/>
              </a:rPr>
              <a:t>- 203 земельных участка: </a:t>
            </a:r>
            <a:r>
              <a:rPr lang="ru-RU" dirty="0" smtClean="0">
                <a:latin typeface="Times New Roman" panose="02020603050405020304" pitchFamily="18" charset="0"/>
                <a:cs typeface="Times New Roman" panose="02020603050405020304" pitchFamily="18" charset="0"/>
              </a:rPr>
              <a:t>под муниципальным жильем, под контейнерными площадками, под нестационарную торговлей, МФП, детскими площадками, теплотрассами, водоводом.</a:t>
            </a:r>
          </a:p>
          <a:p>
            <a:pPr marL="342900" lvl="0" indent="-342900">
              <a:spcBef>
                <a:spcPct val="20000"/>
              </a:spcBef>
              <a:defRPr/>
            </a:pPr>
            <a:r>
              <a:rPr lang="ru-RU" b="1" dirty="0" smtClean="0">
                <a:latin typeface="Times New Roman" panose="02020603050405020304" pitchFamily="18" charset="0"/>
                <a:cs typeface="Times New Roman" panose="02020603050405020304" pitchFamily="18" charset="0"/>
              </a:rPr>
              <a:t>- 51 объект недвижимости: </a:t>
            </a:r>
            <a:r>
              <a:rPr lang="ru-RU" dirty="0" smtClean="0">
                <a:latin typeface="Times New Roman" panose="02020603050405020304" pitchFamily="18" charset="0"/>
                <a:cs typeface="Times New Roman" panose="02020603050405020304" pitchFamily="18" charset="0"/>
              </a:rPr>
              <a:t>дома квартиры, комнаты, сооружения.</a:t>
            </a:r>
          </a:p>
        </p:txBody>
      </p:sp>
    </p:spTree>
  </p:cSld>
  <p:clrMapOvr>
    <a:masterClrMapping/>
  </p:clrMapOvr>
  <p:transition spd="med">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8640960" cy="1538883"/>
          </a:xfrm>
          <a:prstGeom prst="rect">
            <a:avLst/>
          </a:prstGeom>
          <a:noFill/>
          <a:ln>
            <a:solidFill>
              <a:srgbClr val="002060"/>
            </a:solidFill>
          </a:ln>
        </p:spPr>
        <p:txBody>
          <a:bodyPr wrap="square" rtlCol="0">
            <a:spAutoFit/>
          </a:bodyPr>
          <a:lstStyle/>
          <a:p>
            <a:endParaRPr lang="ru-RU" dirty="0" smtClean="0"/>
          </a:p>
          <a:p>
            <a:r>
              <a:rPr lang="ru-RU" sz="1900" dirty="0" smtClean="0">
                <a:latin typeface="Times New Roman" pitchFamily="18" charset="0"/>
                <a:cs typeface="Times New Roman" pitchFamily="18" charset="0"/>
              </a:rPr>
              <a:t>За 2019 год было выдано 9300 справок о составе семьи;</a:t>
            </a:r>
          </a:p>
          <a:p>
            <a:r>
              <a:rPr lang="ru-RU" sz="1900" dirty="0" smtClean="0">
                <a:latin typeface="Times New Roman" pitchFamily="18" charset="0"/>
                <a:cs typeface="Times New Roman" pitchFamily="18" charset="0"/>
              </a:rPr>
              <a:t>Принято и передано под роспись специалистам 818 заявлений от населения;</a:t>
            </a:r>
          </a:p>
          <a:p>
            <a:r>
              <a:rPr lang="ru-RU" sz="1900" dirty="0" smtClean="0">
                <a:latin typeface="Times New Roman" pitchFamily="18" charset="0"/>
                <a:cs typeface="Times New Roman" pitchFamily="18" charset="0"/>
              </a:rPr>
              <a:t>Зарегистрировалось на прием граждан к главе Администрации Заларинского МО – 57 человек.</a:t>
            </a:r>
            <a:endParaRPr lang="ru-RU" sz="1900" dirty="0">
              <a:latin typeface="Times New Roman" pitchFamily="18" charset="0"/>
              <a:cs typeface="Times New Roman" pitchFamily="18" charset="0"/>
            </a:endParaRPr>
          </a:p>
        </p:txBody>
      </p:sp>
      <p:sp>
        <p:nvSpPr>
          <p:cNvPr id="3" name="TextBox 2"/>
          <p:cNvSpPr txBox="1"/>
          <p:nvPr/>
        </p:nvSpPr>
        <p:spPr>
          <a:xfrm>
            <a:off x="251520" y="2060848"/>
            <a:ext cx="8640960" cy="969496"/>
          </a:xfrm>
          <a:prstGeom prst="rect">
            <a:avLst/>
          </a:prstGeom>
          <a:noFill/>
          <a:ln>
            <a:solidFill>
              <a:srgbClr val="002060"/>
            </a:solidFill>
          </a:ln>
        </p:spPr>
        <p:txBody>
          <a:bodyPr wrap="square" rtlCol="0">
            <a:spAutoFit/>
          </a:bodyPr>
          <a:lstStyle/>
          <a:p>
            <a:r>
              <a:rPr lang="ru-RU" sz="1900" dirty="0" smtClean="0">
                <a:latin typeface="Times New Roman" pitchFamily="18" charset="0"/>
                <a:cs typeface="Times New Roman" pitchFamily="18" charset="0"/>
              </a:rPr>
              <a:t>В 2019 году ИП Ежов А.В. начал работу по приобретению автобуса с большей вместимостью пассажиров для решения проблемы загруженности общественного транспорта в «час-пик».</a:t>
            </a:r>
            <a:endParaRPr lang="ru-RU" sz="1900" dirty="0">
              <a:latin typeface="Times New Roman" pitchFamily="18" charset="0"/>
              <a:cs typeface="Times New Roman" pitchFamily="18" charset="0"/>
            </a:endParaRPr>
          </a:p>
        </p:txBody>
      </p:sp>
      <p:sp>
        <p:nvSpPr>
          <p:cNvPr id="4" name="Прямоугольник 3"/>
          <p:cNvSpPr/>
          <p:nvPr/>
        </p:nvSpPr>
        <p:spPr>
          <a:xfrm>
            <a:off x="251520" y="3429000"/>
            <a:ext cx="8640960" cy="2693045"/>
          </a:xfrm>
          <a:prstGeom prst="rect">
            <a:avLst/>
          </a:prstGeom>
          <a:ln>
            <a:solidFill>
              <a:srgbClr val="002060"/>
            </a:solidFill>
          </a:ln>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Итоги </a:t>
            </a:r>
            <a:r>
              <a:rPr lang="ru-RU" sz="1600" b="1" dirty="0">
                <a:latin typeface="Times New Roman" panose="02020603050405020304" pitchFamily="18" charset="0"/>
                <a:cs typeface="Times New Roman" panose="02020603050405020304" pitchFamily="18" charset="0"/>
              </a:rPr>
              <a:t>работы по закупкам за 2019 </a:t>
            </a:r>
            <a:r>
              <a:rPr lang="ru-RU" sz="1600" b="1" dirty="0" smtClean="0">
                <a:latin typeface="Times New Roman" panose="02020603050405020304" pitchFamily="18" charset="0"/>
                <a:cs typeface="Times New Roman" panose="02020603050405020304" pitchFamily="18" charset="0"/>
              </a:rPr>
              <a:t>год</a:t>
            </a:r>
          </a:p>
          <a:p>
            <a:endParaRPr lang="ru-RU" sz="900"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Ведущим специалистом  по муниципальным закупкам за 2019 </a:t>
            </a:r>
            <a:r>
              <a:rPr lang="ru-RU" sz="1600" dirty="0" smtClean="0">
                <a:latin typeface="Times New Roman" panose="02020603050405020304" pitchFamily="18" charset="0"/>
                <a:cs typeface="Times New Roman" panose="02020603050405020304" pitchFamily="18" charset="0"/>
              </a:rPr>
              <a:t>год было </a:t>
            </a:r>
            <a:r>
              <a:rPr lang="ru-RU" sz="1600" dirty="0">
                <a:latin typeface="Times New Roman" panose="02020603050405020304" pitchFamily="18" charset="0"/>
                <a:cs typeface="Times New Roman" panose="02020603050405020304" pitchFamily="18" charset="0"/>
              </a:rPr>
              <a:t>подготовлено 77 конкурсных документаций </a:t>
            </a:r>
            <a:r>
              <a:rPr lang="ru-RU" sz="1600" dirty="0" smtClean="0">
                <a:latin typeface="Times New Roman" panose="02020603050405020304" pitchFamily="18" charset="0"/>
                <a:cs typeface="Times New Roman" panose="02020603050405020304" pitchFamily="18" charset="0"/>
              </a:rPr>
              <a:t>с </a:t>
            </a:r>
            <a:r>
              <a:rPr lang="ru-RU" sz="1600" dirty="0">
                <a:latin typeface="Times New Roman" panose="02020603050405020304" pitchFamily="18" charset="0"/>
                <a:cs typeface="Times New Roman" panose="02020603050405020304" pitchFamily="18" charset="0"/>
              </a:rPr>
              <a:t>конкурентными способами определения поставщиков (подрядчиков, исполнителей)  путем проведения аукционов, запросов котировок, и 1 открытого </a:t>
            </a:r>
            <a:r>
              <a:rPr lang="ru-RU" sz="1600" dirty="0" smtClean="0">
                <a:latin typeface="Times New Roman" panose="02020603050405020304" pitchFamily="18" charset="0"/>
                <a:cs typeface="Times New Roman" panose="02020603050405020304" pitchFamily="18" charset="0"/>
              </a:rPr>
              <a:t>конкурса;</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проведено закупок   – 77, на общую сумму 208 772 651,64 рублей.</a:t>
            </a:r>
          </a:p>
          <a:p>
            <a:pPr algn="just"/>
            <a:r>
              <a:rPr lang="ru-RU" sz="1600" dirty="0">
                <a:latin typeface="Times New Roman" panose="02020603050405020304" pitchFamily="18" charset="0"/>
                <a:cs typeface="Times New Roman" panose="02020603050405020304" pitchFamily="18" charset="0"/>
              </a:rPr>
              <a:t>	</a:t>
            </a:r>
          </a:p>
          <a:p>
            <a:pPr algn="just"/>
            <a:r>
              <a:rPr lang="ru-RU" sz="1600" dirty="0">
                <a:latin typeface="Times New Roman" panose="02020603050405020304" pitchFamily="18" charset="0"/>
                <a:cs typeface="Times New Roman" panose="02020603050405020304" pitchFamily="18" charset="0"/>
              </a:rPr>
              <a:t>Начальная сумма контрактов в 2019 г. составила  219  637 023,33 рублей. Экономия бюджетных средств при проведении закупок составила 10 914 371,69 рублей. </a:t>
            </a:r>
          </a:p>
        </p:txBody>
      </p:sp>
    </p:spTree>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0" y="0"/>
            <a:ext cx="9144000" cy="1019175"/>
          </a:xfrm>
        </p:spPr>
        <p:txBody>
          <a:bodyPr>
            <a:normAutofit/>
          </a:bodyPr>
          <a:lstStyle/>
          <a:p>
            <a:pPr eaLnBrk="1" hangingPunct="1"/>
            <a:r>
              <a:rPr lang="ru-RU" altLang="ru-RU" sz="2400" dirty="0" smtClean="0">
                <a:solidFill>
                  <a:srgbClr val="002060"/>
                </a:solidFill>
                <a:latin typeface="Arial Black" pitchFamily="34" charset="0"/>
                <a:cs typeface="Times New Roman" pitchFamily="18" charset="0"/>
              </a:rPr>
              <a:t>РАБОТА  С СЕМЬЯМИ И ГРАЖДАНАМИ:</a:t>
            </a:r>
          </a:p>
        </p:txBody>
      </p:sp>
      <p:sp>
        <p:nvSpPr>
          <p:cNvPr id="14339" name="Текст 2"/>
          <p:cNvSpPr>
            <a:spLocks noGrp="1"/>
          </p:cNvSpPr>
          <p:nvPr>
            <p:ph type="body" sz="half" idx="1"/>
          </p:nvPr>
        </p:nvSpPr>
        <p:spPr>
          <a:xfrm>
            <a:off x="251520" y="836712"/>
            <a:ext cx="8640960" cy="5760640"/>
          </a:xfrm>
        </p:spPr>
        <p:txBody>
          <a:bodyPr rtlCol="0">
            <a:normAutofit lnSpcReduction="10000"/>
          </a:bodyPr>
          <a:lstStyle/>
          <a:p>
            <a:pPr indent="449263" algn="just" eaLnBrk="1" fontAlgn="auto" hangingPunct="1">
              <a:buNone/>
              <a:defRPr/>
            </a:pPr>
            <a:r>
              <a:rPr lang="ru-RU" sz="1900" dirty="0" smtClean="0">
                <a:latin typeface="Times New Roman" pitchFamily="18" charset="0"/>
                <a:cs typeface="Times New Roman" pitchFamily="18" charset="0"/>
              </a:rPr>
              <a:t>В 2019г. - совместно со специалистами ОСРЦ по оказанию помощи семье и детям, находящимся в трудной жизненной ситуации и общественными Советами,  проведено более 23 обследования социально - бытовых условий граждан, проживающих на территории </a:t>
            </a:r>
            <a:r>
              <a:rPr lang="ru-RU" sz="1900" dirty="0" err="1" smtClean="0">
                <a:latin typeface="Times New Roman" pitchFamily="18" charset="0"/>
                <a:cs typeface="Times New Roman" pitchFamily="18" charset="0"/>
              </a:rPr>
              <a:t>Заларинского</a:t>
            </a:r>
            <a:r>
              <a:rPr lang="ru-RU" sz="1900" dirty="0" smtClean="0">
                <a:latin typeface="Times New Roman" pitchFamily="18" charset="0"/>
                <a:cs typeface="Times New Roman" pitchFamily="18" charset="0"/>
              </a:rPr>
              <a:t> МО. - Проведена корректировка и обновление баз  данных: </a:t>
            </a:r>
          </a:p>
          <a:p>
            <a:pPr indent="449263" algn="just" eaLnBrk="1" fontAlgn="auto" hangingPunct="1">
              <a:buFont typeface="Wingdings 2" charset="2"/>
              <a:buChar char=""/>
              <a:defRPr/>
            </a:pPr>
            <a:r>
              <a:rPr lang="ru-RU" sz="1900" dirty="0" smtClean="0">
                <a:latin typeface="Times New Roman" pitchFamily="18" charset="0"/>
                <a:cs typeface="Times New Roman" pitchFamily="18" charset="0"/>
              </a:rPr>
              <a:t>В 2019г. семей поставленных на профилактический учет - 17, находящихся на социальном обслуживании - 19 семей, из них:</a:t>
            </a:r>
          </a:p>
          <a:p>
            <a:pPr indent="449263" algn="just">
              <a:defRPr/>
            </a:pPr>
            <a:r>
              <a:rPr lang="ru-RU" sz="1900" dirty="0" smtClean="0">
                <a:latin typeface="Times New Roman" pitchFamily="18" charset="0"/>
                <a:cs typeface="Times New Roman" pitchFamily="18" charset="0"/>
              </a:rPr>
              <a:t>в СОП – 16 семей, в ТЖС- 3 семьи.</a:t>
            </a:r>
          </a:p>
          <a:p>
            <a:pPr indent="449263" algn="just" eaLnBrk="1" fontAlgn="auto" hangingPunct="1">
              <a:buFont typeface="Wingdings 2" charset="2"/>
              <a:buChar char=""/>
              <a:defRPr/>
            </a:pPr>
            <a:r>
              <a:rPr lang="ru-RU" sz="1900" dirty="0" smtClean="0">
                <a:latin typeface="Times New Roman" pitchFamily="18" charset="0"/>
                <a:cs typeface="Times New Roman" pitchFamily="18" charset="0"/>
              </a:rPr>
              <a:t>265 детей из социально незащищенных семей и семей льготных категорий вручены социальные подарки;  </a:t>
            </a:r>
          </a:p>
          <a:p>
            <a:pPr indent="449263" algn="just" eaLnBrk="1" fontAlgn="auto" hangingPunct="1">
              <a:buFont typeface="Wingdings 2" charset="2"/>
              <a:buChar char=""/>
              <a:defRPr/>
            </a:pPr>
            <a:r>
              <a:rPr lang="ru-RU" sz="1900" dirty="0" smtClean="0">
                <a:latin typeface="Times New Roman" pitchFamily="18" charset="0"/>
                <a:cs typeface="Times New Roman" pitchFamily="18" charset="0"/>
              </a:rPr>
              <a:t>Проведено – 47 профилактических бесед с лицами, состоящими на профилактическом учете.</a:t>
            </a:r>
          </a:p>
          <a:p>
            <a:pPr indent="449263" algn="just" eaLnBrk="1" fontAlgn="auto" hangingPunct="1">
              <a:buFont typeface="Wingdings 2" charset="2"/>
              <a:buChar char=""/>
              <a:defRPr/>
            </a:pPr>
            <a:r>
              <a:rPr lang="ru-RU" sz="1900" dirty="0" smtClean="0">
                <a:latin typeface="Times New Roman" pitchFamily="18" charset="0"/>
                <a:cs typeface="Times New Roman" pitchFamily="18" charset="0"/>
              </a:rPr>
              <a:t>Подготовлено характеризующих пакетов документов гражданам и семьям, для получения наград и участия в конкурсных </a:t>
            </a:r>
            <a:r>
              <a:rPr lang="ru-RU" sz="1900" dirty="0">
                <a:latin typeface="Times New Roman" pitchFamily="18" charset="0"/>
                <a:cs typeface="Times New Roman" pitchFamily="18" charset="0"/>
              </a:rPr>
              <a:t>мероприятиях </a:t>
            </a:r>
            <a:r>
              <a:rPr lang="ru-RU" sz="1900" dirty="0" smtClean="0">
                <a:latin typeface="Times New Roman" pitchFamily="18" charset="0"/>
                <a:cs typeface="Times New Roman" pitchFamily="18" charset="0"/>
              </a:rPr>
              <a:t>районного, областного и регионального уровня- 5 </a:t>
            </a:r>
            <a:r>
              <a:rPr lang="ru-RU" sz="1900" i="1" dirty="0" smtClean="0">
                <a:latin typeface="Times New Roman" pitchFamily="18" charset="0"/>
                <a:cs typeface="Times New Roman" pitchFamily="18" charset="0"/>
              </a:rPr>
              <a:t>(Дорошенко З.З. – почетная грамота губернатора, семья Давыдовой А.А. – областная премия 50тыс.р. В конкурсе «Лучшая семейная усадьба Иркутской области», семья </a:t>
            </a:r>
            <a:r>
              <a:rPr lang="ru-RU" sz="1900" i="1" dirty="0" err="1" smtClean="0">
                <a:latin typeface="Times New Roman" pitchFamily="18" charset="0"/>
                <a:cs typeface="Times New Roman" pitchFamily="18" charset="0"/>
              </a:rPr>
              <a:t>Кармадоновых</a:t>
            </a:r>
            <a:r>
              <a:rPr lang="ru-RU" sz="1900" i="1" dirty="0" smtClean="0">
                <a:latin typeface="Times New Roman" pitchFamily="18" charset="0"/>
                <a:cs typeface="Times New Roman" pitchFamily="18" charset="0"/>
              </a:rPr>
              <a:t> – участники конкурса ИО на получение микроавтобуса для 8 и более детей, семья </a:t>
            </a:r>
            <a:r>
              <a:rPr lang="ru-RU" sz="1900" i="1" dirty="0" err="1" smtClean="0">
                <a:latin typeface="Times New Roman" pitchFamily="18" charset="0"/>
                <a:cs typeface="Times New Roman" pitchFamily="18" charset="0"/>
              </a:rPr>
              <a:t>Лапырис</a:t>
            </a:r>
            <a:r>
              <a:rPr lang="ru-RU" sz="1900" i="1" dirty="0" smtClean="0">
                <a:latin typeface="Times New Roman" pitchFamily="18" charset="0"/>
                <a:cs typeface="Times New Roman" pitchFamily="18" charset="0"/>
              </a:rPr>
              <a:t>-Наумовой –кандидат на медаль «Материнская слава»…)</a:t>
            </a:r>
          </a:p>
          <a:p>
            <a:pPr indent="449263" algn="just" eaLnBrk="1" fontAlgn="auto" hangingPunct="1">
              <a:buFontTx/>
              <a:buNone/>
              <a:defRPr/>
            </a:pPr>
            <a:endParaRPr lang="ru-RU" sz="2000" dirty="0" smtClean="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одзаголовок 2"/>
          <p:cNvSpPr>
            <a:spLocks noGrp="1"/>
          </p:cNvSpPr>
          <p:nvPr>
            <p:ph type="subTitle" idx="1"/>
          </p:nvPr>
        </p:nvSpPr>
        <p:spPr>
          <a:xfrm>
            <a:off x="4499992" y="4005064"/>
            <a:ext cx="4644008" cy="2016224"/>
          </a:xfrm>
        </p:spPr>
        <p:txBody>
          <a:bodyPr>
            <a:noAutofit/>
          </a:bodyPr>
          <a:lstStyle/>
          <a:p>
            <a:pPr marL="342900" indent="-342900" algn="ctr" eaLnBrk="1" hangingPunct="1">
              <a:buClr>
                <a:srgbClr val="FEDD78"/>
              </a:buClr>
            </a:pPr>
            <a:r>
              <a:rPr lang="ru-RU" sz="1800" b="1" dirty="0" smtClean="0">
                <a:solidFill>
                  <a:srgbClr val="002060"/>
                </a:solidFill>
                <a:latin typeface="Times New Roman" pitchFamily="18" charset="0"/>
                <a:cs typeface="Times New Roman" pitchFamily="18" charset="0"/>
              </a:rPr>
              <a:t>Многодетная и приемная семья </a:t>
            </a:r>
          </a:p>
          <a:p>
            <a:pPr marL="342900" indent="-342900" algn="ctr" eaLnBrk="1" hangingPunct="1">
              <a:buClr>
                <a:srgbClr val="FEDD78"/>
              </a:buClr>
            </a:pPr>
            <a:r>
              <a:rPr lang="ru-RU" sz="1800" b="1" dirty="0" smtClean="0">
                <a:solidFill>
                  <a:srgbClr val="002060"/>
                </a:solidFill>
                <a:latin typeface="Times New Roman" pitchFamily="18" charset="0"/>
                <a:cs typeface="Times New Roman" pitchFamily="18" charset="0"/>
              </a:rPr>
              <a:t>Юрия и </a:t>
            </a:r>
            <a:r>
              <a:rPr lang="ru-RU" sz="1800" b="1" dirty="0" err="1" smtClean="0">
                <a:solidFill>
                  <a:srgbClr val="002060"/>
                </a:solidFill>
                <a:latin typeface="Times New Roman" pitchFamily="18" charset="0"/>
                <a:cs typeface="Times New Roman" pitchFamily="18" charset="0"/>
              </a:rPr>
              <a:t>Анджелики</a:t>
            </a:r>
            <a:r>
              <a:rPr lang="ru-RU" sz="1800" b="1" dirty="0" smtClean="0">
                <a:solidFill>
                  <a:srgbClr val="002060"/>
                </a:solidFill>
                <a:latin typeface="Times New Roman" pitchFamily="18" charset="0"/>
                <a:cs typeface="Times New Roman" pitchFamily="18" charset="0"/>
              </a:rPr>
              <a:t> Давыдовых (6 детей)-</a:t>
            </a:r>
            <a:endParaRPr lang="ru-RU" sz="1800" b="1" dirty="0" smtClean="0">
              <a:solidFill>
                <a:schemeClr val="tx1"/>
              </a:solidFill>
              <a:latin typeface="Times New Roman" pitchFamily="18" charset="0"/>
              <a:cs typeface="Times New Roman" pitchFamily="18" charset="0"/>
            </a:endParaRPr>
          </a:p>
          <a:p>
            <a:pPr marL="342900" indent="-342900" algn="ctr" eaLnBrk="1" hangingPunct="1">
              <a:buClr>
                <a:srgbClr val="FEDD78"/>
              </a:buClr>
            </a:pPr>
            <a:endParaRPr lang="ru-RU" sz="1800" b="1" dirty="0" smtClean="0">
              <a:solidFill>
                <a:schemeClr val="tx1"/>
              </a:solidFill>
              <a:latin typeface="Times New Roman" pitchFamily="18" charset="0"/>
              <a:cs typeface="Times New Roman" pitchFamily="18" charset="0"/>
            </a:endParaRPr>
          </a:p>
          <a:p>
            <a:pPr marL="342900" indent="-342900" algn="ctr" eaLnBrk="1" hangingPunct="1">
              <a:buClr>
                <a:srgbClr val="FEDD78"/>
              </a:buClr>
            </a:pPr>
            <a:endParaRPr lang="ru-RU" sz="1800" b="1" dirty="0" smtClean="0">
              <a:solidFill>
                <a:schemeClr val="tx1"/>
              </a:solidFill>
              <a:latin typeface="Times New Roman" pitchFamily="18" charset="0"/>
              <a:cs typeface="Times New Roman" pitchFamily="18" charset="0"/>
            </a:endParaRPr>
          </a:p>
          <a:p>
            <a:pPr marL="342900" indent="-342900" algn="l" eaLnBrk="1" hangingPunct="1">
              <a:buClr>
                <a:srgbClr val="FEDD78"/>
              </a:buClr>
            </a:pPr>
            <a:r>
              <a:rPr lang="ru-RU" sz="1800" b="1" dirty="0" smtClean="0">
                <a:solidFill>
                  <a:schemeClr val="tx1"/>
                </a:solidFill>
                <a:latin typeface="Times New Roman" pitchFamily="18" charset="0"/>
                <a:cs typeface="Times New Roman" pitchFamily="18" charset="0"/>
              </a:rPr>
              <a:t>-областная премия 50 тыс.р.  в конкурсе  «Лучшая семейная усадьба Иркутской области 2019» - номинация приемная семья</a:t>
            </a:r>
          </a:p>
        </p:txBody>
      </p:sp>
      <p:pic>
        <p:nvPicPr>
          <p:cNvPr id="13315" name="Picture 7" descr="https://i.mycdn.me/i?r=AyH4iRPQ2q0otWIFepML2LxRfNI0i29UQycQNpp4F6In1w"/>
          <p:cNvPicPr>
            <a:picLocks noChangeAspect="1" noChangeArrowheads="1"/>
          </p:cNvPicPr>
          <p:nvPr/>
        </p:nvPicPr>
        <p:blipFill>
          <a:blip r:embed="rId2" cstate="print"/>
          <a:srcRect t="28336" b="18325"/>
          <a:stretch>
            <a:fillRect/>
          </a:stretch>
        </p:blipFill>
        <p:spPr bwMode="auto">
          <a:xfrm>
            <a:off x="4860032" y="620688"/>
            <a:ext cx="3995936" cy="3312368"/>
          </a:xfrm>
          <a:prstGeom prst="roundRect">
            <a:avLst/>
          </a:prstGeom>
          <a:noFill/>
          <a:ln w="9525">
            <a:noFill/>
            <a:miter lim="800000"/>
            <a:headEnd/>
            <a:tailEnd/>
          </a:ln>
        </p:spPr>
      </p:pic>
      <p:sp>
        <p:nvSpPr>
          <p:cNvPr id="13316" name="Заголовок 1"/>
          <p:cNvSpPr txBox="1">
            <a:spLocks/>
          </p:cNvSpPr>
          <p:nvPr/>
        </p:nvSpPr>
        <p:spPr bwMode="auto">
          <a:xfrm>
            <a:off x="179512" y="0"/>
            <a:ext cx="8784976" cy="514697"/>
          </a:xfrm>
          <a:prstGeom prst="rect">
            <a:avLst/>
          </a:prstGeom>
          <a:noFill/>
          <a:ln w="9525">
            <a:noFill/>
            <a:miter lim="800000"/>
            <a:headEnd/>
            <a:tailEnd/>
          </a:ln>
        </p:spPr>
        <p:txBody>
          <a:bodyPr anchor="b"/>
          <a:lstStyle/>
          <a:p>
            <a:pPr algn="ctr" defTabSz="457200" eaLnBrk="1" hangingPunct="1"/>
            <a:r>
              <a:rPr lang="ru-RU" altLang="ru-RU" sz="2400" b="1" dirty="0">
                <a:solidFill>
                  <a:srgbClr val="002060"/>
                </a:solidFill>
                <a:latin typeface="Arial Black" pitchFamily="34" charset="0"/>
                <a:ea typeface="Trebuchet MS" pitchFamily="34" charset="0"/>
                <a:cs typeface="Trebuchet MS" pitchFamily="34" charset="0"/>
              </a:rPr>
              <a:t>Лучшие активные многодетные семьи 2019 года:</a:t>
            </a:r>
          </a:p>
        </p:txBody>
      </p:sp>
      <p:pic>
        <p:nvPicPr>
          <p:cNvPr id="5" name="Picture 7" descr="https://i.mycdn.me/i?r=AyH4iRPQ2q0otWIFepML2LxRH7t25b01xTGi2n_SlnVMhA"/>
          <p:cNvPicPr>
            <a:picLocks noChangeAspect="1" noChangeArrowheads="1"/>
          </p:cNvPicPr>
          <p:nvPr/>
        </p:nvPicPr>
        <p:blipFill>
          <a:blip r:embed="rId3" cstate="print"/>
          <a:srcRect/>
          <a:stretch>
            <a:fillRect/>
          </a:stretch>
        </p:blipFill>
        <p:spPr bwMode="auto">
          <a:xfrm>
            <a:off x="539552" y="620688"/>
            <a:ext cx="3924300" cy="3313112"/>
          </a:xfrm>
          <a:prstGeom prst="roundRect">
            <a:avLst/>
          </a:prstGeom>
          <a:noFill/>
          <a:ln w="9525">
            <a:noFill/>
            <a:miter lim="800000"/>
            <a:headEnd/>
            <a:tailEnd/>
          </a:ln>
        </p:spPr>
      </p:pic>
      <p:sp>
        <p:nvSpPr>
          <p:cNvPr id="6" name="Прямоугольник 1"/>
          <p:cNvSpPr>
            <a:spLocks noChangeArrowheads="1"/>
          </p:cNvSpPr>
          <p:nvPr/>
        </p:nvSpPr>
        <p:spPr bwMode="auto">
          <a:xfrm>
            <a:off x="0" y="4011067"/>
            <a:ext cx="4716016" cy="2846933"/>
          </a:xfrm>
          <a:prstGeom prst="rect">
            <a:avLst/>
          </a:prstGeom>
          <a:noFill/>
          <a:ln w="9525">
            <a:noFill/>
            <a:miter lim="800000"/>
            <a:headEnd/>
            <a:tailEnd/>
          </a:ln>
        </p:spPr>
        <p:txBody>
          <a:bodyPr wrap="square">
            <a:spAutoFit/>
          </a:bodyPr>
          <a:lstStyle/>
          <a:p>
            <a:pPr marL="342900" indent="-360000" algn="ctr" defTabSz="457200" eaLnBrk="1" hangingPunct="1">
              <a:spcAft>
                <a:spcPts val="600"/>
              </a:spcAft>
              <a:buClr>
                <a:srgbClr val="FEDD78"/>
              </a:buClr>
            </a:pPr>
            <a:r>
              <a:rPr lang="ru-RU" sz="1600" b="1" dirty="0">
                <a:solidFill>
                  <a:srgbClr val="002060"/>
                </a:solidFill>
                <a:latin typeface="Times New Roman" pitchFamily="18" charset="0"/>
                <a:cs typeface="Times New Roman" pitchFamily="18" charset="0"/>
              </a:rPr>
              <a:t>Многодетная и приемная  </a:t>
            </a:r>
            <a:r>
              <a:rPr lang="ru-RU" sz="1600" b="1" dirty="0" smtClean="0">
                <a:solidFill>
                  <a:srgbClr val="002060"/>
                </a:solidFill>
                <a:latin typeface="Times New Roman" pitchFamily="18" charset="0"/>
                <a:cs typeface="Times New Roman" pitchFamily="18" charset="0"/>
              </a:rPr>
              <a:t>семья</a:t>
            </a:r>
          </a:p>
          <a:p>
            <a:pPr marL="342900" indent="-360000" algn="ctr" defTabSz="457200" eaLnBrk="1" hangingPunct="1">
              <a:spcAft>
                <a:spcPts val="600"/>
              </a:spcAft>
              <a:buClr>
                <a:srgbClr val="FEDD78"/>
              </a:buClr>
            </a:pPr>
            <a:r>
              <a:rPr lang="ru-RU" sz="1600" b="1" dirty="0" smtClean="0">
                <a:solidFill>
                  <a:srgbClr val="002060"/>
                </a:solidFill>
                <a:latin typeface="Times New Roman" pitchFamily="18" charset="0"/>
                <a:cs typeface="Times New Roman" pitchFamily="18" charset="0"/>
              </a:rPr>
              <a:t> </a:t>
            </a:r>
            <a:r>
              <a:rPr lang="ru-RU" sz="1600" b="1" dirty="0">
                <a:solidFill>
                  <a:srgbClr val="002060"/>
                </a:solidFill>
                <a:latin typeface="Times New Roman" pitchFamily="18" charset="0"/>
                <a:cs typeface="Times New Roman" pitchFamily="18" charset="0"/>
              </a:rPr>
              <a:t>Евгения и Альбины Акимовых (5 детей) </a:t>
            </a:r>
            <a:r>
              <a:rPr lang="ru-RU" sz="1600" b="1" dirty="0" smtClean="0">
                <a:solidFill>
                  <a:srgbClr val="002060"/>
                </a:solidFill>
                <a:latin typeface="Times New Roman" pitchFamily="18" charset="0"/>
                <a:cs typeface="Times New Roman" pitchFamily="18" charset="0"/>
              </a:rPr>
              <a:t>-</a:t>
            </a:r>
            <a:endParaRPr lang="ru-RU" sz="1600" b="1" dirty="0">
              <a:solidFill>
                <a:srgbClr val="002060"/>
              </a:solidFill>
              <a:latin typeface="Times New Roman" pitchFamily="18" charset="0"/>
              <a:cs typeface="Times New Roman" pitchFamily="18" charset="0"/>
            </a:endParaRPr>
          </a:p>
          <a:p>
            <a:pPr marL="342900" indent="-360000" defTabSz="457200" eaLnBrk="1" hangingPunct="1">
              <a:spcAft>
                <a:spcPts val="600"/>
              </a:spcAft>
              <a:buClr>
                <a:srgbClr val="FEDD78"/>
              </a:buClr>
            </a:pPr>
            <a:r>
              <a:rPr lang="ru-RU" sz="1600" b="1" dirty="0" smtClean="0">
                <a:latin typeface="Times New Roman" pitchFamily="18" charset="0"/>
                <a:cs typeface="Times New Roman" pitchFamily="18" charset="0"/>
              </a:rPr>
              <a:t>- 1 </a:t>
            </a:r>
            <a:r>
              <a:rPr lang="ru-RU" sz="1600" b="1" dirty="0">
                <a:latin typeface="Times New Roman" pitchFamily="18" charset="0"/>
                <a:cs typeface="Times New Roman" pitchFamily="18" charset="0"/>
              </a:rPr>
              <a:t>место в поселковом конкурсе на </a:t>
            </a:r>
            <a:endParaRPr lang="ru-RU" sz="1600" b="1" dirty="0" smtClean="0">
              <a:latin typeface="Times New Roman" pitchFamily="18" charset="0"/>
              <a:cs typeface="Times New Roman" pitchFamily="18" charset="0"/>
            </a:endParaRPr>
          </a:p>
          <a:p>
            <a:pPr marL="342900" indent="-360000" defTabSz="457200" eaLnBrk="1" hangingPunct="1">
              <a:spcAft>
                <a:spcPts val="600"/>
              </a:spcAft>
              <a:buClr>
                <a:srgbClr val="FEDD78"/>
              </a:buClr>
            </a:pPr>
            <a:r>
              <a:rPr lang="ru-RU" sz="1600" b="1" dirty="0" smtClean="0">
                <a:latin typeface="Times New Roman" pitchFamily="18" charset="0"/>
                <a:cs typeface="Times New Roman" pitchFamily="18" charset="0"/>
              </a:rPr>
              <a:t>«</a:t>
            </a:r>
            <a:r>
              <a:rPr lang="ru-RU" sz="1600" b="1" dirty="0">
                <a:latin typeface="Times New Roman" pitchFamily="18" charset="0"/>
                <a:cs typeface="Times New Roman" pitchFamily="18" charset="0"/>
              </a:rPr>
              <a:t>Лучшую усадьбу</a:t>
            </a:r>
            <a:r>
              <a:rPr lang="ru-RU" sz="1600" b="1" dirty="0" smtClean="0">
                <a:latin typeface="Times New Roman" pitchFamily="18" charset="0"/>
                <a:cs typeface="Times New Roman" pitchFamily="18" charset="0"/>
              </a:rPr>
              <a:t>» </a:t>
            </a:r>
            <a:endParaRPr lang="ru-RU" sz="1600" b="1" dirty="0">
              <a:latin typeface="Times New Roman" pitchFamily="18" charset="0"/>
              <a:cs typeface="Times New Roman" pitchFamily="18" charset="0"/>
            </a:endParaRPr>
          </a:p>
          <a:p>
            <a:pPr marL="342900" indent="-360000" defTabSz="457200" eaLnBrk="1" hangingPunct="1">
              <a:spcAft>
                <a:spcPts val="600"/>
              </a:spcAft>
              <a:buClr>
                <a:srgbClr val="FEDD78"/>
              </a:buClr>
            </a:pPr>
            <a:r>
              <a:rPr lang="ru-RU" sz="1600" b="1" dirty="0" smtClean="0">
                <a:latin typeface="Times New Roman" pitchFamily="18" charset="0"/>
                <a:cs typeface="Times New Roman" pitchFamily="18" charset="0"/>
              </a:rPr>
              <a:t>- 1 </a:t>
            </a:r>
            <a:r>
              <a:rPr lang="ru-RU" sz="1600" b="1" dirty="0">
                <a:latin typeface="Times New Roman" pitchFamily="18" charset="0"/>
                <a:cs typeface="Times New Roman" pitchFamily="18" charset="0"/>
              </a:rPr>
              <a:t>место в поселковом смотре-конкурсе </a:t>
            </a:r>
            <a:endParaRPr lang="ru-RU" sz="1600" b="1" dirty="0" smtClean="0">
              <a:latin typeface="Times New Roman" pitchFamily="18" charset="0"/>
              <a:cs typeface="Times New Roman" pitchFamily="18" charset="0"/>
            </a:endParaRPr>
          </a:p>
          <a:p>
            <a:pPr marL="342900" indent="-360000" defTabSz="457200" eaLnBrk="1" hangingPunct="1">
              <a:spcAft>
                <a:spcPts val="600"/>
              </a:spcAft>
              <a:buClr>
                <a:srgbClr val="FEDD78"/>
              </a:buClr>
            </a:pPr>
            <a:r>
              <a:rPr lang="ru-RU" sz="1600" b="1" dirty="0" smtClean="0">
                <a:latin typeface="Times New Roman" pitchFamily="18" charset="0"/>
                <a:cs typeface="Times New Roman" pitchFamily="18" charset="0"/>
              </a:rPr>
              <a:t>«</a:t>
            </a:r>
            <a:r>
              <a:rPr lang="ru-RU" sz="1600" b="1" dirty="0">
                <a:latin typeface="Times New Roman" pitchFamily="18" charset="0"/>
                <a:cs typeface="Times New Roman" pitchFamily="18" charset="0"/>
              </a:rPr>
              <a:t>Если есть семья- значит Счастлив я», </a:t>
            </a:r>
          </a:p>
          <a:p>
            <a:pPr marL="342900" indent="-360000" defTabSz="457200" eaLnBrk="1" hangingPunct="1">
              <a:spcAft>
                <a:spcPts val="600"/>
              </a:spcAft>
              <a:buClr>
                <a:srgbClr val="FEDD78"/>
              </a:buClr>
            </a:pPr>
            <a:r>
              <a:rPr lang="ru-RU" sz="1600" b="1" dirty="0" smtClean="0">
                <a:latin typeface="Times New Roman" pitchFamily="18" charset="0"/>
                <a:cs typeface="Times New Roman" pitchFamily="18" charset="0"/>
              </a:rPr>
              <a:t>на 2020 год </a:t>
            </a:r>
            <a:r>
              <a:rPr lang="ru-RU" sz="1600" b="1" dirty="0">
                <a:latin typeface="Times New Roman" pitchFamily="18" charset="0"/>
                <a:cs typeface="Times New Roman" pitchFamily="18" charset="0"/>
              </a:rPr>
              <a:t>семья номинирована на </a:t>
            </a:r>
            <a:r>
              <a:rPr lang="ru-RU" sz="1600" b="1" dirty="0" smtClean="0">
                <a:latin typeface="Times New Roman" pitchFamily="18" charset="0"/>
                <a:cs typeface="Times New Roman" pitchFamily="18" charset="0"/>
              </a:rPr>
              <a:t>участие в областном конкурсе </a:t>
            </a:r>
          </a:p>
          <a:p>
            <a:pPr marL="342900" indent="-360000" defTabSz="457200" eaLnBrk="1" hangingPunct="1">
              <a:spcAft>
                <a:spcPts val="600"/>
              </a:spcAft>
              <a:buClr>
                <a:srgbClr val="FEDD78"/>
              </a:buClr>
            </a:pPr>
            <a:r>
              <a:rPr lang="ru-RU" sz="1600" b="1" dirty="0" smtClean="0">
                <a:latin typeface="Times New Roman" pitchFamily="18" charset="0"/>
                <a:cs typeface="Times New Roman" pitchFamily="18" charset="0"/>
              </a:rPr>
              <a:t>«</a:t>
            </a:r>
            <a:r>
              <a:rPr lang="ru-RU" sz="1600" b="1" dirty="0">
                <a:latin typeface="Times New Roman" pitchFamily="18" charset="0"/>
                <a:cs typeface="Times New Roman" pitchFamily="18" charset="0"/>
              </a:rPr>
              <a:t>Почетная семья Иркутской области»</a:t>
            </a:r>
          </a:p>
        </p:txBody>
      </p:sp>
    </p:spTree>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mycdn.me/i?r=AyH4iRPQ2q0otWIFepML2LxRlES99kyYpqwWHNlSi2lcMw"/>
          <p:cNvPicPr>
            <a:picLocks noChangeAspect="1" noChangeArrowheads="1"/>
          </p:cNvPicPr>
          <p:nvPr/>
        </p:nvPicPr>
        <p:blipFill>
          <a:blip r:embed="rId2" cstate="print"/>
          <a:srcRect/>
          <a:stretch>
            <a:fillRect/>
          </a:stretch>
        </p:blipFill>
        <p:spPr bwMode="auto">
          <a:xfrm>
            <a:off x="0" y="0"/>
            <a:ext cx="4355976" cy="3265933"/>
          </a:xfrm>
          <a:prstGeom prst="roundRect">
            <a:avLst/>
          </a:prstGeom>
          <a:noFill/>
          <a:ln w="9525">
            <a:noFill/>
            <a:miter lim="800000"/>
            <a:headEnd/>
            <a:tailEnd/>
          </a:ln>
        </p:spPr>
      </p:pic>
      <p:sp>
        <p:nvSpPr>
          <p:cNvPr id="5" name="TextBox 4"/>
          <p:cNvSpPr txBox="1"/>
          <p:nvPr/>
        </p:nvSpPr>
        <p:spPr>
          <a:xfrm>
            <a:off x="4427984" y="620688"/>
            <a:ext cx="4536504" cy="5632311"/>
          </a:xfrm>
          <a:prstGeom prst="rect">
            <a:avLst/>
          </a:prstGeom>
          <a:noFill/>
        </p:spPr>
        <p:txBody>
          <a:bodyPr wrap="square" rtlCol="0">
            <a:spAutoFit/>
          </a:bodyPr>
          <a:lstStyle/>
          <a:p>
            <a:pPr algn="ctr">
              <a:defRPr/>
            </a:pPr>
            <a:r>
              <a:rPr lang="ru-RU" sz="2000" b="1" dirty="0" smtClean="0">
                <a:solidFill>
                  <a:srgbClr val="002060"/>
                </a:solidFill>
                <a:latin typeface="Times New Roman" pitchFamily="18" charset="0"/>
                <a:cs typeface="Times New Roman" pitchFamily="18" charset="0"/>
              </a:rPr>
              <a:t>Многодетная семья Давыдовых: </a:t>
            </a:r>
          </a:p>
          <a:p>
            <a:pPr algn="ctr">
              <a:defRPr/>
            </a:pPr>
            <a:r>
              <a:rPr lang="ru-RU" sz="2000" b="1" dirty="0" smtClean="0">
                <a:solidFill>
                  <a:srgbClr val="002060"/>
                </a:solidFill>
                <a:latin typeface="Times New Roman" pitchFamily="18" charset="0"/>
                <a:cs typeface="Times New Roman" pitchFamily="18" charset="0"/>
              </a:rPr>
              <a:t>Олеси Владимировны и Василия Геннадьевича  (6 детей) </a:t>
            </a:r>
            <a:r>
              <a:rPr lang="ru-RU" sz="2000" dirty="0" smtClean="0">
                <a:latin typeface="Times New Roman" pitchFamily="18" charset="0"/>
                <a:cs typeface="Times New Roman" pitchFamily="18" charset="0"/>
              </a:rPr>
              <a:t>– </a:t>
            </a:r>
          </a:p>
          <a:p>
            <a:pPr algn="ctr">
              <a:defRPr/>
            </a:pPr>
            <a:endParaRPr lang="ru-RU" sz="2000" dirty="0" smtClean="0">
              <a:latin typeface="Times New Roman" pitchFamily="18" charset="0"/>
              <a:cs typeface="Times New Roman" pitchFamily="18" charset="0"/>
            </a:endParaRPr>
          </a:p>
          <a:p>
            <a:pPr>
              <a:defRPr/>
            </a:pPr>
            <a:r>
              <a:rPr lang="ru-RU" sz="2000" dirty="0" smtClean="0">
                <a:latin typeface="Times New Roman" pitchFamily="18" charset="0"/>
                <a:cs typeface="Times New Roman" pitchFamily="18" charset="0"/>
              </a:rPr>
              <a:t>неоднократные участники  и победители поселковых, районных семейных конкурсов, в их копилке:</a:t>
            </a:r>
          </a:p>
          <a:p>
            <a:pPr>
              <a:defRPr/>
            </a:pPr>
            <a:r>
              <a:rPr lang="ru-RU" sz="2000" dirty="0" smtClean="0">
                <a:latin typeface="Times New Roman" pitchFamily="18" charset="0"/>
                <a:cs typeface="Times New Roman" pitchFamily="18" charset="0"/>
              </a:rPr>
              <a:t>-1 место  в областном конкурсе 2015г. «Лучшая семейная усадьба среди многодетных семей Иркутской области, воспитывающих 5 и более детей». </a:t>
            </a:r>
          </a:p>
          <a:p>
            <a:pPr>
              <a:defRPr/>
            </a:pPr>
            <a:r>
              <a:rPr lang="ru-RU" sz="2000" dirty="0" smtClean="0">
                <a:latin typeface="Times New Roman" pitchFamily="18" charset="0"/>
                <a:cs typeface="Times New Roman" pitchFamily="18" charset="0"/>
              </a:rPr>
              <a:t>- В 2019 г. семья – активные участники и призеры масленицы, выставки-ярмарки муниципальных образований «Одна земля, одна семья, одна судьба», фестиваля «Играй гармонь», </a:t>
            </a:r>
          </a:p>
          <a:p>
            <a:pPr>
              <a:defRPr/>
            </a:pPr>
            <a:r>
              <a:rPr lang="ru-RU" sz="2000" dirty="0" smtClean="0">
                <a:latin typeface="Times New Roman" pitchFamily="18" charset="0"/>
                <a:cs typeface="Times New Roman" pitchFamily="18" charset="0"/>
              </a:rPr>
              <a:t>- 2 место в смотре-конкурсе 2019 «Если есть семья- значит Счастлив я» </a:t>
            </a:r>
          </a:p>
        </p:txBody>
      </p:sp>
      <p:pic>
        <p:nvPicPr>
          <p:cNvPr id="6" name="Picture 10" descr="https://i.mycdn.me/i?r=AyH4iRPQ2q0otWIFepML2LxRz_2Pausjsu66aVX1aH7LMA"/>
          <p:cNvPicPr>
            <a:picLocks noChangeAspect="1" noChangeArrowheads="1"/>
          </p:cNvPicPr>
          <p:nvPr/>
        </p:nvPicPr>
        <p:blipFill>
          <a:blip r:embed="rId3" cstate="print"/>
          <a:srcRect/>
          <a:stretch>
            <a:fillRect/>
          </a:stretch>
        </p:blipFill>
        <p:spPr bwMode="auto">
          <a:xfrm>
            <a:off x="0" y="3573016"/>
            <a:ext cx="4380902" cy="3284983"/>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C:\Users\User\Desktop\Лариса\почетные гр., ветеран, мать, инвалид\Почетные граждане\фото\ПГ Елохин В.М..jpg"/>
          <p:cNvPicPr>
            <a:picLocks noChangeAspect="1" noChangeArrowheads="1"/>
          </p:cNvPicPr>
          <p:nvPr/>
        </p:nvPicPr>
        <p:blipFill>
          <a:blip r:embed="rId2" cstate="print"/>
          <a:srcRect/>
          <a:stretch>
            <a:fillRect/>
          </a:stretch>
        </p:blipFill>
        <p:spPr bwMode="auto">
          <a:xfrm>
            <a:off x="3851920" y="1196752"/>
            <a:ext cx="793750" cy="1122363"/>
          </a:xfrm>
          <a:prstGeom prst="rect">
            <a:avLst/>
          </a:prstGeom>
          <a:noFill/>
          <a:ln w="9525">
            <a:noFill/>
            <a:miter lim="800000"/>
            <a:headEnd/>
            <a:tailEnd/>
          </a:ln>
        </p:spPr>
      </p:pic>
      <p:sp>
        <p:nvSpPr>
          <p:cNvPr id="11267" name="Заголовок 1"/>
          <p:cNvSpPr>
            <a:spLocks noGrp="1"/>
          </p:cNvSpPr>
          <p:nvPr>
            <p:ph type="title"/>
          </p:nvPr>
        </p:nvSpPr>
        <p:spPr>
          <a:xfrm>
            <a:off x="0" y="116632"/>
            <a:ext cx="9144000" cy="548679"/>
          </a:xfrm>
        </p:spPr>
        <p:txBody>
          <a:bodyPr>
            <a:normAutofit/>
          </a:bodyPr>
          <a:lstStyle/>
          <a:p>
            <a:pPr eaLnBrk="1" hangingPunct="1"/>
            <a:r>
              <a:rPr lang="ru-RU" altLang="ru-RU" sz="2400" dirty="0" smtClean="0">
                <a:solidFill>
                  <a:srgbClr val="002060"/>
                </a:solidFill>
                <a:latin typeface="Arial Black" pitchFamily="34" charset="0"/>
                <a:cs typeface="Trebuchet MS" pitchFamily="34" charset="0"/>
              </a:rPr>
              <a:t> ПОЧЕТНЫЕ ГРАЖДАНЕ п. ЗАЛАРИ:</a:t>
            </a:r>
          </a:p>
        </p:txBody>
      </p:sp>
      <p:sp>
        <p:nvSpPr>
          <p:cNvPr id="11268" name="Текст 2"/>
          <p:cNvSpPr>
            <a:spLocks noGrp="1"/>
          </p:cNvSpPr>
          <p:nvPr>
            <p:ph type="body" sz="half" idx="1"/>
          </p:nvPr>
        </p:nvSpPr>
        <p:spPr>
          <a:xfrm>
            <a:off x="250825" y="1341438"/>
            <a:ext cx="4392613" cy="5040312"/>
          </a:xfrm>
        </p:spPr>
        <p:txBody>
          <a:bodyPr>
            <a:normAutofit/>
          </a:bodyPr>
          <a:lstStyle/>
          <a:p>
            <a:pPr eaLnBrk="1" hangingPunct="1"/>
            <a:endParaRPr lang="ru-RU" altLang="ru-RU" sz="2000" smtClean="0"/>
          </a:p>
          <a:p>
            <a:pPr eaLnBrk="1" hangingPunct="1"/>
            <a:endParaRPr lang="ru-RU" altLang="ru-RU" sz="2000" smtClean="0"/>
          </a:p>
        </p:txBody>
      </p:sp>
      <p:sp>
        <p:nvSpPr>
          <p:cNvPr id="10244" name="Объект 3"/>
          <p:cNvSpPr>
            <a:spLocks noGrp="1"/>
          </p:cNvSpPr>
          <p:nvPr>
            <p:ph sz="half" idx="2"/>
          </p:nvPr>
        </p:nvSpPr>
        <p:spPr>
          <a:xfrm>
            <a:off x="107504" y="764704"/>
            <a:ext cx="9036496" cy="5760640"/>
          </a:xfrm>
        </p:spPr>
        <p:txBody>
          <a:bodyPr rtlCol="0">
            <a:normAutofit fontScale="85000" lnSpcReduction="20000"/>
          </a:bodyPr>
          <a:lstStyle/>
          <a:p>
            <a:pPr eaLnBrk="1" fontAlgn="auto" hangingPunct="1">
              <a:buNone/>
              <a:defRPr/>
            </a:pPr>
            <a:r>
              <a:rPr lang="ru-RU" sz="2600" dirty="0" smtClean="0">
                <a:latin typeface="Times New Roman" pitchFamily="18" charset="0"/>
                <a:cs typeface="Times New Roman" pitchFamily="18" charset="0"/>
              </a:rPr>
              <a:t>Администрацией </a:t>
            </a:r>
            <a:r>
              <a:rPr lang="ru-RU" sz="2600" dirty="0">
                <a:latin typeface="Times New Roman" pitchFamily="18" charset="0"/>
                <a:cs typeface="Times New Roman" pitchFamily="18" charset="0"/>
              </a:rPr>
              <a:t>Заларинского </a:t>
            </a:r>
            <a:r>
              <a:rPr lang="ru-RU" sz="2600" dirty="0" smtClean="0">
                <a:latin typeface="Times New Roman" pitchFamily="18" charset="0"/>
                <a:cs typeface="Times New Roman" pitchFamily="18" charset="0"/>
              </a:rPr>
              <a:t>МО  званием  </a:t>
            </a:r>
          </a:p>
          <a:p>
            <a:pPr eaLnBrk="1" fontAlgn="auto" hangingPunct="1">
              <a:buNone/>
              <a:defRPr/>
            </a:pPr>
            <a:r>
              <a:rPr lang="ru-RU" sz="2600" dirty="0" smtClean="0">
                <a:latin typeface="Times New Roman" pitchFamily="18" charset="0"/>
                <a:cs typeface="Times New Roman" pitchFamily="18" charset="0"/>
              </a:rPr>
              <a:t>«Почетный </a:t>
            </a:r>
            <a:r>
              <a:rPr lang="ru-RU" sz="2600" dirty="0">
                <a:latin typeface="Times New Roman" pitchFamily="18" charset="0"/>
                <a:cs typeface="Times New Roman" pitchFamily="18" charset="0"/>
              </a:rPr>
              <a:t>гражданин </a:t>
            </a:r>
            <a:endParaRPr lang="ru-RU" sz="2600" dirty="0" smtClean="0">
              <a:latin typeface="Times New Roman" pitchFamily="18" charset="0"/>
              <a:cs typeface="Times New Roman" pitchFamily="18" charset="0"/>
            </a:endParaRPr>
          </a:p>
          <a:p>
            <a:pPr eaLnBrk="1" fontAlgn="auto" hangingPunct="1">
              <a:buNone/>
              <a:defRPr/>
            </a:pPr>
            <a:r>
              <a:rPr lang="ru-RU" sz="2600" dirty="0" smtClean="0">
                <a:latin typeface="Times New Roman" pitchFamily="18" charset="0"/>
                <a:cs typeface="Times New Roman" pitchFamily="18" charset="0"/>
              </a:rPr>
              <a:t>п</a:t>
            </a:r>
            <a:r>
              <a:rPr lang="ru-RU" sz="2600" dirty="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Залари</a:t>
            </a:r>
            <a:r>
              <a:rPr lang="ru-RU" sz="2600" dirty="0" smtClean="0">
                <a:latin typeface="Times New Roman" pitchFamily="18" charset="0"/>
                <a:cs typeface="Times New Roman" pitchFamily="18" charset="0"/>
              </a:rPr>
              <a:t>» удостоены: </a:t>
            </a:r>
          </a:p>
          <a:p>
            <a:pPr eaLnBrk="1" fontAlgn="auto" hangingPunct="1">
              <a:buFont typeface="Wingdings 2" charset="2"/>
              <a:buChar char=""/>
              <a:defRPr/>
            </a:pPr>
            <a:endParaRPr lang="ru-RU" sz="2200" dirty="0" smtClean="0">
              <a:latin typeface="Times New Roman" pitchFamily="18" charset="0"/>
              <a:cs typeface="Times New Roman" pitchFamily="18" charset="0"/>
            </a:endParaRPr>
          </a:p>
          <a:p>
            <a:pPr eaLnBrk="1" fontAlgn="auto" hangingPunct="1">
              <a:buNone/>
              <a:defRPr/>
            </a:pPr>
            <a:r>
              <a:rPr lang="ru-RU" sz="2600" dirty="0" smtClean="0">
                <a:latin typeface="Times New Roman" pitchFamily="18" charset="0"/>
                <a:cs typeface="Times New Roman" pitchFamily="18" charset="0"/>
              </a:rPr>
              <a:t>В </a:t>
            </a:r>
            <a:r>
              <a:rPr lang="ru-RU" sz="2600" dirty="0">
                <a:latin typeface="Times New Roman" pitchFamily="18" charset="0"/>
                <a:cs typeface="Times New Roman" pitchFamily="18" charset="0"/>
              </a:rPr>
              <a:t>2011г</a:t>
            </a:r>
            <a:r>
              <a:rPr lang="ru-RU" sz="2600" dirty="0" smtClean="0">
                <a:latin typeface="Times New Roman" pitchFamily="18" charset="0"/>
                <a:cs typeface="Times New Roman" pitchFamily="18" charset="0"/>
              </a:rPr>
              <a:t>. -  Елохин </a:t>
            </a:r>
            <a:r>
              <a:rPr lang="ru-RU" sz="2600" dirty="0">
                <a:latin typeface="Times New Roman" pitchFamily="18" charset="0"/>
                <a:cs typeface="Times New Roman" pitchFamily="18" charset="0"/>
              </a:rPr>
              <a:t>В.М. </a:t>
            </a:r>
            <a:r>
              <a:rPr lang="ru-RU" sz="2600" dirty="0" smtClean="0">
                <a:latin typeface="Times New Roman" pitchFamily="18" charset="0"/>
                <a:cs typeface="Times New Roman" pitchFamily="18" charset="0"/>
              </a:rPr>
              <a:t>         </a:t>
            </a:r>
            <a:endParaRPr lang="ru-RU" sz="2600" dirty="0">
              <a:latin typeface="Times New Roman" pitchFamily="18" charset="0"/>
              <a:cs typeface="Times New Roman" pitchFamily="18" charset="0"/>
            </a:endParaRPr>
          </a:p>
          <a:p>
            <a:pPr eaLnBrk="1" fontAlgn="auto" hangingPunct="1">
              <a:buNone/>
              <a:defRPr/>
            </a:pPr>
            <a:r>
              <a:rPr lang="ru-RU" sz="2600" dirty="0" smtClean="0">
                <a:latin typeface="Times New Roman" pitchFamily="18" charset="0"/>
                <a:cs typeface="Times New Roman" pitchFamily="18" charset="0"/>
              </a:rPr>
              <a:t>В 2016г. - </a:t>
            </a:r>
            <a:r>
              <a:rPr lang="ru-RU" sz="2600" dirty="0" err="1" smtClean="0">
                <a:latin typeface="Times New Roman" pitchFamily="18" charset="0"/>
                <a:cs typeface="Times New Roman" pitchFamily="18" charset="0"/>
              </a:rPr>
              <a:t>Мазитова</a:t>
            </a:r>
            <a:r>
              <a:rPr lang="ru-RU" sz="2600" dirty="0" smtClean="0">
                <a:latin typeface="Times New Roman" pitchFamily="18" charset="0"/>
                <a:cs typeface="Times New Roman" pitchFamily="18" charset="0"/>
              </a:rPr>
              <a:t> </a:t>
            </a:r>
            <a:r>
              <a:rPr lang="ru-RU" sz="2600" dirty="0">
                <a:latin typeface="Times New Roman" pitchFamily="18" charset="0"/>
                <a:cs typeface="Times New Roman" pitchFamily="18" charset="0"/>
              </a:rPr>
              <a:t>Р.А. </a:t>
            </a:r>
            <a:endParaRPr lang="ru-RU" sz="2600" dirty="0" smtClean="0">
              <a:latin typeface="Times New Roman" pitchFamily="18" charset="0"/>
              <a:cs typeface="Times New Roman" pitchFamily="18" charset="0"/>
            </a:endParaRPr>
          </a:p>
          <a:p>
            <a:pPr eaLnBrk="1" fontAlgn="auto" hangingPunct="1">
              <a:buNone/>
              <a:defRPr/>
            </a:pPr>
            <a:r>
              <a:rPr lang="ru-RU" sz="2600" dirty="0" smtClean="0">
                <a:latin typeface="Times New Roman" pitchFamily="18" charset="0"/>
                <a:cs typeface="Times New Roman" pitchFamily="18" charset="0"/>
              </a:rPr>
              <a:t>В 2017г. - Бережных </a:t>
            </a:r>
            <a:r>
              <a:rPr lang="ru-RU" sz="2600" dirty="0">
                <a:latin typeface="Times New Roman" pitchFamily="18" charset="0"/>
                <a:cs typeface="Times New Roman" pitchFamily="18" charset="0"/>
              </a:rPr>
              <a:t>Л.М</a:t>
            </a:r>
            <a:r>
              <a:rPr lang="ru-RU" sz="2200" dirty="0">
                <a:latin typeface="Times New Roman" pitchFamily="18" charset="0"/>
                <a:cs typeface="Times New Roman" pitchFamily="18" charset="0"/>
              </a:rPr>
              <a:t>. </a:t>
            </a:r>
            <a:r>
              <a:rPr lang="ru-RU" sz="2200" dirty="0" smtClean="0">
                <a:latin typeface="Times New Roman" pitchFamily="18" charset="0"/>
                <a:cs typeface="Times New Roman" pitchFamily="18" charset="0"/>
              </a:rPr>
              <a:t>                 </a:t>
            </a:r>
          </a:p>
          <a:p>
            <a:pPr marL="0" indent="0" eaLnBrk="1" fontAlgn="auto" hangingPunct="1">
              <a:buClr>
                <a:srgbClr val="FEDD78"/>
              </a:buClr>
              <a:buFont typeface="Wingdings 2" charset="2"/>
              <a:buNone/>
              <a:defRPr/>
            </a:pPr>
            <a:endParaRPr lang="ru-RU" sz="1600" dirty="0">
              <a:latin typeface="Times New Roman" pitchFamily="18" charset="0"/>
              <a:cs typeface="Times New Roman" pitchFamily="18" charset="0"/>
            </a:endParaRPr>
          </a:p>
          <a:p>
            <a:pPr eaLnBrk="1" fontAlgn="auto" hangingPunct="1">
              <a:buClr>
                <a:srgbClr val="FEDD78"/>
              </a:buClr>
              <a:buNone/>
              <a:defRPr/>
            </a:pPr>
            <a:r>
              <a:rPr lang="ru-RU" sz="2600" dirty="0" smtClean="0">
                <a:latin typeface="Times New Roman" pitchFamily="18" charset="0"/>
                <a:cs typeface="Times New Roman" pitchFamily="18" charset="0"/>
              </a:rPr>
              <a:t>В </a:t>
            </a:r>
            <a:r>
              <a:rPr lang="ru-RU" sz="2600" dirty="0">
                <a:latin typeface="Times New Roman" pitchFamily="18" charset="0"/>
                <a:cs typeface="Times New Roman" pitchFamily="18" charset="0"/>
              </a:rPr>
              <a:t>2018г  - </a:t>
            </a:r>
            <a:r>
              <a:rPr lang="ru-RU" sz="2600" dirty="0" err="1">
                <a:latin typeface="Times New Roman" pitchFamily="18" charset="0"/>
                <a:cs typeface="Times New Roman" pitchFamily="18" charset="0"/>
              </a:rPr>
              <a:t>Усцов</a:t>
            </a:r>
            <a:r>
              <a:rPr lang="ru-RU" sz="2600" dirty="0">
                <a:latin typeface="Times New Roman" pitchFamily="18" charset="0"/>
                <a:cs typeface="Times New Roman" pitchFamily="18" charset="0"/>
              </a:rPr>
              <a:t> Н.Г</a:t>
            </a:r>
            <a:r>
              <a:rPr lang="ru-RU" sz="2600" dirty="0" smtClean="0">
                <a:latin typeface="Times New Roman" pitchFamily="18" charset="0"/>
                <a:cs typeface="Times New Roman" pitchFamily="18" charset="0"/>
              </a:rPr>
              <a:t>.; </a:t>
            </a:r>
          </a:p>
          <a:p>
            <a:pPr eaLnBrk="1" fontAlgn="auto" hangingPunct="1">
              <a:buClr>
                <a:srgbClr val="FEDD78"/>
              </a:buClr>
              <a:buNone/>
              <a:defRPr/>
            </a:pPr>
            <a:r>
              <a:rPr lang="ru-RU" sz="2600" dirty="0" smtClean="0">
                <a:latin typeface="Times New Roman" pitchFamily="18" charset="0"/>
                <a:cs typeface="Times New Roman" pitchFamily="18" charset="0"/>
              </a:rPr>
              <a:t>Васильева </a:t>
            </a:r>
            <a:r>
              <a:rPr lang="ru-RU" sz="2600" dirty="0">
                <a:latin typeface="Times New Roman" pitchFamily="18" charset="0"/>
                <a:cs typeface="Times New Roman" pitchFamily="18" charset="0"/>
              </a:rPr>
              <a:t>Г.Г. </a:t>
            </a:r>
            <a:r>
              <a:rPr lang="ru-RU" sz="2600" dirty="0" smtClean="0">
                <a:latin typeface="Times New Roman" pitchFamily="18" charset="0"/>
                <a:cs typeface="Times New Roman" pitchFamily="18" charset="0"/>
              </a:rPr>
              <a:t>;</a:t>
            </a:r>
          </a:p>
          <a:p>
            <a:pPr eaLnBrk="1" fontAlgn="auto" hangingPunct="1">
              <a:buClr>
                <a:srgbClr val="FEDD78"/>
              </a:buClr>
              <a:buNone/>
              <a:defRPr/>
            </a:pPr>
            <a:r>
              <a:rPr lang="ru-RU" sz="2600" dirty="0" smtClean="0">
                <a:latin typeface="Times New Roman" pitchFamily="18" charset="0"/>
                <a:cs typeface="Times New Roman" pitchFamily="18" charset="0"/>
              </a:rPr>
              <a:t>Фетисов </a:t>
            </a:r>
            <a:r>
              <a:rPr lang="ru-RU" sz="2600" dirty="0">
                <a:latin typeface="Times New Roman" pitchFamily="18" charset="0"/>
                <a:cs typeface="Times New Roman" pitchFamily="18" charset="0"/>
              </a:rPr>
              <a:t>И.В</a:t>
            </a:r>
            <a:r>
              <a:rPr lang="ru-RU" sz="2600" dirty="0" smtClean="0">
                <a:latin typeface="Times New Roman" pitchFamily="18" charset="0"/>
                <a:cs typeface="Times New Roman" pitchFamily="18" charset="0"/>
              </a:rPr>
              <a:t>. (</a:t>
            </a:r>
            <a:r>
              <a:rPr lang="ru-RU" sz="2600" dirty="0" err="1">
                <a:latin typeface="Times New Roman" pitchFamily="18" charset="0"/>
                <a:cs typeface="Times New Roman" pitchFamily="18" charset="0"/>
              </a:rPr>
              <a:t>посмерно</a:t>
            </a:r>
            <a:r>
              <a:rPr lang="ru-RU" sz="2600" dirty="0" smtClean="0">
                <a:latin typeface="Times New Roman" pitchFamily="18" charset="0"/>
                <a:cs typeface="Times New Roman" pitchFamily="18" charset="0"/>
              </a:rPr>
              <a:t>)</a:t>
            </a:r>
            <a:endParaRPr lang="ru-RU" sz="2600" dirty="0">
              <a:latin typeface="Times New Roman" pitchFamily="18" charset="0"/>
              <a:cs typeface="Times New Roman" pitchFamily="18" charset="0"/>
            </a:endParaRPr>
          </a:p>
          <a:p>
            <a:pPr eaLnBrk="1" fontAlgn="auto" hangingPunct="1">
              <a:buFont typeface="Wingdings 2" charset="2"/>
              <a:buChar char=""/>
              <a:defRPr/>
            </a:pPr>
            <a:endParaRPr lang="ru-RU" sz="1800" dirty="0" smtClean="0">
              <a:latin typeface="Times New Roman" pitchFamily="18" charset="0"/>
              <a:cs typeface="Times New Roman" pitchFamily="18" charset="0"/>
            </a:endParaRPr>
          </a:p>
          <a:p>
            <a:pPr eaLnBrk="1" fontAlgn="auto" hangingPunct="1">
              <a:buNone/>
              <a:defRPr/>
            </a:pPr>
            <a:endParaRPr lang="ru-RU" sz="1800" dirty="0" smtClean="0">
              <a:latin typeface="Times New Roman" pitchFamily="18" charset="0"/>
              <a:cs typeface="Times New Roman" pitchFamily="18" charset="0"/>
            </a:endParaRPr>
          </a:p>
          <a:p>
            <a:pPr eaLnBrk="1" fontAlgn="auto" hangingPunct="1">
              <a:buNone/>
              <a:defRPr/>
            </a:pPr>
            <a:r>
              <a:rPr lang="ru-RU" sz="2400" dirty="0" smtClean="0">
                <a:latin typeface="Times New Roman" pitchFamily="18" charset="0"/>
                <a:cs typeface="Times New Roman" pitchFamily="18" charset="0"/>
              </a:rPr>
              <a:t>В 2019г. Звание «</a:t>
            </a:r>
            <a:r>
              <a:rPr lang="ru-RU" sz="2400" dirty="0">
                <a:latin typeface="Times New Roman" pitchFamily="18" charset="0"/>
                <a:cs typeface="Times New Roman" pitchFamily="18" charset="0"/>
              </a:rPr>
              <a:t>Почетный </a:t>
            </a:r>
            <a:r>
              <a:rPr lang="ru-RU" sz="2400" dirty="0" smtClean="0">
                <a:latin typeface="Times New Roman" pitchFamily="18" charset="0"/>
                <a:cs typeface="Times New Roman" pitchFamily="18" charset="0"/>
              </a:rPr>
              <a:t>гражданин п</a:t>
            </a:r>
            <a:r>
              <a:rPr lang="ru-RU" sz="2400" dirty="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Залари</a:t>
            </a:r>
            <a:r>
              <a:rPr lang="ru-RU" sz="2400" dirty="0" smtClean="0">
                <a:latin typeface="Times New Roman" pitchFamily="18" charset="0"/>
                <a:cs typeface="Times New Roman" pitchFamily="18" charset="0"/>
              </a:rPr>
              <a:t>» </a:t>
            </a:r>
          </a:p>
          <a:p>
            <a:pPr eaLnBrk="1" fontAlgn="auto" hangingPunct="1">
              <a:buNone/>
              <a:defRPr/>
            </a:pPr>
            <a:r>
              <a:rPr lang="ru-RU" sz="2400" dirty="0" smtClean="0">
                <a:latin typeface="Times New Roman" pitchFamily="18" charset="0"/>
                <a:cs typeface="Times New Roman" pitchFamily="18" charset="0"/>
              </a:rPr>
              <a:t>присвоено:  </a:t>
            </a:r>
          </a:p>
          <a:p>
            <a:pPr eaLnBrk="1" fontAlgn="auto" hangingPunct="1">
              <a:buNone/>
              <a:defRPr/>
            </a:pPr>
            <a:r>
              <a:rPr lang="ru-RU" sz="2400" dirty="0" smtClean="0">
                <a:latin typeface="Times New Roman" pitchFamily="18" charset="0"/>
                <a:cs typeface="Times New Roman" pitchFamily="18" charset="0"/>
              </a:rPr>
              <a:t>Васильевой С.С.;</a:t>
            </a:r>
          </a:p>
          <a:p>
            <a:pPr eaLnBrk="1" fontAlgn="auto" hangingPunct="1">
              <a:buNone/>
              <a:defRPr/>
            </a:pPr>
            <a:r>
              <a:rPr lang="ru-RU" sz="2400" dirty="0" err="1" smtClean="0">
                <a:latin typeface="Times New Roman" pitchFamily="18" charset="0"/>
                <a:cs typeface="Times New Roman" pitchFamily="18" charset="0"/>
              </a:rPr>
              <a:t>Ветрову</a:t>
            </a:r>
            <a:r>
              <a:rPr lang="ru-RU" sz="2400" dirty="0" smtClean="0">
                <a:latin typeface="Times New Roman" pitchFamily="18" charset="0"/>
                <a:cs typeface="Times New Roman" pitchFamily="18" charset="0"/>
              </a:rPr>
              <a:t> А.В.</a:t>
            </a:r>
            <a:endParaRPr lang="ru-RU" sz="2400" dirty="0">
              <a:latin typeface="Times New Roman" pitchFamily="18" charset="0"/>
              <a:cs typeface="Times New Roman" pitchFamily="18" charset="0"/>
            </a:endParaRPr>
          </a:p>
          <a:p>
            <a:pPr marL="0" indent="0" eaLnBrk="1" fontAlgn="auto" hangingPunct="1">
              <a:buFontTx/>
              <a:buNone/>
              <a:defRPr/>
            </a:pPr>
            <a:r>
              <a:rPr lang="ru-RU" sz="1600" dirty="0" smtClean="0">
                <a:latin typeface="Times New Roman" pitchFamily="18" charset="0"/>
                <a:cs typeface="Times New Roman" pitchFamily="18" charset="0"/>
              </a:rPr>
              <a:t>                                               </a:t>
            </a:r>
            <a:endParaRPr lang="ru-RU" sz="1600" dirty="0">
              <a:latin typeface="Times New Roman" pitchFamily="18" charset="0"/>
              <a:cs typeface="Times New Roman" pitchFamily="18" charset="0"/>
            </a:endParaRPr>
          </a:p>
          <a:p>
            <a:pPr eaLnBrk="1" fontAlgn="auto" hangingPunct="1">
              <a:buFont typeface="Wingdings 2" charset="2"/>
              <a:buChar char=""/>
              <a:defRPr/>
            </a:pPr>
            <a:endParaRPr lang="ru-RU" sz="4300" dirty="0" smtClean="0">
              <a:latin typeface="Times New Roman" pitchFamily="18" charset="0"/>
              <a:cs typeface="Times New Roman" pitchFamily="18" charset="0"/>
            </a:endParaRPr>
          </a:p>
        </p:txBody>
      </p:sp>
      <p:pic>
        <p:nvPicPr>
          <p:cNvPr id="11270" name="Picture 6" descr="C:\Users\User\Desktop\Лариса\почетные гр., ветеран, мать, инвалид\Почетные граждане\фото\ПГ Мазитова Р.А..jpg"/>
          <p:cNvPicPr>
            <a:picLocks noChangeAspect="1" noChangeArrowheads="1"/>
          </p:cNvPicPr>
          <p:nvPr/>
        </p:nvPicPr>
        <p:blipFill>
          <a:blip r:embed="rId3" cstate="print"/>
          <a:srcRect/>
          <a:stretch>
            <a:fillRect/>
          </a:stretch>
        </p:blipFill>
        <p:spPr bwMode="auto">
          <a:xfrm>
            <a:off x="5076056" y="1340768"/>
            <a:ext cx="1037921" cy="1467621"/>
          </a:xfrm>
          <a:prstGeom prst="rect">
            <a:avLst/>
          </a:prstGeom>
          <a:noFill/>
          <a:ln w="9525">
            <a:noFill/>
            <a:miter lim="800000"/>
            <a:headEnd/>
            <a:tailEnd/>
          </a:ln>
        </p:spPr>
      </p:pic>
      <p:pic>
        <p:nvPicPr>
          <p:cNvPr id="11271" name="Picture 8" descr="C:\Users\User\Desktop\Лариса\почетные гр., ветеран, мать, инвалид\Почетные граждане\фото\ПГ Бережных Л.М. - 0001.jpg"/>
          <p:cNvPicPr>
            <a:picLocks noChangeAspect="1" noChangeArrowheads="1"/>
          </p:cNvPicPr>
          <p:nvPr/>
        </p:nvPicPr>
        <p:blipFill>
          <a:blip r:embed="rId4" cstate="print"/>
          <a:srcRect/>
          <a:stretch>
            <a:fillRect/>
          </a:stretch>
        </p:blipFill>
        <p:spPr bwMode="auto">
          <a:xfrm>
            <a:off x="6660232" y="1268760"/>
            <a:ext cx="1080120" cy="1498433"/>
          </a:xfrm>
          <a:prstGeom prst="rect">
            <a:avLst/>
          </a:prstGeom>
          <a:noFill/>
          <a:ln w="9525">
            <a:noFill/>
            <a:miter lim="800000"/>
            <a:headEnd/>
            <a:tailEnd/>
          </a:ln>
        </p:spPr>
      </p:pic>
      <p:pic>
        <p:nvPicPr>
          <p:cNvPr id="11272" name="Picture 9" descr="C:\Users\User\Desktop\Лариса\почетные гр., ветеран, мать, инвалид\Почетные граждане\фото\ПГ Усцов Г..jpg"/>
          <p:cNvPicPr>
            <a:picLocks noChangeAspect="1" noChangeArrowheads="1"/>
          </p:cNvPicPr>
          <p:nvPr/>
        </p:nvPicPr>
        <p:blipFill>
          <a:blip r:embed="rId5" cstate="print"/>
          <a:srcRect/>
          <a:stretch>
            <a:fillRect/>
          </a:stretch>
        </p:blipFill>
        <p:spPr bwMode="auto">
          <a:xfrm>
            <a:off x="4067944" y="2636912"/>
            <a:ext cx="1079624" cy="1440822"/>
          </a:xfrm>
          <a:prstGeom prst="rect">
            <a:avLst/>
          </a:prstGeom>
          <a:noFill/>
          <a:ln w="9525">
            <a:noFill/>
            <a:miter lim="800000"/>
            <a:headEnd/>
            <a:tailEnd/>
          </a:ln>
        </p:spPr>
      </p:pic>
      <p:pic>
        <p:nvPicPr>
          <p:cNvPr id="11273" name="Picture 10" descr="C:\Users\User\Desktop\Лариса\почетные гр., ветеран, мать, инвалид\Почетные граждане\фото\ПГ Васильева Г.Г..jpg"/>
          <p:cNvPicPr>
            <a:picLocks noChangeAspect="1" noChangeArrowheads="1"/>
          </p:cNvPicPr>
          <p:nvPr/>
        </p:nvPicPr>
        <p:blipFill>
          <a:blip r:embed="rId6" cstate="print"/>
          <a:srcRect/>
          <a:stretch>
            <a:fillRect/>
          </a:stretch>
        </p:blipFill>
        <p:spPr bwMode="auto">
          <a:xfrm>
            <a:off x="5940152" y="2780928"/>
            <a:ext cx="1076449" cy="1441886"/>
          </a:xfrm>
          <a:prstGeom prst="rect">
            <a:avLst/>
          </a:prstGeom>
          <a:noFill/>
          <a:ln w="9525">
            <a:noFill/>
            <a:miter lim="800000"/>
            <a:headEnd/>
            <a:tailEnd/>
          </a:ln>
        </p:spPr>
      </p:pic>
      <p:pic>
        <p:nvPicPr>
          <p:cNvPr id="11274" name="Picture 11" descr="C:\Users\User\Desktop\Лариса\почетные гр., ветеран, мать, инвалид\Почетные граждане\фото\ПГ Фетисов И.В..jpg"/>
          <p:cNvPicPr>
            <a:picLocks noChangeAspect="1" noChangeArrowheads="1"/>
          </p:cNvPicPr>
          <p:nvPr/>
        </p:nvPicPr>
        <p:blipFill>
          <a:blip r:embed="rId7" cstate="print"/>
          <a:srcRect/>
          <a:stretch>
            <a:fillRect/>
          </a:stretch>
        </p:blipFill>
        <p:spPr bwMode="auto">
          <a:xfrm>
            <a:off x="7092280" y="2924944"/>
            <a:ext cx="1008112" cy="1419169"/>
          </a:xfrm>
          <a:prstGeom prst="rect">
            <a:avLst/>
          </a:prstGeom>
          <a:noFill/>
          <a:ln w="9525">
            <a:solidFill>
              <a:srgbClr val="000000">
                <a:alpha val="72940"/>
              </a:srgbClr>
            </a:solidFill>
            <a:miter lim="800000"/>
            <a:headEnd/>
            <a:tailEnd/>
          </a:ln>
        </p:spPr>
      </p:pic>
      <p:pic>
        <p:nvPicPr>
          <p:cNvPr id="11275" name="Picture 12" descr="C:\Users\User\Desktop\Лариса\почетные гр., ветеран, мать, инвалид\Почетные граждане\фото ПОЧЕТНЫЕ ГРАЖДАНЕ\2 - 0002.jpg"/>
          <p:cNvPicPr>
            <a:picLocks noChangeAspect="1" noChangeArrowheads="1"/>
          </p:cNvPicPr>
          <p:nvPr/>
        </p:nvPicPr>
        <p:blipFill>
          <a:blip r:embed="rId8" cstate="print"/>
          <a:srcRect/>
          <a:stretch>
            <a:fillRect/>
          </a:stretch>
        </p:blipFill>
        <p:spPr bwMode="auto">
          <a:xfrm>
            <a:off x="6372200" y="4509120"/>
            <a:ext cx="1176338" cy="1585912"/>
          </a:xfrm>
          <a:prstGeom prst="rect">
            <a:avLst/>
          </a:prstGeom>
          <a:noFill/>
          <a:ln w="9525">
            <a:noFill/>
            <a:miter lim="800000"/>
            <a:headEnd/>
            <a:tailEnd/>
          </a:ln>
        </p:spPr>
      </p:pic>
      <p:pic>
        <p:nvPicPr>
          <p:cNvPr id="11276" name="Picture 13" descr="C:\Users\User\Desktop\Лариса\почетные гр., ветеран, мать, инвалид\Почетные граждане\фото ПОЧЕТНЫЕ ГРАЖДАНЕ\2 - 0001.jpg"/>
          <p:cNvPicPr>
            <a:picLocks noChangeAspect="1" noChangeArrowheads="1"/>
          </p:cNvPicPr>
          <p:nvPr/>
        </p:nvPicPr>
        <p:blipFill>
          <a:blip r:embed="rId9" cstate="print"/>
          <a:srcRect/>
          <a:stretch>
            <a:fillRect/>
          </a:stretch>
        </p:blipFill>
        <p:spPr bwMode="auto">
          <a:xfrm>
            <a:off x="7668344" y="4797152"/>
            <a:ext cx="1144587" cy="158591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432048"/>
          </a:xfrm>
        </p:spPr>
        <p:txBody>
          <a:bodyPr>
            <a:normAutofit fontScale="90000"/>
          </a:bodyPr>
          <a:lstStyle/>
          <a:p>
            <a:pPr algn="ctr">
              <a:lnSpc>
                <a:spcPct val="150000"/>
              </a:lnSpc>
            </a:pPr>
            <a:r>
              <a:rPr lang="ru-RU" dirty="0" smtClean="0"/>
              <a:t/>
            </a:r>
            <a:br>
              <a:rPr lang="ru-RU" dirty="0" smtClean="0"/>
            </a:br>
            <a:r>
              <a:rPr lang="ru-RU" sz="2700" dirty="0" smtClean="0">
                <a:ln w="12700">
                  <a:noFill/>
                  <a:prstDash val="solid"/>
                </a:ln>
                <a:solidFill>
                  <a:srgbClr val="002060"/>
                </a:solidFill>
                <a:latin typeface="Arial Black" pitchFamily="34" charset="0"/>
              </a:rPr>
              <a:t>Анализ расходов </a:t>
            </a:r>
            <a:r>
              <a:rPr lang="ru-RU" sz="2700" dirty="0" err="1" smtClean="0">
                <a:ln w="12700">
                  <a:noFill/>
                  <a:prstDash val="solid"/>
                </a:ln>
                <a:solidFill>
                  <a:srgbClr val="002060"/>
                </a:solidFill>
                <a:latin typeface="Arial Black" pitchFamily="34" charset="0"/>
              </a:rPr>
              <a:t>Заларинского</a:t>
            </a:r>
            <a:r>
              <a:rPr lang="ru-RU" sz="2700" dirty="0" smtClean="0">
                <a:ln w="12700">
                  <a:noFill/>
                  <a:prstDash val="solid"/>
                </a:ln>
                <a:solidFill>
                  <a:srgbClr val="002060"/>
                </a:solidFill>
                <a:latin typeface="Arial Black" pitchFamily="34" charset="0"/>
              </a:rPr>
              <a:t> МО </a:t>
            </a:r>
            <a:br>
              <a:rPr lang="ru-RU" sz="2700" dirty="0" smtClean="0">
                <a:ln w="12700">
                  <a:noFill/>
                  <a:prstDash val="solid"/>
                </a:ln>
                <a:solidFill>
                  <a:srgbClr val="002060"/>
                </a:solidFill>
                <a:latin typeface="Arial Black" pitchFamily="34" charset="0"/>
              </a:rPr>
            </a:br>
            <a:r>
              <a:rPr lang="ru-RU" sz="2700" dirty="0" smtClean="0">
                <a:ln w="12700">
                  <a:noFill/>
                  <a:prstDash val="solid"/>
                </a:ln>
                <a:solidFill>
                  <a:srgbClr val="002060"/>
                </a:solidFill>
                <a:latin typeface="Arial Black" pitchFamily="34" charset="0"/>
              </a:rPr>
              <a:t>за период с 2017-2019 гг.</a:t>
            </a:r>
            <a:endParaRPr lang="ru-RU" sz="2700" dirty="0">
              <a:ln w="12700">
                <a:noFill/>
                <a:prstDash val="solid"/>
              </a:ln>
              <a:solidFill>
                <a:srgbClr val="002060"/>
              </a:solidFill>
              <a:latin typeface="Arial Black" pitchFamily="34" charset="0"/>
            </a:endParaRPr>
          </a:p>
        </p:txBody>
      </p:sp>
      <p:graphicFrame>
        <p:nvGraphicFramePr>
          <p:cNvPr id="3" name="Диаграмма 2"/>
          <p:cNvGraphicFramePr/>
          <p:nvPr>
            <p:extLst>
              <p:ext uri="{D42A27DB-BD31-4B8C-83A1-F6EECF244321}">
                <p14:modId xmlns="" xmlns:p14="http://schemas.microsoft.com/office/powerpoint/2010/main" val="1294474879"/>
              </p:ext>
            </p:extLst>
          </p:nvPr>
        </p:nvGraphicFramePr>
        <p:xfrm>
          <a:off x="323528" y="1268760"/>
          <a:ext cx="8568952" cy="5328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840285435"/>
      </p:ext>
    </p:extLst>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Users\User\Desktop\ФОТО И ПРЕЗЕНТАЦИИ\Конкурс лучшая усадьба\IMG_0332.JPG"/>
          <p:cNvPicPr>
            <a:picLocks noChangeAspect="1" noChangeArrowheads="1"/>
          </p:cNvPicPr>
          <p:nvPr/>
        </p:nvPicPr>
        <p:blipFill>
          <a:blip r:embed="rId2" cstate="print"/>
          <a:srcRect/>
          <a:stretch>
            <a:fillRect/>
          </a:stretch>
        </p:blipFill>
        <p:spPr bwMode="auto">
          <a:xfrm>
            <a:off x="6660232" y="5229200"/>
            <a:ext cx="2483768" cy="1628800"/>
          </a:xfrm>
          <a:prstGeom prst="roundRect">
            <a:avLst/>
          </a:prstGeom>
          <a:noFill/>
          <a:ln w="9525">
            <a:noFill/>
            <a:miter lim="800000"/>
            <a:headEnd/>
            <a:tailEnd/>
          </a:ln>
        </p:spPr>
      </p:pic>
      <p:sp>
        <p:nvSpPr>
          <p:cNvPr id="13" name="Rectangle 8"/>
          <p:cNvSpPr txBox="1">
            <a:spLocks noChangeArrowheads="1"/>
          </p:cNvSpPr>
          <p:nvPr/>
        </p:nvSpPr>
        <p:spPr bwMode="auto">
          <a:xfrm>
            <a:off x="2411760" y="1124744"/>
            <a:ext cx="4392488" cy="23042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ru-RU" sz="2200" b="1" dirty="0" smtClean="0"/>
              <a:t>Лучшие усадьбы: </a:t>
            </a:r>
          </a:p>
          <a:p>
            <a:pPr algn="ctr" eaLnBrk="1" hangingPunct="1">
              <a:defRPr/>
            </a:pPr>
            <a:r>
              <a:rPr lang="ru-RU" sz="2200" dirty="0" smtClean="0"/>
              <a:t>Акимова А.М. (Березовая), </a:t>
            </a:r>
            <a:r>
              <a:rPr lang="ru-RU" sz="2200" dirty="0" err="1" smtClean="0"/>
              <a:t>Радомяк</a:t>
            </a:r>
            <a:r>
              <a:rPr lang="ru-RU" sz="2200" dirty="0" smtClean="0"/>
              <a:t> О.В. (Терешковой) </a:t>
            </a:r>
            <a:r>
              <a:rPr lang="ru-RU" sz="2200" dirty="0" err="1" smtClean="0"/>
              <a:t>Аширова</a:t>
            </a:r>
            <a:r>
              <a:rPr lang="ru-RU" sz="2200" dirty="0" smtClean="0"/>
              <a:t> Р.К. (Рокоссовского), Семенова Г.П. (Крылова) </a:t>
            </a:r>
            <a:r>
              <a:rPr lang="ru-RU" sz="2200" b="1" dirty="0" smtClean="0"/>
              <a:t>Организации:</a:t>
            </a:r>
          </a:p>
          <a:p>
            <a:pPr algn="ctr" eaLnBrk="1" hangingPunct="1">
              <a:defRPr/>
            </a:pPr>
            <a:r>
              <a:rPr lang="ru-RU" sz="2200" dirty="0" smtClean="0"/>
              <a:t> д/с «Малыш», </a:t>
            </a:r>
            <a:r>
              <a:rPr lang="ru-RU" sz="2200" dirty="0" err="1" smtClean="0"/>
              <a:t>д</a:t>
            </a:r>
            <a:r>
              <a:rPr lang="ru-RU" sz="2200" dirty="0" smtClean="0"/>
              <a:t>/с «Сказка»</a:t>
            </a:r>
          </a:p>
        </p:txBody>
      </p:sp>
      <p:pic>
        <p:nvPicPr>
          <p:cNvPr id="16388" name="Picture 5" descr="C:\Users\User\Desktop\ФОТО И ПРЕЗЕНТАЦИИ\Конкурс лучшая усадьба\IMG_0293.JPG"/>
          <p:cNvPicPr>
            <a:picLocks noChangeAspect="1" noChangeArrowheads="1"/>
          </p:cNvPicPr>
          <p:nvPr/>
        </p:nvPicPr>
        <p:blipFill>
          <a:blip r:embed="rId3" cstate="print"/>
          <a:srcRect/>
          <a:stretch>
            <a:fillRect/>
          </a:stretch>
        </p:blipFill>
        <p:spPr bwMode="auto">
          <a:xfrm>
            <a:off x="0" y="1556792"/>
            <a:ext cx="2448272" cy="1800200"/>
          </a:xfrm>
          <a:prstGeom prst="roundRect">
            <a:avLst/>
          </a:prstGeom>
          <a:noFill/>
          <a:ln w="9525">
            <a:noFill/>
            <a:miter lim="800000"/>
            <a:headEnd/>
            <a:tailEnd/>
          </a:ln>
        </p:spPr>
      </p:pic>
      <p:pic>
        <p:nvPicPr>
          <p:cNvPr id="16389" name="Picture 13" descr="C:\Users\User\Desktop\конкурс по лужайки\DSCN7011.JPG"/>
          <p:cNvPicPr>
            <a:picLocks noChangeAspect="1" noChangeArrowheads="1"/>
          </p:cNvPicPr>
          <p:nvPr/>
        </p:nvPicPr>
        <p:blipFill>
          <a:blip r:embed="rId4" cstate="print"/>
          <a:srcRect/>
          <a:stretch>
            <a:fillRect/>
          </a:stretch>
        </p:blipFill>
        <p:spPr bwMode="auto">
          <a:xfrm>
            <a:off x="2555776" y="5229200"/>
            <a:ext cx="2411760" cy="1628800"/>
          </a:xfrm>
          <a:prstGeom prst="roundRect">
            <a:avLst/>
          </a:prstGeom>
          <a:noFill/>
          <a:ln w="9525">
            <a:noFill/>
            <a:miter lim="800000"/>
            <a:headEnd/>
            <a:tailEnd/>
          </a:ln>
        </p:spPr>
      </p:pic>
      <p:sp>
        <p:nvSpPr>
          <p:cNvPr id="16391" name="Заголовок 1"/>
          <p:cNvSpPr>
            <a:spLocks noGrp="1"/>
          </p:cNvSpPr>
          <p:nvPr>
            <p:ph type="title"/>
          </p:nvPr>
        </p:nvSpPr>
        <p:spPr>
          <a:xfrm>
            <a:off x="0" y="188640"/>
            <a:ext cx="9144000" cy="576362"/>
          </a:xfrm>
        </p:spPr>
        <p:txBody>
          <a:bodyPr>
            <a:normAutofit fontScale="90000"/>
          </a:bodyPr>
          <a:lstStyle/>
          <a:p>
            <a:pPr eaLnBrk="1" hangingPunct="1"/>
            <a:r>
              <a:rPr lang="ru-RU" altLang="ru-RU" sz="2000" dirty="0" smtClean="0">
                <a:solidFill>
                  <a:srgbClr val="002060"/>
                </a:solidFill>
                <a:latin typeface="Arial Black" pitchFamily="34" charset="0"/>
                <a:cs typeface="Trebuchet MS" pitchFamily="34" charset="0"/>
              </a:rPr>
              <a:t>ПОБЕДИТЕЛИ КОНКУРСА « ЛУЧШЕЕ БЛАГОУСТРОЙСТВО  ТЕРРИТОРИЙ ЗАЛАРИНСКОГО МО 2019»</a:t>
            </a:r>
          </a:p>
        </p:txBody>
      </p:sp>
      <p:pic>
        <p:nvPicPr>
          <p:cNvPr id="16392" name="Picture 2" descr="C:\Users\User\Desktop\ФОТО И ПРЕЗЕНТАЦИИ\Конкурс лучшая усадьба\IMG_0323.JPG"/>
          <p:cNvPicPr>
            <a:picLocks noChangeAspect="1" noChangeArrowheads="1"/>
          </p:cNvPicPr>
          <p:nvPr/>
        </p:nvPicPr>
        <p:blipFill>
          <a:blip r:embed="rId5" cstate="print"/>
          <a:srcRect/>
          <a:stretch>
            <a:fillRect/>
          </a:stretch>
        </p:blipFill>
        <p:spPr bwMode="auto">
          <a:xfrm>
            <a:off x="0" y="3573016"/>
            <a:ext cx="2483768" cy="1527175"/>
          </a:xfrm>
          <a:prstGeom prst="roundRect">
            <a:avLst/>
          </a:prstGeom>
          <a:noFill/>
          <a:ln w="9525">
            <a:noFill/>
            <a:miter lim="800000"/>
            <a:headEnd/>
            <a:tailEnd/>
          </a:ln>
        </p:spPr>
      </p:pic>
      <p:pic>
        <p:nvPicPr>
          <p:cNvPr id="16393" name="Picture 8" descr="C:\Users\User\Desktop\ФОТО И ПРЕЗЕНТАЦИИ\Конкурс лучшая усадьба\IMG_0359.JPG"/>
          <p:cNvPicPr>
            <a:picLocks noChangeAspect="1" noChangeArrowheads="1"/>
          </p:cNvPicPr>
          <p:nvPr/>
        </p:nvPicPr>
        <p:blipFill>
          <a:blip r:embed="rId6" cstate="print"/>
          <a:srcRect/>
          <a:stretch>
            <a:fillRect/>
          </a:stretch>
        </p:blipFill>
        <p:spPr bwMode="auto">
          <a:xfrm>
            <a:off x="6588224" y="3573016"/>
            <a:ext cx="2555776" cy="1652463"/>
          </a:xfrm>
          <a:prstGeom prst="roundRect">
            <a:avLst/>
          </a:prstGeom>
          <a:noFill/>
          <a:ln w="9525">
            <a:noFill/>
            <a:miter lim="800000"/>
            <a:headEnd/>
            <a:tailEnd/>
          </a:ln>
        </p:spPr>
      </p:pic>
      <p:pic>
        <p:nvPicPr>
          <p:cNvPr id="16394" name="Picture 9" descr="C:\Users\User\Desktop\ФОТО И ПРЕЗЕНТАЦИИ\Конкурс лучшая усадьба\IMG_0356.JPG"/>
          <p:cNvPicPr>
            <a:picLocks noChangeAspect="1" noChangeArrowheads="1"/>
          </p:cNvPicPr>
          <p:nvPr/>
        </p:nvPicPr>
        <p:blipFill>
          <a:blip r:embed="rId7" cstate="print"/>
          <a:srcRect/>
          <a:stretch>
            <a:fillRect/>
          </a:stretch>
        </p:blipFill>
        <p:spPr bwMode="auto">
          <a:xfrm>
            <a:off x="4932040" y="5229201"/>
            <a:ext cx="2384425" cy="1628800"/>
          </a:xfrm>
          <a:prstGeom prst="roundRect">
            <a:avLst/>
          </a:prstGeom>
          <a:noFill/>
          <a:ln w="9525">
            <a:noFill/>
            <a:miter lim="800000"/>
            <a:headEnd/>
            <a:tailEnd/>
          </a:ln>
        </p:spPr>
      </p:pic>
      <p:pic>
        <p:nvPicPr>
          <p:cNvPr id="16395" name="Picture 11" descr="C:\Users\User\Desktop\ФОТО И ПРЕЗЕНТАЦИИ\Конкурс лучшая усадьба\IMG_0339.JPG"/>
          <p:cNvPicPr>
            <a:picLocks noChangeAspect="1" noChangeArrowheads="1"/>
          </p:cNvPicPr>
          <p:nvPr/>
        </p:nvPicPr>
        <p:blipFill>
          <a:blip r:embed="rId8" cstate="print"/>
          <a:srcRect/>
          <a:stretch>
            <a:fillRect/>
          </a:stretch>
        </p:blipFill>
        <p:spPr bwMode="auto">
          <a:xfrm>
            <a:off x="0" y="5222875"/>
            <a:ext cx="2483768" cy="1635125"/>
          </a:xfrm>
          <a:prstGeom prst="roundRect">
            <a:avLst/>
          </a:prstGeom>
          <a:noFill/>
          <a:ln w="9525">
            <a:noFill/>
            <a:miter lim="800000"/>
            <a:headEnd/>
            <a:tailEnd/>
          </a:ln>
        </p:spPr>
      </p:pic>
      <p:pic>
        <p:nvPicPr>
          <p:cNvPr id="16396" name="Picture 12" descr="C:\Users\User\Desktop\конкурс по лужайки\DSCN7010.JPG"/>
          <p:cNvPicPr>
            <a:picLocks noChangeAspect="1" noChangeArrowheads="1"/>
          </p:cNvPicPr>
          <p:nvPr/>
        </p:nvPicPr>
        <p:blipFill>
          <a:blip r:embed="rId9" cstate="print"/>
          <a:srcRect/>
          <a:stretch>
            <a:fillRect/>
          </a:stretch>
        </p:blipFill>
        <p:spPr bwMode="auto">
          <a:xfrm>
            <a:off x="6732587" y="1556792"/>
            <a:ext cx="2411413" cy="1808163"/>
          </a:xfrm>
          <a:prstGeom prst="roundRect">
            <a:avLst/>
          </a:prstGeom>
          <a:noFill/>
          <a:ln w="9525">
            <a:noFill/>
            <a:miter lim="800000"/>
            <a:headEnd/>
            <a:tailEnd/>
          </a:ln>
        </p:spPr>
      </p:pic>
      <p:pic>
        <p:nvPicPr>
          <p:cNvPr id="16397" name="Picture 6" descr="C:\Users\User\Desktop\ФОТО И ПРЕЗЕНТАЦИИ\Конкурс лучшая усадьба\IMG_0345.JPG"/>
          <p:cNvPicPr>
            <a:picLocks noChangeAspect="1" noChangeArrowheads="1"/>
          </p:cNvPicPr>
          <p:nvPr/>
        </p:nvPicPr>
        <p:blipFill>
          <a:blip r:embed="rId10" cstate="print"/>
          <a:srcRect/>
          <a:stretch>
            <a:fillRect/>
          </a:stretch>
        </p:blipFill>
        <p:spPr bwMode="auto">
          <a:xfrm>
            <a:off x="2555776" y="3573016"/>
            <a:ext cx="2627784" cy="1603375"/>
          </a:xfrm>
          <a:prstGeom prst="roundRect">
            <a:avLst/>
          </a:prstGeom>
          <a:noFill/>
          <a:ln w="9525">
            <a:noFill/>
            <a:miter lim="800000"/>
            <a:headEnd/>
            <a:tailEnd/>
          </a:ln>
        </p:spPr>
      </p:pic>
      <p:pic>
        <p:nvPicPr>
          <p:cNvPr id="16398" name="Picture 5" descr="C:\Users\User\Desktop\ФОТО И ПРЕЗЕНТАЦИИ\Конкурс лучшая усадьба\IMG_0322.JPG"/>
          <p:cNvPicPr>
            <a:picLocks noChangeAspect="1" noChangeArrowheads="1"/>
          </p:cNvPicPr>
          <p:nvPr/>
        </p:nvPicPr>
        <p:blipFill>
          <a:blip r:embed="rId11" cstate="print"/>
          <a:srcRect/>
          <a:stretch>
            <a:fillRect/>
          </a:stretch>
        </p:blipFill>
        <p:spPr bwMode="auto">
          <a:xfrm>
            <a:off x="5220072" y="3573016"/>
            <a:ext cx="1296144" cy="1580827"/>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6" descr="C:\Users\User\Desktop\для поселковой (1)\для поселковой\маслакова.jpg"/>
          <p:cNvPicPr>
            <a:picLocks noChangeAspect="1" noChangeArrowheads="1"/>
          </p:cNvPicPr>
          <p:nvPr/>
        </p:nvPicPr>
        <p:blipFill>
          <a:blip r:embed="rId2" cstate="print"/>
          <a:srcRect/>
          <a:stretch>
            <a:fillRect/>
          </a:stretch>
        </p:blipFill>
        <p:spPr bwMode="auto">
          <a:xfrm>
            <a:off x="0" y="2132856"/>
            <a:ext cx="3563888" cy="2354585"/>
          </a:xfrm>
          <a:prstGeom prst="roundRect">
            <a:avLst/>
          </a:prstGeom>
          <a:noFill/>
          <a:ln w="9525">
            <a:noFill/>
            <a:miter lim="800000"/>
            <a:headEnd/>
            <a:tailEnd/>
          </a:ln>
        </p:spPr>
      </p:pic>
      <p:sp>
        <p:nvSpPr>
          <p:cNvPr id="17413" name="Заголовок 1"/>
          <p:cNvSpPr>
            <a:spLocks noGrp="1"/>
          </p:cNvSpPr>
          <p:nvPr>
            <p:ph type="title"/>
          </p:nvPr>
        </p:nvSpPr>
        <p:spPr>
          <a:xfrm>
            <a:off x="0" y="0"/>
            <a:ext cx="9144000" cy="620688"/>
          </a:xfrm>
        </p:spPr>
        <p:txBody>
          <a:bodyPr>
            <a:normAutofit/>
          </a:bodyPr>
          <a:lstStyle/>
          <a:p>
            <a:r>
              <a:rPr lang="ru-RU" sz="2400" dirty="0" smtClean="0">
                <a:solidFill>
                  <a:srgbClr val="002060"/>
                </a:solidFill>
                <a:latin typeface="Arial Black" pitchFamily="34" charset="0"/>
                <a:cs typeface="Trebuchet MS" pitchFamily="34" charset="0"/>
              </a:rPr>
              <a:t>Победители конкурса «Новый год у ворот» 2019</a:t>
            </a:r>
          </a:p>
        </p:txBody>
      </p:sp>
      <p:sp>
        <p:nvSpPr>
          <p:cNvPr id="11" name="Rectangle 8"/>
          <p:cNvSpPr txBox="1">
            <a:spLocks noChangeArrowheads="1"/>
          </p:cNvSpPr>
          <p:nvPr/>
        </p:nvSpPr>
        <p:spPr bwMode="auto">
          <a:xfrm>
            <a:off x="107504" y="620688"/>
            <a:ext cx="9036496" cy="12287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ru-RU" sz="2100" b="1" dirty="0" smtClean="0"/>
              <a:t>Лучшие новогодние усадьбы: </a:t>
            </a:r>
          </a:p>
          <a:p>
            <a:pPr eaLnBrk="1" hangingPunct="1">
              <a:defRPr/>
            </a:pPr>
            <a:r>
              <a:rPr lang="ru-RU" sz="2100" dirty="0" smtClean="0"/>
              <a:t>Маслакова Т.В. (Вишневая), Плотникова Т (Механизаторов), </a:t>
            </a:r>
          </a:p>
          <a:p>
            <a:pPr eaLnBrk="1" hangingPunct="1">
              <a:defRPr/>
            </a:pPr>
            <a:r>
              <a:rPr lang="ru-RU" sz="2100" dirty="0" smtClean="0"/>
              <a:t>Хоменко С.П.</a:t>
            </a:r>
          </a:p>
          <a:p>
            <a:pPr eaLnBrk="1" hangingPunct="1">
              <a:defRPr/>
            </a:pPr>
            <a:r>
              <a:rPr lang="ru-RU" sz="2100" dirty="0" smtClean="0"/>
              <a:t>Организации: д/с «Малыш», д/с «Сказка», д/с «Радуга», д/с №2, ТЦ «Саяны».</a:t>
            </a:r>
          </a:p>
        </p:txBody>
      </p:sp>
      <p:pic>
        <p:nvPicPr>
          <p:cNvPr id="17416" name="Picture 9" descr="C:\Users\User\Desktop\для поселковой (1)\для поселковой\сказка 1.jpg"/>
          <p:cNvPicPr>
            <a:picLocks noChangeAspect="1" noChangeArrowheads="1"/>
          </p:cNvPicPr>
          <p:nvPr/>
        </p:nvPicPr>
        <p:blipFill>
          <a:blip r:embed="rId3" cstate="print"/>
          <a:srcRect/>
          <a:stretch>
            <a:fillRect/>
          </a:stretch>
        </p:blipFill>
        <p:spPr bwMode="auto">
          <a:xfrm>
            <a:off x="0" y="4149080"/>
            <a:ext cx="2915816" cy="1392238"/>
          </a:xfrm>
          <a:prstGeom prst="roundRect">
            <a:avLst/>
          </a:prstGeom>
          <a:noFill/>
          <a:ln w="9525">
            <a:noFill/>
            <a:miter lim="800000"/>
            <a:headEnd/>
            <a:tailEnd/>
          </a:ln>
        </p:spPr>
      </p:pic>
      <p:pic>
        <p:nvPicPr>
          <p:cNvPr id="17420" name="Picture 11" descr="C:\Users\User\Desktop\для поселковой (1)\для поселковой\улыбка.jpg"/>
          <p:cNvPicPr>
            <a:picLocks noChangeAspect="1" noChangeArrowheads="1"/>
          </p:cNvPicPr>
          <p:nvPr/>
        </p:nvPicPr>
        <p:blipFill>
          <a:blip r:embed="rId4" cstate="print"/>
          <a:srcRect l="17442" r="22227"/>
          <a:stretch>
            <a:fillRect/>
          </a:stretch>
        </p:blipFill>
        <p:spPr bwMode="auto">
          <a:xfrm>
            <a:off x="4211960" y="5345664"/>
            <a:ext cx="2088232" cy="1512336"/>
          </a:xfrm>
          <a:prstGeom prst="roundRect">
            <a:avLst/>
          </a:prstGeom>
          <a:noFill/>
          <a:ln w="9525">
            <a:noFill/>
            <a:miter lim="800000"/>
            <a:headEnd/>
            <a:tailEnd/>
          </a:ln>
        </p:spPr>
      </p:pic>
      <p:pic>
        <p:nvPicPr>
          <p:cNvPr id="17421" name="Picture 13" descr="C:\Users\User\Desktop\для поселковой (1)\для поселковой\детсад №2 4.jpg"/>
          <p:cNvPicPr>
            <a:picLocks noChangeAspect="1" noChangeArrowheads="1"/>
          </p:cNvPicPr>
          <p:nvPr/>
        </p:nvPicPr>
        <p:blipFill>
          <a:blip r:embed="rId5" cstate="print"/>
          <a:srcRect/>
          <a:stretch>
            <a:fillRect/>
          </a:stretch>
        </p:blipFill>
        <p:spPr bwMode="auto">
          <a:xfrm rot="10800000" flipV="1">
            <a:off x="0" y="5517232"/>
            <a:ext cx="1979712" cy="1340768"/>
          </a:xfrm>
          <a:prstGeom prst="roundRect">
            <a:avLst/>
          </a:prstGeom>
          <a:noFill/>
          <a:ln w="9525">
            <a:noFill/>
            <a:miter lim="800000"/>
            <a:headEnd/>
            <a:tailEnd/>
          </a:ln>
        </p:spPr>
      </p:pic>
      <p:pic>
        <p:nvPicPr>
          <p:cNvPr id="17422" name="Picture 14" descr="C:\Users\User\Desktop\для поселковой (1)\для поселковой\малыш 6.jpg"/>
          <p:cNvPicPr>
            <a:picLocks noChangeAspect="1" noChangeArrowheads="1"/>
          </p:cNvPicPr>
          <p:nvPr/>
        </p:nvPicPr>
        <p:blipFill>
          <a:blip r:embed="rId6" cstate="print"/>
          <a:srcRect/>
          <a:stretch>
            <a:fillRect/>
          </a:stretch>
        </p:blipFill>
        <p:spPr bwMode="auto">
          <a:xfrm>
            <a:off x="5652120" y="2132856"/>
            <a:ext cx="3491880" cy="2257086"/>
          </a:xfrm>
          <a:prstGeom prst="roundRect">
            <a:avLst/>
          </a:prstGeom>
          <a:noFill/>
          <a:ln w="9525">
            <a:noFill/>
            <a:miter lim="800000"/>
            <a:headEnd/>
            <a:tailEnd/>
          </a:ln>
        </p:spPr>
      </p:pic>
      <p:pic>
        <p:nvPicPr>
          <p:cNvPr id="17423" name="Picture 10" descr="C:\Users\User\Desktop\для поселковой (1)\для поселковой\сказка 6.jpg"/>
          <p:cNvPicPr>
            <a:picLocks noChangeAspect="1" noChangeArrowheads="1"/>
          </p:cNvPicPr>
          <p:nvPr/>
        </p:nvPicPr>
        <p:blipFill>
          <a:blip r:embed="rId7" cstate="print"/>
          <a:srcRect/>
          <a:stretch>
            <a:fillRect/>
          </a:stretch>
        </p:blipFill>
        <p:spPr bwMode="auto">
          <a:xfrm>
            <a:off x="1979712" y="5301208"/>
            <a:ext cx="2268662" cy="1556792"/>
          </a:xfrm>
          <a:prstGeom prst="roundRect">
            <a:avLst/>
          </a:prstGeom>
          <a:noFill/>
          <a:ln w="9525">
            <a:noFill/>
            <a:miter lim="800000"/>
            <a:headEnd/>
            <a:tailEnd/>
          </a:ln>
        </p:spPr>
      </p:pic>
      <p:pic>
        <p:nvPicPr>
          <p:cNvPr id="17410" name="Picture 15" descr="C:\Users\User\Desktop\для поселковой (1)\для поселковой\маслакова 2.jpg"/>
          <p:cNvPicPr>
            <a:picLocks noChangeAspect="1" noChangeArrowheads="1"/>
          </p:cNvPicPr>
          <p:nvPr/>
        </p:nvPicPr>
        <p:blipFill>
          <a:blip r:embed="rId8" cstate="print"/>
          <a:srcRect/>
          <a:stretch>
            <a:fillRect/>
          </a:stretch>
        </p:blipFill>
        <p:spPr bwMode="auto">
          <a:xfrm>
            <a:off x="6300192" y="5445224"/>
            <a:ext cx="2843808" cy="1412776"/>
          </a:xfrm>
          <a:prstGeom prst="roundRect">
            <a:avLst/>
          </a:prstGeom>
          <a:noFill/>
          <a:ln w="9525">
            <a:noFill/>
            <a:miter lim="800000"/>
            <a:headEnd/>
            <a:tailEnd/>
          </a:ln>
        </p:spPr>
      </p:pic>
      <p:pic>
        <p:nvPicPr>
          <p:cNvPr id="17412" name="Picture 6" descr="C:\Users\User\Desktop\для поселковой (1)\для поселковой\плотникова 1.jpg"/>
          <p:cNvPicPr>
            <a:picLocks noChangeAspect="1" noChangeArrowheads="1"/>
          </p:cNvPicPr>
          <p:nvPr/>
        </p:nvPicPr>
        <p:blipFill>
          <a:blip r:embed="rId9" cstate="print"/>
          <a:srcRect t="21875"/>
          <a:stretch>
            <a:fillRect/>
          </a:stretch>
        </p:blipFill>
        <p:spPr bwMode="auto">
          <a:xfrm>
            <a:off x="3563888" y="2132856"/>
            <a:ext cx="2088232" cy="1800200"/>
          </a:xfrm>
          <a:prstGeom prst="roundRect">
            <a:avLst/>
          </a:prstGeom>
          <a:noFill/>
          <a:ln w="9525">
            <a:noFill/>
            <a:miter lim="800000"/>
            <a:headEnd/>
            <a:tailEnd/>
          </a:ln>
        </p:spPr>
      </p:pic>
      <p:pic>
        <p:nvPicPr>
          <p:cNvPr id="17417" name="Picture 12" descr="C:\Users\User\Desktop\для поселковой (1)\для поселковой\хоменко 2.jpg"/>
          <p:cNvPicPr>
            <a:picLocks noChangeAspect="1" noChangeArrowheads="1"/>
          </p:cNvPicPr>
          <p:nvPr/>
        </p:nvPicPr>
        <p:blipFill>
          <a:blip r:embed="rId10" cstate="print"/>
          <a:srcRect/>
          <a:stretch>
            <a:fillRect/>
          </a:stretch>
        </p:blipFill>
        <p:spPr bwMode="auto">
          <a:xfrm>
            <a:off x="2915816" y="3717032"/>
            <a:ext cx="2736304" cy="1824623"/>
          </a:xfrm>
          <a:prstGeom prst="roundRect">
            <a:avLst/>
          </a:prstGeom>
          <a:noFill/>
          <a:ln w="9525">
            <a:noFill/>
            <a:miter lim="800000"/>
            <a:headEnd/>
            <a:tailEnd/>
          </a:ln>
        </p:spPr>
      </p:pic>
      <p:pic>
        <p:nvPicPr>
          <p:cNvPr id="17419" name="Picture 7" descr="C:\Users\User\Desktop\для поселковой (1)\для поселковой\плотникова 2.jpg"/>
          <p:cNvPicPr>
            <a:picLocks noChangeAspect="1" noChangeArrowheads="1"/>
          </p:cNvPicPr>
          <p:nvPr/>
        </p:nvPicPr>
        <p:blipFill>
          <a:blip r:embed="rId11" cstate="print"/>
          <a:srcRect/>
          <a:stretch>
            <a:fillRect/>
          </a:stretch>
        </p:blipFill>
        <p:spPr bwMode="auto">
          <a:xfrm>
            <a:off x="7347165" y="4437112"/>
            <a:ext cx="1796835" cy="1196752"/>
          </a:xfrm>
          <a:prstGeom prst="roundRect">
            <a:avLst/>
          </a:prstGeom>
          <a:noFill/>
          <a:ln w="9525">
            <a:noFill/>
            <a:miter lim="800000"/>
            <a:headEnd/>
            <a:tailEnd/>
          </a:ln>
        </p:spPr>
      </p:pic>
      <p:pic>
        <p:nvPicPr>
          <p:cNvPr id="17418" name="Picture 8" descr="C:\Users\User\Desktop\для поселковой (1)\для поселковой\саяны 2.jpg"/>
          <p:cNvPicPr>
            <a:picLocks noChangeAspect="1" noChangeArrowheads="1"/>
          </p:cNvPicPr>
          <p:nvPr/>
        </p:nvPicPr>
        <p:blipFill>
          <a:blip r:embed="rId12" cstate="print"/>
          <a:srcRect/>
          <a:stretch>
            <a:fillRect/>
          </a:stretch>
        </p:blipFill>
        <p:spPr bwMode="auto">
          <a:xfrm>
            <a:off x="5652120" y="4077072"/>
            <a:ext cx="2268551" cy="1513334"/>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8" descr="https://i.mycdn.me/i?r=AyH4iRPQ2q0otWIFepML2LxRL66M6McZsEeWCLrG0kwN9A"/>
          <p:cNvPicPr>
            <a:picLocks noChangeAspect="1" noChangeArrowheads="1"/>
          </p:cNvPicPr>
          <p:nvPr/>
        </p:nvPicPr>
        <p:blipFill>
          <a:blip r:embed="rId2" cstate="print"/>
          <a:srcRect b="13069"/>
          <a:stretch>
            <a:fillRect/>
          </a:stretch>
        </p:blipFill>
        <p:spPr bwMode="auto">
          <a:xfrm>
            <a:off x="1835696" y="4166320"/>
            <a:ext cx="5400600" cy="2691680"/>
          </a:xfrm>
          <a:prstGeom prst="roundRect">
            <a:avLst/>
          </a:prstGeom>
          <a:noFill/>
          <a:ln w="9525">
            <a:noFill/>
            <a:miter lim="800000"/>
            <a:headEnd/>
            <a:tailEnd/>
          </a:ln>
        </p:spPr>
      </p:pic>
      <p:sp>
        <p:nvSpPr>
          <p:cNvPr id="11" name="Rectangle 8"/>
          <p:cNvSpPr txBox="1">
            <a:spLocks noChangeArrowheads="1"/>
          </p:cNvSpPr>
          <p:nvPr/>
        </p:nvSpPr>
        <p:spPr bwMode="auto">
          <a:xfrm>
            <a:off x="0" y="0"/>
            <a:ext cx="9144000" cy="13407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ru-RU" dirty="0" smtClean="0">
                <a:solidFill>
                  <a:srgbClr val="002060"/>
                </a:solidFill>
                <a:latin typeface="Arial Black" pitchFamily="34" charset="0"/>
              </a:rPr>
              <a:t>Выставка-ярмарка </a:t>
            </a:r>
            <a:r>
              <a:rPr lang="ru-RU" dirty="0">
                <a:solidFill>
                  <a:srgbClr val="002060"/>
                </a:solidFill>
                <a:latin typeface="Arial Black" pitchFamily="34" charset="0"/>
              </a:rPr>
              <a:t>МО </a:t>
            </a:r>
            <a:r>
              <a:rPr lang="ru-RU" dirty="0" err="1" smtClean="0">
                <a:solidFill>
                  <a:srgbClr val="002060"/>
                </a:solidFill>
                <a:latin typeface="Arial Black" pitchFamily="34" charset="0"/>
              </a:rPr>
              <a:t>Заларинского</a:t>
            </a:r>
            <a:r>
              <a:rPr lang="ru-RU" dirty="0" smtClean="0">
                <a:solidFill>
                  <a:srgbClr val="002060"/>
                </a:solidFill>
                <a:latin typeface="Arial Black" pitchFamily="34" charset="0"/>
              </a:rPr>
              <a:t> района</a:t>
            </a:r>
          </a:p>
          <a:p>
            <a:pPr algn="ctr" eaLnBrk="1" hangingPunct="1">
              <a:defRPr/>
            </a:pPr>
            <a:r>
              <a:rPr lang="ru-RU" dirty="0" smtClean="0">
                <a:solidFill>
                  <a:srgbClr val="002060"/>
                </a:solidFill>
                <a:latin typeface="Arial Black" pitchFamily="34" charset="0"/>
              </a:rPr>
              <a:t> </a:t>
            </a:r>
            <a:r>
              <a:rPr lang="ru-RU" dirty="0">
                <a:solidFill>
                  <a:srgbClr val="002060"/>
                </a:solidFill>
                <a:latin typeface="Arial Black" pitchFamily="34" charset="0"/>
              </a:rPr>
              <a:t>«Одна земля, одна семья, одна судьба»  </a:t>
            </a:r>
            <a:endParaRPr lang="ru-RU" dirty="0" smtClean="0">
              <a:solidFill>
                <a:srgbClr val="002060"/>
              </a:solidFill>
              <a:latin typeface="Arial Black" pitchFamily="34" charset="0"/>
            </a:endParaRPr>
          </a:p>
          <a:p>
            <a:pPr algn="ctr" eaLnBrk="1" hangingPunct="1">
              <a:defRPr/>
            </a:pPr>
            <a:r>
              <a:rPr lang="ru-RU" dirty="0" smtClean="0">
                <a:solidFill>
                  <a:srgbClr val="002060"/>
                </a:solidFill>
                <a:latin typeface="Arial Black" pitchFamily="34" charset="0"/>
              </a:rPr>
              <a:t>ГРАН ПРИ- </a:t>
            </a:r>
            <a:r>
              <a:rPr lang="ru-RU" dirty="0" err="1" smtClean="0">
                <a:solidFill>
                  <a:srgbClr val="002060"/>
                </a:solidFill>
                <a:latin typeface="Arial Black" pitchFamily="34" charset="0"/>
              </a:rPr>
              <a:t>Заларинское</a:t>
            </a:r>
            <a:r>
              <a:rPr lang="ru-RU" dirty="0" smtClean="0">
                <a:solidFill>
                  <a:srgbClr val="002060"/>
                </a:solidFill>
                <a:latin typeface="Arial Black" pitchFamily="34" charset="0"/>
              </a:rPr>
              <a:t> МО</a:t>
            </a:r>
          </a:p>
        </p:txBody>
      </p:sp>
      <p:pic>
        <p:nvPicPr>
          <p:cNvPr id="18437" name="Picture 7" descr="C:\Users\User\Desktop\Фестиваль Мы разные мы вместе\IMG_0383.JPG"/>
          <p:cNvPicPr>
            <a:picLocks noChangeAspect="1" noChangeArrowheads="1"/>
          </p:cNvPicPr>
          <p:nvPr/>
        </p:nvPicPr>
        <p:blipFill>
          <a:blip r:embed="rId3" cstate="print"/>
          <a:srcRect/>
          <a:stretch>
            <a:fillRect/>
          </a:stretch>
        </p:blipFill>
        <p:spPr bwMode="auto">
          <a:xfrm>
            <a:off x="323528" y="1340768"/>
            <a:ext cx="4071105" cy="2714313"/>
          </a:xfrm>
          <a:prstGeom prst="roundRect">
            <a:avLst/>
          </a:prstGeom>
          <a:noFill/>
          <a:ln w="9525">
            <a:noFill/>
            <a:miter lim="800000"/>
            <a:headEnd/>
            <a:tailEnd/>
          </a:ln>
        </p:spPr>
      </p:pic>
      <p:pic>
        <p:nvPicPr>
          <p:cNvPr id="6" name="Picture 6" descr="C:\Users\User\Desktop\Фестиваль Мы разные мы вместе\IMG_0380.JPG"/>
          <p:cNvPicPr>
            <a:picLocks noChangeAspect="1" noChangeArrowheads="1"/>
          </p:cNvPicPr>
          <p:nvPr/>
        </p:nvPicPr>
        <p:blipFill>
          <a:blip r:embed="rId4" cstate="print"/>
          <a:srcRect/>
          <a:stretch>
            <a:fillRect/>
          </a:stretch>
        </p:blipFill>
        <p:spPr bwMode="auto">
          <a:xfrm>
            <a:off x="4716016" y="1340768"/>
            <a:ext cx="4071018" cy="2714313"/>
          </a:xfrm>
          <a:prstGeom prst="round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0" y="188640"/>
            <a:ext cx="9144000" cy="863600"/>
          </a:xfrm>
        </p:spPr>
        <p:txBody>
          <a:bodyPr>
            <a:normAutofit/>
          </a:bodyPr>
          <a:lstStyle/>
          <a:p>
            <a:pPr eaLnBrk="1" hangingPunct="1"/>
            <a:r>
              <a:rPr lang="ru-RU" altLang="ru-RU" sz="2400" dirty="0" smtClean="0">
                <a:solidFill>
                  <a:srgbClr val="002060"/>
                </a:solidFill>
                <a:latin typeface="Arial Black" pitchFamily="34" charset="0"/>
                <a:cs typeface="Trebuchet MS" pitchFamily="34" charset="0"/>
              </a:rPr>
              <a:t>РАБОТА с СО НКО</a:t>
            </a:r>
            <a:br>
              <a:rPr lang="ru-RU" altLang="ru-RU" sz="2400" dirty="0" smtClean="0">
                <a:solidFill>
                  <a:srgbClr val="002060"/>
                </a:solidFill>
                <a:latin typeface="Arial Black" pitchFamily="34" charset="0"/>
                <a:cs typeface="Trebuchet MS" pitchFamily="34" charset="0"/>
              </a:rPr>
            </a:br>
            <a:endParaRPr lang="ru-RU" altLang="ru-RU" sz="2400" dirty="0" smtClean="0">
              <a:solidFill>
                <a:srgbClr val="002060"/>
              </a:solidFill>
              <a:latin typeface="Arial Black" pitchFamily="34" charset="0"/>
              <a:cs typeface="Trebuchet MS" pitchFamily="34" charset="0"/>
            </a:endParaRPr>
          </a:p>
        </p:txBody>
      </p:sp>
      <p:sp>
        <p:nvSpPr>
          <p:cNvPr id="21507" name="Объект 2"/>
          <p:cNvSpPr>
            <a:spLocks noGrp="1"/>
          </p:cNvSpPr>
          <p:nvPr>
            <p:ph idx="1"/>
          </p:nvPr>
        </p:nvSpPr>
        <p:spPr>
          <a:xfrm>
            <a:off x="251520" y="548681"/>
            <a:ext cx="8641333" cy="5184576"/>
          </a:xfrm>
        </p:spPr>
        <p:txBody>
          <a:bodyPr rtlCol="0">
            <a:normAutofit/>
          </a:bodyPr>
          <a:lstStyle/>
          <a:p>
            <a:pPr algn="just" eaLnBrk="1" fontAlgn="auto" hangingPunct="1">
              <a:buNone/>
              <a:defRPr/>
            </a:pPr>
            <a:endParaRPr lang="ru-RU" sz="2000" b="1" dirty="0" smtClean="0">
              <a:latin typeface="Times New Roman" pitchFamily="18" charset="0"/>
              <a:cs typeface="Times New Roman" pitchFamily="18" charset="0"/>
            </a:endParaRPr>
          </a:p>
          <a:p>
            <a:pPr algn="just" eaLnBrk="1" fontAlgn="auto" hangingPunct="1">
              <a:buNone/>
              <a:defRPr/>
            </a:pPr>
            <a:r>
              <a:rPr lang="ru-RU" sz="2000" b="1" dirty="0" smtClean="0">
                <a:latin typeface="Times New Roman" pitchFamily="18" charset="0"/>
                <a:cs typeface="Times New Roman" pitchFamily="18" charset="0"/>
              </a:rPr>
              <a:t>По линии Совета Женщин в составе 18 человек в 2019 г. было проведено: </a:t>
            </a:r>
          </a:p>
          <a:p>
            <a:pPr eaLnBrk="1" fontAlgn="auto" hangingPunct="1">
              <a:buNone/>
              <a:defRPr/>
            </a:pPr>
            <a:r>
              <a:rPr lang="ru-RU" sz="2000" dirty="0" smtClean="0">
                <a:latin typeface="Times New Roman" pitchFamily="18" charset="0"/>
                <a:cs typeface="Times New Roman" pitchFamily="18" charset="0"/>
              </a:rPr>
              <a:t>- 11 заседаний на базе 3х школ поселкового Совета Общественности по разбирательству поведения и учебы детей из неблагополучных семей;</a:t>
            </a:r>
          </a:p>
          <a:p>
            <a:pPr eaLnBrk="1" fontAlgn="auto" hangingPunct="1">
              <a:buNone/>
              <a:defRPr/>
            </a:pPr>
            <a:r>
              <a:rPr lang="ru-RU" sz="2000" dirty="0" smtClean="0">
                <a:latin typeface="Times New Roman" pitchFamily="18" charset="0"/>
                <a:cs typeface="Times New Roman" pitchFamily="18" charset="0"/>
              </a:rPr>
              <a:t>- Организация благотворительных акций: «Подстриги ребенка в школу» 54, «Собери ребенка в школу» 115ед. Форменной одежды (8 ранцев, обувь, блузки), «Поздравь ветерана» 70, «От сердца к сердцу» 100;</a:t>
            </a:r>
            <a:endParaRPr lang="ru-RU" sz="2000" i="1" dirty="0" smtClean="0">
              <a:latin typeface="Times New Roman" pitchFamily="18" charset="0"/>
              <a:cs typeface="Times New Roman" pitchFamily="18" charset="0"/>
            </a:endParaRPr>
          </a:p>
          <a:p>
            <a:pPr eaLnBrk="1" fontAlgn="auto" hangingPunct="1">
              <a:buNone/>
              <a:defRPr/>
            </a:pPr>
            <a:r>
              <a:rPr lang="ru-RU" sz="2000" dirty="0" smtClean="0">
                <a:latin typeface="Times New Roman" pitchFamily="18" charset="0"/>
                <a:cs typeface="Times New Roman" pitchFamily="18" charset="0"/>
              </a:rPr>
              <a:t>- Организация помощи пострадавшим от пожаров семьям: Шишкиным, Лукьяновым, </a:t>
            </a:r>
            <a:r>
              <a:rPr lang="ru-RU" sz="2000" dirty="0" err="1" smtClean="0">
                <a:latin typeface="Times New Roman" pitchFamily="18" charset="0"/>
                <a:cs typeface="Times New Roman" pitchFamily="18" charset="0"/>
              </a:rPr>
              <a:t>Шкаленковым</a:t>
            </a:r>
            <a:r>
              <a:rPr lang="ru-RU" sz="2000" dirty="0" smtClean="0">
                <a:latin typeface="Times New Roman" pitchFamily="18" charset="0"/>
                <a:cs typeface="Times New Roman" pitchFamily="18" charset="0"/>
              </a:rPr>
              <a:t> - Пожидаевым.</a:t>
            </a:r>
          </a:p>
          <a:p>
            <a:pPr eaLnBrk="1" fontAlgn="auto" hangingPunct="1">
              <a:buNone/>
              <a:defRPr/>
            </a:pPr>
            <a:r>
              <a:rPr lang="ru-RU" sz="2000" dirty="0" smtClean="0">
                <a:latin typeface="Times New Roman" pitchFamily="18" charset="0"/>
                <a:cs typeface="Times New Roman" pitchFamily="18" charset="0"/>
              </a:rPr>
              <a:t>- Помощь в организации сбора  больным детям- семья Ивановой С.К.</a:t>
            </a:r>
          </a:p>
          <a:p>
            <a:pPr eaLnBrk="1" fontAlgn="auto" hangingPunct="1">
              <a:buNone/>
              <a:defRPr/>
            </a:pPr>
            <a:r>
              <a:rPr lang="ru-RU" sz="2000" dirty="0" smtClean="0">
                <a:latin typeface="Times New Roman" pitchFamily="18" charset="0"/>
                <a:cs typeface="Times New Roman" pitchFamily="18" charset="0"/>
              </a:rPr>
              <a:t>- Оказано  5827 ед. помощи Б/У вещами  в охвате 322 семей.</a:t>
            </a:r>
          </a:p>
          <a:p>
            <a:pPr eaLnBrk="1" fontAlgn="auto" hangingPunct="1">
              <a:buNone/>
              <a:defRPr/>
            </a:pPr>
            <a:r>
              <a:rPr lang="ru-RU" sz="2000" dirty="0" smtClean="0">
                <a:latin typeface="Times New Roman" pitchFamily="18" charset="0"/>
                <a:cs typeface="Times New Roman" pitchFamily="18" charset="0"/>
              </a:rPr>
              <a:t>- Активное участие  в озеленении поселка</a:t>
            </a:r>
          </a:p>
          <a:p>
            <a:pPr marL="0" indent="0" algn="just" eaLnBrk="1" fontAlgn="auto" hangingPunct="1">
              <a:buFont typeface="Wingdings 2" pitchFamily="18" charset="2"/>
              <a:buNone/>
              <a:defRPr/>
            </a:pPr>
            <a:endParaRPr lang="ru-RU" sz="2000" dirty="0" smtClean="0">
              <a:solidFill>
                <a:srgbClr val="FFC000"/>
              </a:solidFill>
            </a:endParaRPr>
          </a:p>
          <a:p>
            <a:pPr algn="just" eaLnBrk="1" fontAlgn="auto" hangingPunct="1">
              <a:buFont typeface="Wingdings 2" charset="2"/>
              <a:buChar char=""/>
              <a:defRPr/>
            </a:pPr>
            <a:endParaRPr lang="ru-RU" sz="2000" dirty="0" smtClean="0">
              <a:solidFill>
                <a:srgbClr val="FFC000"/>
              </a:solidFill>
            </a:endParaRPr>
          </a:p>
        </p:txBody>
      </p:sp>
      <p:sp>
        <p:nvSpPr>
          <p:cNvPr id="4" name="TextBox 3"/>
          <p:cNvSpPr txBox="1"/>
          <p:nvPr/>
        </p:nvSpPr>
        <p:spPr>
          <a:xfrm>
            <a:off x="251520" y="5085184"/>
            <a:ext cx="8640960" cy="1323439"/>
          </a:xfrm>
          <a:prstGeom prst="rect">
            <a:avLst/>
          </a:prstGeom>
          <a:noFill/>
        </p:spPr>
        <p:txBody>
          <a:bodyPr wrap="square" rtlCol="0">
            <a:spAutoFit/>
          </a:bodyPr>
          <a:lstStyle/>
          <a:p>
            <a:r>
              <a:rPr lang="ru-RU" sz="2000" dirty="0" smtClean="0">
                <a:latin typeface="Times New Roman" pitchFamily="18" charset="0"/>
                <a:cs typeface="Times New Roman" pitchFamily="18" charset="0"/>
              </a:rPr>
              <a:t>Литературному - творческому объединению «Зелёная лампа» администрацией </a:t>
            </a:r>
            <a:r>
              <a:rPr lang="ru-RU" sz="2000" dirty="0" err="1" smtClean="0">
                <a:latin typeface="Times New Roman" pitchFamily="18" charset="0"/>
                <a:cs typeface="Times New Roman" pitchFamily="18" charset="0"/>
              </a:rPr>
              <a:t>Заларинского</a:t>
            </a:r>
            <a:r>
              <a:rPr lang="ru-RU" sz="2000" dirty="0" smtClean="0">
                <a:latin typeface="Times New Roman" pitchFamily="18" charset="0"/>
                <a:cs typeface="Times New Roman" pitchFamily="18" charset="0"/>
              </a:rPr>
              <a:t> МО была оказана поддержка в издании авторского сборника стихов Л.В, Елохиной «Создаю свой сюжет», спонсорами которого выступили: ООО «Лиза» и ООО «</a:t>
            </a:r>
            <a:r>
              <a:rPr lang="ru-RU" sz="2000" dirty="0" err="1" smtClean="0">
                <a:latin typeface="Times New Roman" pitchFamily="18" charset="0"/>
                <a:cs typeface="Times New Roman" pitchFamily="18" charset="0"/>
              </a:rPr>
              <a:t>Экобест</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C:\Users\User\Desktop\Фестиваль Мы разные мы вместе\IMG_0371.JPG"/>
          <p:cNvPicPr>
            <a:picLocks noChangeAspect="1" noChangeArrowheads="1"/>
          </p:cNvPicPr>
          <p:nvPr/>
        </p:nvPicPr>
        <p:blipFill>
          <a:blip r:embed="rId2" cstate="print"/>
          <a:srcRect/>
          <a:stretch>
            <a:fillRect/>
          </a:stretch>
        </p:blipFill>
        <p:spPr bwMode="auto">
          <a:xfrm>
            <a:off x="107504" y="980728"/>
            <a:ext cx="4427984" cy="2904970"/>
          </a:xfrm>
          <a:prstGeom prst="roundRect">
            <a:avLst/>
          </a:prstGeom>
          <a:noFill/>
          <a:ln w="9525">
            <a:noFill/>
            <a:miter lim="800000"/>
            <a:headEnd/>
            <a:tailEnd/>
          </a:ln>
        </p:spPr>
      </p:pic>
      <p:pic>
        <p:nvPicPr>
          <p:cNvPr id="21509" name="Picture 5"/>
          <p:cNvPicPr>
            <a:picLocks noChangeAspect="1" noChangeArrowheads="1"/>
          </p:cNvPicPr>
          <p:nvPr/>
        </p:nvPicPr>
        <p:blipFill>
          <a:blip r:embed="rId3" cstate="print"/>
          <a:srcRect/>
          <a:stretch>
            <a:fillRect/>
          </a:stretch>
        </p:blipFill>
        <p:spPr bwMode="auto">
          <a:xfrm>
            <a:off x="379413" y="349250"/>
            <a:ext cx="4824412" cy="554038"/>
          </a:xfrm>
          <a:prstGeom prst="rect">
            <a:avLst/>
          </a:prstGeom>
          <a:noFill/>
          <a:ln w="9525">
            <a:noFill/>
            <a:miter lim="800000"/>
            <a:headEnd/>
            <a:tailEnd/>
          </a:ln>
          <a:effectLst/>
        </p:spPr>
      </p:pic>
      <p:pic>
        <p:nvPicPr>
          <p:cNvPr id="21511" name="Picture 6" descr="C:\Users\User\Desktop\Фестиваль Мы разные мы вместе\IMG_0386.JPG"/>
          <p:cNvPicPr>
            <a:picLocks noChangeAspect="1" noChangeArrowheads="1"/>
          </p:cNvPicPr>
          <p:nvPr/>
        </p:nvPicPr>
        <p:blipFill>
          <a:blip r:embed="rId4" cstate="print"/>
          <a:srcRect t="16756"/>
          <a:stretch>
            <a:fillRect/>
          </a:stretch>
        </p:blipFill>
        <p:spPr bwMode="auto">
          <a:xfrm>
            <a:off x="683568" y="4072050"/>
            <a:ext cx="2232249" cy="2785950"/>
          </a:xfrm>
          <a:prstGeom prst="roundRect">
            <a:avLst/>
          </a:prstGeom>
          <a:noFill/>
          <a:ln w="9525">
            <a:noFill/>
            <a:miter lim="800000"/>
            <a:headEnd/>
            <a:tailEnd/>
          </a:ln>
        </p:spPr>
      </p:pic>
      <p:pic>
        <p:nvPicPr>
          <p:cNvPr id="21512" name="Picture 7" descr="C:\Users\User\Desktop\Фестиваль Мы разные мы вместе\IMG_0392.JPG"/>
          <p:cNvPicPr>
            <a:picLocks noChangeAspect="1" noChangeArrowheads="1"/>
          </p:cNvPicPr>
          <p:nvPr/>
        </p:nvPicPr>
        <p:blipFill>
          <a:blip r:embed="rId5" cstate="print"/>
          <a:srcRect t="6733" b="12777"/>
          <a:stretch>
            <a:fillRect/>
          </a:stretch>
        </p:blipFill>
        <p:spPr bwMode="auto">
          <a:xfrm>
            <a:off x="3491880" y="4077072"/>
            <a:ext cx="2302912" cy="2780928"/>
          </a:xfrm>
          <a:prstGeom prst="roundRect">
            <a:avLst/>
          </a:prstGeom>
          <a:noFill/>
          <a:ln w="9525">
            <a:noFill/>
            <a:miter lim="800000"/>
            <a:headEnd/>
            <a:tailEnd/>
          </a:ln>
        </p:spPr>
      </p:pic>
      <p:pic>
        <p:nvPicPr>
          <p:cNvPr id="21513" name="Picture 5" descr="C:\Users\User\Desktop\Фестиваль Мы разные мы вместе\IMG_0372.JPG"/>
          <p:cNvPicPr>
            <a:picLocks noChangeAspect="1" noChangeArrowheads="1"/>
          </p:cNvPicPr>
          <p:nvPr/>
        </p:nvPicPr>
        <p:blipFill>
          <a:blip r:embed="rId6" cstate="print"/>
          <a:srcRect/>
          <a:stretch>
            <a:fillRect/>
          </a:stretch>
        </p:blipFill>
        <p:spPr bwMode="auto">
          <a:xfrm>
            <a:off x="4608022" y="980728"/>
            <a:ext cx="4427804" cy="2952328"/>
          </a:xfrm>
          <a:prstGeom prst="roundRect">
            <a:avLst/>
          </a:prstGeom>
          <a:noFill/>
          <a:ln w="9525">
            <a:noFill/>
            <a:miter lim="800000"/>
            <a:headEnd/>
            <a:tailEnd/>
          </a:ln>
        </p:spPr>
      </p:pic>
      <p:sp>
        <p:nvSpPr>
          <p:cNvPr id="11" name="Rectangle 8"/>
          <p:cNvSpPr txBox="1">
            <a:spLocks noChangeArrowheads="1"/>
          </p:cNvSpPr>
          <p:nvPr/>
        </p:nvSpPr>
        <p:spPr bwMode="auto">
          <a:xfrm>
            <a:off x="0" y="188640"/>
            <a:ext cx="9144000" cy="7191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defRPr/>
            </a:pPr>
            <a:r>
              <a:rPr lang="ru-RU" dirty="0" smtClean="0">
                <a:solidFill>
                  <a:srgbClr val="002060"/>
                </a:solidFill>
                <a:latin typeface="Arial Black" pitchFamily="34" charset="0"/>
                <a:cs typeface="Times New Roman" pitchFamily="18" charset="0"/>
              </a:rPr>
              <a:t>СОНКО  (Общественные организации)</a:t>
            </a:r>
          </a:p>
          <a:p>
            <a:pPr algn="ctr">
              <a:spcBef>
                <a:spcPct val="20000"/>
              </a:spcBef>
              <a:defRPr/>
            </a:pPr>
            <a:r>
              <a:rPr lang="ru-RU" dirty="0" smtClean="0">
                <a:solidFill>
                  <a:srgbClr val="002060"/>
                </a:solidFill>
                <a:latin typeface="Arial Black" pitchFamily="34" charset="0"/>
                <a:cs typeface="Times New Roman" pitchFamily="18" charset="0"/>
              </a:rPr>
              <a:t> НА ЗАЩИТЕ  ЗАЛАРИНСКОГО  МО</a:t>
            </a:r>
          </a:p>
        </p:txBody>
      </p:sp>
      <p:pic>
        <p:nvPicPr>
          <p:cNvPr id="8" name="Рисунок 7" descr="Приглашаем на презентацию книги Ларисы Елохиной _Создаю свой сюжет..._.jpg"/>
          <p:cNvPicPr>
            <a:picLocks noChangeAspect="1"/>
          </p:cNvPicPr>
          <p:nvPr/>
        </p:nvPicPr>
        <p:blipFill>
          <a:blip r:embed="rId7" cstate="print"/>
          <a:stretch>
            <a:fillRect/>
          </a:stretch>
        </p:blipFill>
        <p:spPr>
          <a:xfrm>
            <a:off x="6300192" y="4077072"/>
            <a:ext cx="2232248" cy="2780928"/>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461665"/>
          </a:xfrm>
          <a:prstGeom prst="rect">
            <a:avLst/>
          </a:prstGeom>
          <a:noFill/>
        </p:spPr>
        <p:txBody>
          <a:bodyPr wrap="square" rtlCol="0">
            <a:spAutoFit/>
          </a:bodyPr>
          <a:lstStyle/>
          <a:p>
            <a:pPr algn="ctr"/>
            <a:r>
              <a:rPr lang="ru-RU" sz="2400" dirty="0" smtClean="0">
                <a:solidFill>
                  <a:srgbClr val="002060"/>
                </a:solidFill>
                <a:latin typeface="Arial Black" pitchFamily="34" charset="0"/>
              </a:rPr>
              <a:t>Физическая культура и спорт</a:t>
            </a:r>
            <a:endParaRPr lang="ru-RU" sz="2400" dirty="0">
              <a:solidFill>
                <a:srgbClr val="002060"/>
              </a:solidFill>
              <a:latin typeface="Arial Black" pitchFamily="34" charset="0"/>
            </a:endParaRPr>
          </a:p>
        </p:txBody>
      </p:sp>
      <p:sp>
        <p:nvSpPr>
          <p:cNvPr id="6" name="TextBox 5"/>
          <p:cNvSpPr txBox="1"/>
          <p:nvPr/>
        </p:nvSpPr>
        <p:spPr>
          <a:xfrm>
            <a:off x="0" y="404664"/>
            <a:ext cx="9144000" cy="1877437"/>
          </a:xfrm>
          <a:prstGeom prst="rect">
            <a:avLst/>
          </a:prstGeom>
          <a:noFill/>
        </p:spPr>
        <p:txBody>
          <a:bodyPr wrap="square" rtlCol="0">
            <a:spAutoFit/>
          </a:bodyPr>
          <a:lstStyle/>
          <a:p>
            <a:pPr algn="ctr"/>
            <a:r>
              <a:rPr lang="ru-RU" b="1" dirty="0" smtClean="0">
                <a:solidFill>
                  <a:srgbClr val="002060"/>
                </a:solidFill>
                <a:latin typeface="Times New Roman" pitchFamily="18" charset="0"/>
                <a:cs typeface="Times New Roman" pitchFamily="18" charset="0"/>
              </a:rPr>
              <a:t>Большое внимание в поселении уделяется развитию физической культуры и спорта.</a:t>
            </a:r>
          </a:p>
          <a:p>
            <a:pPr algn="ctr"/>
            <a:r>
              <a:rPr lang="ru-RU" sz="1600" b="1" dirty="0" err="1" smtClean="0">
                <a:latin typeface="Times New Roman" pitchFamily="18" charset="0"/>
                <a:cs typeface="Times New Roman" pitchFamily="18" charset="0"/>
              </a:rPr>
              <a:t>Рп</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Залари</a:t>
            </a:r>
            <a:r>
              <a:rPr lang="ru-RU" sz="1600" b="1" dirty="0" smtClean="0">
                <a:latin typeface="Times New Roman" pitchFamily="18" charset="0"/>
                <a:cs typeface="Times New Roman" pitchFamily="18" charset="0"/>
              </a:rPr>
              <a:t> является многократным призером зимних и летних сельских спортивных игр </a:t>
            </a:r>
            <a:r>
              <a:rPr lang="ru-RU" sz="1600" b="1" dirty="0" err="1" smtClean="0">
                <a:latin typeface="Times New Roman" pitchFamily="18" charset="0"/>
                <a:cs typeface="Times New Roman" pitchFamily="18" charset="0"/>
              </a:rPr>
              <a:t>Заларинского</a:t>
            </a:r>
            <a:r>
              <a:rPr lang="ru-RU" sz="1600" b="1" dirty="0" smtClean="0">
                <a:latin typeface="Times New Roman" pitchFamily="18" charset="0"/>
                <a:cs typeface="Times New Roman" pitchFamily="18" charset="0"/>
              </a:rPr>
              <a:t> района, победителем соревнований  по футболу, хоккею с мячом, волейболу, перетягиванию канатов, баскетболу, шахматам, шашкам и других видов спорта. В 2019 году силами Администрации </a:t>
            </a:r>
            <a:r>
              <a:rPr lang="ru-RU" sz="1600" b="1" dirty="0" err="1" smtClean="0">
                <a:latin typeface="Times New Roman" pitchFamily="18" charset="0"/>
                <a:cs typeface="Times New Roman" pitchFamily="18" charset="0"/>
              </a:rPr>
              <a:t>Заларинского</a:t>
            </a:r>
            <a:r>
              <a:rPr lang="ru-RU" sz="1600" b="1" dirty="0" smtClean="0">
                <a:latin typeface="Times New Roman" pitchFamily="18" charset="0"/>
                <a:cs typeface="Times New Roman" pitchFamily="18" charset="0"/>
              </a:rPr>
              <a:t> МО были проведены спортивные мероприятия , например:</a:t>
            </a:r>
          </a:p>
          <a:p>
            <a:endParaRPr lang="ru-RU" dirty="0"/>
          </a:p>
        </p:txBody>
      </p:sp>
      <p:graphicFrame>
        <p:nvGraphicFramePr>
          <p:cNvPr id="8" name="Таблица 7"/>
          <p:cNvGraphicFramePr>
            <a:graphicFrameLocks noGrp="1"/>
          </p:cNvGraphicFramePr>
          <p:nvPr/>
        </p:nvGraphicFramePr>
        <p:xfrm>
          <a:off x="179512" y="2060848"/>
          <a:ext cx="5689648" cy="2926950"/>
        </p:xfrm>
        <a:graphic>
          <a:graphicData uri="http://schemas.openxmlformats.org/drawingml/2006/table">
            <a:tbl>
              <a:tblPr/>
              <a:tblGrid>
                <a:gridCol w="5689648"/>
              </a:tblGrid>
              <a:tr h="279660">
                <a:tc>
                  <a:txBody>
                    <a:bodyPr/>
                    <a:lstStyle/>
                    <a:p>
                      <a:pPr algn="l">
                        <a:lnSpc>
                          <a:spcPct val="107000"/>
                        </a:lnSpc>
                        <a:spcAft>
                          <a:spcPts val="0"/>
                        </a:spcAft>
                      </a:pPr>
                      <a:r>
                        <a:rPr lang="ru-RU" sz="1400" dirty="0" smtClean="0">
                          <a:latin typeface="Times New Roman"/>
                          <a:ea typeface="Times New Roman"/>
                        </a:rPr>
                        <a:t>-Награждение </a:t>
                      </a:r>
                      <a:r>
                        <a:rPr lang="ru-RU" sz="1400" dirty="0">
                          <a:latin typeface="Times New Roman"/>
                          <a:ea typeface="Times New Roman"/>
                        </a:rPr>
                        <a:t>призеров и победителей зимних сельских спортивных игр</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25882">
                <a:tc>
                  <a:txBody>
                    <a:bodyPr/>
                    <a:lstStyle/>
                    <a:p>
                      <a:pPr algn="l">
                        <a:lnSpc>
                          <a:spcPct val="107000"/>
                        </a:lnSpc>
                        <a:spcAft>
                          <a:spcPts val="0"/>
                        </a:spcAft>
                      </a:pPr>
                      <a:r>
                        <a:rPr lang="ru-RU" sz="1400" dirty="0" smtClean="0">
                          <a:latin typeface="Times New Roman"/>
                          <a:ea typeface="Times New Roman"/>
                        </a:rPr>
                        <a:t>-Лыжня </a:t>
                      </a:r>
                      <a:r>
                        <a:rPr lang="ru-RU" sz="1400" dirty="0">
                          <a:latin typeface="Times New Roman"/>
                          <a:ea typeface="Times New Roman"/>
                        </a:rPr>
                        <a:t>России</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66344">
                <a:tc>
                  <a:txBody>
                    <a:bodyPr/>
                    <a:lstStyle/>
                    <a:p>
                      <a:pPr algn="l">
                        <a:lnSpc>
                          <a:spcPct val="107000"/>
                        </a:lnSpc>
                        <a:spcAft>
                          <a:spcPts val="0"/>
                        </a:spcAft>
                      </a:pPr>
                      <a:r>
                        <a:rPr lang="ru-RU" sz="1400" dirty="0" smtClean="0">
                          <a:latin typeface="Times New Roman"/>
                          <a:ea typeface="Times New Roman"/>
                        </a:rPr>
                        <a:t>-Зимняя и летняя спартакиада </a:t>
                      </a:r>
                      <a:r>
                        <a:rPr lang="ru-RU" sz="1400" dirty="0">
                          <a:latin typeface="Times New Roman"/>
                          <a:ea typeface="Times New Roman"/>
                        </a:rPr>
                        <a:t>трудовых коллективов</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28079">
                <a:tc>
                  <a:txBody>
                    <a:bodyPr/>
                    <a:lstStyle/>
                    <a:p>
                      <a:pPr algn="l">
                        <a:lnSpc>
                          <a:spcPct val="107000"/>
                        </a:lnSpc>
                        <a:spcAft>
                          <a:spcPts val="0"/>
                        </a:spcAft>
                      </a:pPr>
                      <a:r>
                        <a:rPr lang="ru-RU" sz="1400" dirty="0" smtClean="0">
                          <a:latin typeface="Times New Roman"/>
                          <a:ea typeface="Times New Roman"/>
                        </a:rPr>
                        <a:t>-Традиционный </a:t>
                      </a:r>
                      <a:r>
                        <a:rPr lang="ru-RU" sz="1400" dirty="0">
                          <a:latin typeface="Times New Roman"/>
                          <a:ea typeface="Times New Roman"/>
                        </a:rPr>
                        <a:t>турнир по мини-футболу среди </a:t>
                      </a:r>
                      <a:r>
                        <a:rPr lang="ru-RU" sz="1400" dirty="0" smtClean="0">
                          <a:latin typeface="Times New Roman"/>
                          <a:ea typeface="Times New Roman"/>
                        </a:rPr>
                        <a:t>детей </a:t>
                      </a:r>
                      <a:r>
                        <a:rPr lang="ru-RU" sz="1400" dirty="0">
                          <a:latin typeface="Times New Roman"/>
                          <a:ea typeface="Times New Roman"/>
                        </a:rPr>
                        <a:t>на призы главы </a:t>
                      </a:r>
                      <a:r>
                        <a:rPr lang="ru-RU" sz="1400" dirty="0" err="1">
                          <a:latin typeface="Times New Roman"/>
                          <a:ea typeface="Times New Roman"/>
                        </a:rPr>
                        <a:t>Заларинского</a:t>
                      </a:r>
                      <a:r>
                        <a:rPr lang="ru-RU" sz="1400" dirty="0">
                          <a:latin typeface="Times New Roman"/>
                          <a:ea typeface="Times New Roman"/>
                        </a:rPr>
                        <a:t> МО</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20639">
                <a:tc>
                  <a:txBody>
                    <a:bodyPr/>
                    <a:lstStyle/>
                    <a:p>
                      <a:pPr algn="l">
                        <a:lnSpc>
                          <a:spcPct val="107000"/>
                        </a:lnSpc>
                        <a:spcAft>
                          <a:spcPts val="0"/>
                        </a:spcAft>
                      </a:pPr>
                      <a:r>
                        <a:rPr lang="ru-RU" sz="1400" dirty="0" smtClean="0">
                          <a:latin typeface="Times New Roman"/>
                          <a:ea typeface="Times New Roman"/>
                        </a:rPr>
                        <a:t>-Награждение </a:t>
                      </a:r>
                      <a:r>
                        <a:rPr lang="ru-RU" sz="1400" dirty="0">
                          <a:latin typeface="Times New Roman"/>
                          <a:ea typeface="Times New Roman"/>
                        </a:rPr>
                        <a:t>призеров и победителей летних сельских спортивных игр</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73784">
                <a:tc>
                  <a:txBody>
                    <a:bodyPr/>
                    <a:lstStyle/>
                    <a:p>
                      <a:pPr algn="l">
                        <a:lnSpc>
                          <a:spcPct val="107000"/>
                        </a:lnSpc>
                        <a:spcAft>
                          <a:spcPts val="0"/>
                        </a:spcAft>
                      </a:pPr>
                      <a:r>
                        <a:rPr lang="ru-RU" sz="1400" dirty="0" smtClean="0">
                          <a:latin typeface="Times New Roman"/>
                          <a:ea typeface="Times New Roman"/>
                        </a:rPr>
                        <a:t>-День </a:t>
                      </a:r>
                      <a:r>
                        <a:rPr lang="ru-RU" sz="1400" dirty="0">
                          <a:latin typeface="Times New Roman"/>
                          <a:ea typeface="Times New Roman"/>
                        </a:rPr>
                        <a:t>физкультурника. Соревнования по мини- футболу, волейболу. </a:t>
                      </a:r>
                      <a:r>
                        <a:rPr lang="ru-RU" sz="1400" dirty="0" err="1">
                          <a:latin typeface="Times New Roman"/>
                          <a:ea typeface="Times New Roman"/>
                        </a:rPr>
                        <a:t>стритболу</a:t>
                      </a:r>
                      <a:r>
                        <a:rPr lang="ru-RU" sz="1400" dirty="0">
                          <a:latin typeface="Times New Roman"/>
                          <a:ea typeface="Times New Roman"/>
                        </a:rPr>
                        <a:t>.</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16661">
                <a:tc>
                  <a:txBody>
                    <a:bodyPr/>
                    <a:lstStyle/>
                    <a:p>
                      <a:pPr algn="l">
                        <a:lnSpc>
                          <a:spcPct val="107000"/>
                        </a:lnSpc>
                        <a:spcAft>
                          <a:spcPts val="0"/>
                        </a:spcAft>
                      </a:pPr>
                      <a:r>
                        <a:rPr lang="ru-RU" sz="1400" dirty="0" smtClean="0">
                          <a:latin typeface="Times New Roman"/>
                          <a:ea typeface="Times New Roman"/>
                        </a:rPr>
                        <a:t>-Турнир </a:t>
                      </a:r>
                      <a:r>
                        <a:rPr lang="ru-RU" sz="1400" dirty="0">
                          <a:latin typeface="Times New Roman"/>
                          <a:ea typeface="Times New Roman"/>
                        </a:rPr>
                        <a:t>по каратэ </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81239">
                <a:tc>
                  <a:txBody>
                    <a:bodyPr/>
                    <a:lstStyle/>
                    <a:p>
                      <a:pPr algn="l">
                        <a:lnSpc>
                          <a:spcPct val="107000"/>
                        </a:lnSpc>
                        <a:spcAft>
                          <a:spcPts val="0"/>
                        </a:spcAft>
                      </a:pPr>
                      <a:r>
                        <a:rPr lang="ru-RU" sz="1400" dirty="0" smtClean="0">
                          <a:latin typeface="Times New Roman"/>
                          <a:ea typeface="Times New Roman"/>
                        </a:rPr>
                        <a:t>-Соревнования </a:t>
                      </a:r>
                      <a:r>
                        <a:rPr lang="ru-RU" sz="1400" dirty="0">
                          <a:latin typeface="Times New Roman"/>
                          <a:ea typeface="Times New Roman"/>
                        </a:rPr>
                        <a:t>по САМБО</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20639">
                <a:tc>
                  <a:txBody>
                    <a:bodyPr/>
                    <a:lstStyle/>
                    <a:p>
                      <a:pPr algn="l">
                        <a:lnSpc>
                          <a:spcPct val="107000"/>
                        </a:lnSpc>
                        <a:spcAft>
                          <a:spcPts val="0"/>
                        </a:spcAft>
                      </a:pPr>
                      <a:r>
                        <a:rPr lang="ru-RU" sz="1400" dirty="0" smtClean="0">
                          <a:latin typeface="Times New Roman"/>
                          <a:ea typeface="Times New Roman"/>
                        </a:rPr>
                        <a:t>-Рождественский </a:t>
                      </a:r>
                      <a:r>
                        <a:rPr lang="ru-RU" sz="1400" dirty="0">
                          <a:latin typeface="Times New Roman"/>
                          <a:ea typeface="Times New Roman"/>
                        </a:rPr>
                        <a:t>турнир по гиревому спорту</a:t>
                      </a:r>
                    </a:p>
                  </a:txBody>
                  <a:tcPr marL="60960" marR="609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0" name="Рисунок 9" descr="IMG-37b9dbd512041093526ed6957ba02b3c-V.jpg"/>
          <p:cNvPicPr>
            <a:picLocks noChangeAspect="1"/>
          </p:cNvPicPr>
          <p:nvPr/>
        </p:nvPicPr>
        <p:blipFill>
          <a:blip r:embed="rId2" cstate="print"/>
          <a:srcRect t="30050"/>
          <a:stretch>
            <a:fillRect/>
          </a:stretch>
        </p:blipFill>
        <p:spPr>
          <a:xfrm>
            <a:off x="5868144" y="1772816"/>
            <a:ext cx="3165482" cy="2952328"/>
          </a:xfrm>
          <a:prstGeom prst="roundRect">
            <a:avLst/>
          </a:prstGeom>
        </p:spPr>
      </p:pic>
      <p:pic>
        <p:nvPicPr>
          <p:cNvPr id="12" name="Рисунок 11" descr="IMG-57cac919e3ab70da8fdd49e39208f2c3-V.jpg"/>
          <p:cNvPicPr>
            <a:picLocks noChangeAspect="1"/>
          </p:cNvPicPr>
          <p:nvPr/>
        </p:nvPicPr>
        <p:blipFill>
          <a:blip r:embed="rId3" cstate="print"/>
          <a:srcRect l="5901" t="12201" b="27950"/>
          <a:stretch>
            <a:fillRect/>
          </a:stretch>
        </p:blipFill>
        <p:spPr>
          <a:xfrm>
            <a:off x="539552" y="5013176"/>
            <a:ext cx="3867429" cy="1844824"/>
          </a:xfrm>
          <a:prstGeom prst="roundRect">
            <a:avLst/>
          </a:prstGeom>
        </p:spPr>
      </p:pic>
      <p:pic>
        <p:nvPicPr>
          <p:cNvPr id="15" name="Рисунок 14" descr="IMG-80c6461e2c601046263ef693c849620b-V.jpg"/>
          <p:cNvPicPr>
            <a:picLocks noChangeAspect="1"/>
          </p:cNvPicPr>
          <p:nvPr/>
        </p:nvPicPr>
        <p:blipFill>
          <a:blip r:embed="rId4" cstate="print"/>
          <a:srcRect l="3538" t="8001" r="16138"/>
          <a:stretch>
            <a:fillRect/>
          </a:stretch>
        </p:blipFill>
        <p:spPr>
          <a:xfrm>
            <a:off x="4932040" y="4770357"/>
            <a:ext cx="3528392" cy="2087643"/>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0" y="0"/>
            <a:ext cx="9144000" cy="593304"/>
          </a:xfrm>
        </p:spPr>
        <p:txBody>
          <a:bodyPr>
            <a:normAutofit/>
          </a:bodyPr>
          <a:lstStyle/>
          <a:p>
            <a:pPr eaLnBrk="1" hangingPunct="1"/>
            <a:r>
              <a:rPr lang="ru-RU" altLang="ru-RU" sz="2400" dirty="0" smtClean="0">
                <a:solidFill>
                  <a:srgbClr val="002060"/>
                </a:solidFill>
                <a:latin typeface="Arial Black" pitchFamily="34" charset="0"/>
                <a:cs typeface="Trebuchet MS" pitchFamily="34" charset="0"/>
              </a:rPr>
              <a:t>Добровольная народная дружина «ЗАРЯ»</a:t>
            </a:r>
          </a:p>
        </p:txBody>
      </p:sp>
      <p:sp>
        <p:nvSpPr>
          <p:cNvPr id="26627" name="Объект 2"/>
          <p:cNvSpPr>
            <a:spLocks noGrp="1"/>
          </p:cNvSpPr>
          <p:nvPr>
            <p:ph idx="1"/>
          </p:nvPr>
        </p:nvSpPr>
        <p:spPr>
          <a:xfrm>
            <a:off x="179512" y="548680"/>
            <a:ext cx="8712968" cy="6309320"/>
          </a:xfrm>
        </p:spPr>
        <p:txBody>
          <a:bodyPr>
            <a:normAutofit/>
          </a:bodyPr>
          <a:lstStyle/>
          <a:p>
            <a:pPr>
              <a:spcAft>
                <a:spcPts val="1000"/>
              </a:spcAft>
            </a:pPr>
            <a:r>
              <a:rPr lang="ru-RU" sz="1600" b="1" dirty="0" smtClean="0">
                <a:latin typeface="Times New Roman" pitchFamily="18" charset="0"/>
                <a:ea typeface="Calibri" pitchFamily="34" charset="0"/>
                <a:cs typeface="Times New Roman" pitchFamily="18" charset="0"/>
              </a:rPr>
              <a:t>В ДНД «Заря» задействовано 29 человек. </a:t>
            </a:r>
          </a:p>
          <a:p>
            <a:pPr>
              <a:spcAft>
                <a:spcPts val="1000"/>
              </a:spcAft>
            </a:pPr>
            <a:r>
              <a:rPr lang="ru-RU" sz="1600" b="1" dirty="0" smtClean="0">
                <a:latin typeface="Times New Roman" pitchFamily="18" charset="0"/>
                <a:ea typeface="Calibri" pitchFamily="34" charset="0"/>
                <a:cs typeface="Times New Roman" pitchFamily="18" charset="0"/>
              </a:rPr>
              <a:t>За 2019 год было проведено профилактических рейдов в жилом секторе 57</a:t>
            </a:r>
          </a:p>
          <a:p>
            <a:pPr>
              <a:spcAft>
                <a:spcPts val="1000"/>
              </a:spcAft>
            </a:pPr>
            <a:r>
              <a:rPr lang="ru-RU" sz="1600" b="1" dirty="0" smtClean="0">
                <a:latin typeface="Times New Roman" pitchFamily="18" charset="0"/>
                <a:ea typeface="Calibri" pitchFamily="34" charset="0"/>
                <a:cs typeface="Times New Roman" pitchFamily="18" charset="0"/>
              </a:rPr>
              <a:t>проверка под учетных лиц - 21 человек.  </a:t>
            </a:r>
          </a:p>
          <a:p>
            <a:pPr>
              <a:spcAft>
                <a:spcPts val="1000"/>
              </a:spcAft>
            </a:pPr>
            <a:r>
              <a:rPr lang="ru-RU" sz="1600" b="1" dirty="0" smtClean="0">
                <a:latin typeface="Times New Roman" pitchFamily="18" charset="0"/>
                <a:ea typeface="Calibri" pitchFamily="34" charset="0"/>
                <a:cs typeface="Times New Roman" pitchFamily="18" charset="0"/>
              </a:rPr>
              <a:t>2 рейдовые комиссионные проверки по выявлению злостных неплательщиков за  услуги ЖКХ . </a:t>
            </a:r>
          </a:p>
          <a:p>
            <a:pPr>
              <a:spcAft>
                <a:spcPts val="1000"/>
              </a:spcAft>
              <a:defRPr/>
            </a:pPr>
            <a:r>
              <a:rPr lang="ru-RU" sz="1600" b="1" dirty="0" smtClean="0">
                <a:latin typeface="Times New Roman" pitchFamily="18" charset="0"/>
                <a:ea typeface="Calibri" pitchFamily="34" charset="0"/>
                <a:cs typeface="Times New Roman" pitchFamily="18" charset="0"/>
              </a:rPr>
              <a:t>Осуществлялась охрана общественного порядка при проведении поселковых мероприятий, такие как День Победы,  День </a:t>
            </a:r>
            <a:r>
              <a:rPr lang="ru-RU" sz="1600" b="1" dirty="0" err="1" smtClean="0">
                <a:latin typeface="Times New Roman" pitchFamily="18" charset="0"/>
                <a:ea typeface="Calibri" pitchFamily="34" charset="0"/>
                <a:cs typeface="Times New Roman" pitchFamily="18" charset="0"/>
              </a:rPr>
              <a:t>Заларинского</a:t>
            </a:r>
            <a:r>
              <a:rPr lang="ru-RU" sz="1600" b="1" dirty="0" smtClean="0">
                <a:latin typeface="Times New Roman" pitchFamily="18" charset="0"/>
                <a:ea typeface="Calibri" pitchFamily="34" charset="0"/>
                <a:cs typeface="Times New Roman" pitchFamily="18" charset="0"/>
              </a:rPr>
              <a:t> района, День знаний. Задержано лиц совершивших административные правонарушения 22  человек. </a:t>
            </a:r>
          </a:p>
          <a:p>
            <a:pPr>
              <a:spcAft>
                <a:spcPts val="1000"/>
              </a:spcAft>
              <a:defRPr/>
            </a:pPr>
            <a:r>
              <a:rPr lang="ru-RU" sz="1600" b="1" dirty="0" smtClean="0">
                <a:latin typeface="Times New Roman" pitchFamily="18" charset="0"/>
                <a:ea typeface="Calibri" pitchFamily="34" charset="0"/>
                <a:cs typeface="Times New Roman" pitchFamily="18" charset="0"/>
              </a:rPr>
              <a:t>При патрулировании жилого сектора п. </a:t>
            </a:r>
            <a:r>
              <a:rPr lang="ru-RU" sz="1600" b="1" dirty="0" err="1" smtClean="0">
                <a:latin typeface="Times New Roman" pitchFamily="18" charset="0"/>
                <a:ea typeface="Calibri" pitchFamily="34" charset="0"/>
                <a:cs typeface="Times New Roman" pitchFamily="18" charset="0"/>
              </a:rPr>
              <a:t>Залари</a:t>
            </a:r>
            <a:r>
              <a:rPr lang="ru-RU" sz="1600" b="1" dirty="0" smtClean="0">
                <a:latin typeface="Times New Roman" pitchFamily="18" charset="0"/>
                <a:ea typeface="Calibri" pitchFamily="34" charset="0"/>
                <a:cs typeface="Times New Roman" pitchFamily="18" charset="0"/>
              </a:rPr>
              <a:t> проводились профилактические беседы, порядка 50. </a:t>
            </a:r>
          </a:p>
          <a:p>
            <a:pPr>
              <a:spcAft>
                <a:spcPts val="1000"/>
              </a:spcAft>
              <a:defRPr/>
            </a:pPr>
            <a:r>
              <a:rPr lang="ru-RU" sz="1600" b="1" dirty="0" smtClean="0">
                <a:latin typeface="Times New Roman" pitchFamily="18" charset="0"/>
                <a:ea typeface="Calibri" pitchFamily="34" charset="0"/>
                <a:cs typeface="Times New Roman" pitchFamily="18" charset="0"/>
              </a:rPr>
              <a:t>Осуществлялся выезд по поиску без вести пропавшего в п. </a:t>
            </a:r>
            <a:r>
              <a:rPr lang="ru-RU" sz="1600" b="1" dirty="0" err="1" smtClean="0">
                <a:latin typeface="Times New Roman" pitchFamily="18" charset="0"/>
                <a:ea typeface="Calibri" pitchFamily="34" charset="0"/>
                <a:cs typeface="Times New Roman" pitchFamily="18" charset="0"/>
              </a:rPr>
              <a:t>Залари</a:t>
            </a:r>
            <a:r>
              <a:rPr lang="ru-RU" sz="1600" b="1" dirty="0" smtClean="0">
                <a:latin typeface="Times New Roman" pitchFamily="18" charset="0"/>
                <a:ea typeface="Calibri" pitchFamily="34" charset="0"/>
                <a:cs typeface="Times New Roman" pitchFamily="18" charset="0"/>
              </a:rPr>
              <a:t>, позже найденного живым </a:t>
            </a:r>
            <a:r>
              <a:rPr lang="ru-RU" sz="1600" b="1" dirty="0" err="1" smtClean="0">
                <a:latin typeface="Times New Roman" pitchFamily="18" charset="0"/>
                <a:ea typeface="Calibri" pitchFamily="34" charset="0"/>
                <a:cs typeface="Times New Roman" pitchFamily="18" charset="0"/>
              </a:rPr>
              <a:t>н</a:t>
            </a:r>
            <a:r>
              <a:rPr lang="ru-RU" sz="1600" b="1" dirty="0" smtClean="0">
                <a:latin typeface="Times New Roman" pitchFamily="18" charset="0"/>
                <a:ea typeface="Calibri" pitchFamily="34" charset="0"/>
                <a:cs typeface="Times New Roman" pitchFamily="18" charset="0"/>
              </a:rPr>
              <a:t>/л.  </a:t>
            </a:r>
          </a:p>
          <a:p>
            <a:pPr>
              <a:spcAft>
                <a:spcPts val="1000"/>
              </a:spcAft>
              <a:defRPr/>
            </a:pPr>
            <a:r>
              <a:rPr lang="ru-RU" sz="1600" b="1" dirty="0" smtClean="0">
                <a:latin typeface="Times New Roman" pitchFamily="18" charset="0"/>
                <a:ea typeface="Calibri" pitchFamily="34" charset="0"/>
                <a:cs typeface="Times New Roman" pitchFamily="18" charset="0"/>
              </a:rPr>
              <a:t>Дано две информации в ОПДН МО МВД России «</a:t>
            </a:r>
            <a:r>
              <a:rPr lang="ru-RU" sz="1600" b="1" dirty="0" err="1" smtClean="0">
                <a:latin typeface="Times New Roman" pitchFamily="18" charset="0"/>
                <a:ea typeface="Calibri" pitchFamily="34" charset="0"/>
                <a:cs typeface="Times New Roman" pitchFamily="18" charset="0"/>
              </a:rPr>
              <a:t>Заларинский</a:t>
            </a:r>
            <a:r>
              <a:rPr lang="ru-RU" sz="1600" b="1" dirty="0" smtClean="0">
                <a:latin typeface="Times New Roman" pitchFamily="18" charset="0"/>
                <a:ea typeface="Calibri" pitchFamily="34" charset="0"/>
                <a:cs typeface="Times New Roman" pitchFamily="18" charset="0"/>
              </a:rPr>
              <a:t>» по адресам сборищ </a:t>
            </a:r>
            <a:r>
              <a:rPr lang="ru-RU" sz="1600" b="1" dirty="0" err="1" smtClean="0">
                <a:latin typeface="Times New Roman" pitchFamily="18" charset="0"/>
                <a:ea typeface="Calibri" pitchFamily="34" charset="0"/>
                <a:cs typeface="Times New Roman" pitchFamily="18" charset="0"/>
              </a:rPr>
              <a:t>н</a:t>
            </a:r>
            <a:r>
              <a:rPr lang="ru-RU" sz="1600" b="1" dirty="0" smtClean="0">
                <a:latin typeface="Times New Roman" pitchFamily="18" charset="0"/>
                <a:ea typeface="Calibri" pitchFamily="34" charset="0"/>
                <a:cs typeface="Times New Roman" pitchFamily="18" charset="0"/>
              </a:rPr>
              <a:t>/л.</a:t>
            </a:r>
          </a:p>
          <a:p>
            <a:pPr>
              <a:spcAft>
                <a:spcPts val="1000"/>
              </a:spcAft>
              <a:defRPr/>
            </a:pPr>
            <a:r>
              <a:rPr lang="ru-RU" sz="1600" b="1" dirty="0" smtClean="0">
                <a:latin typeface="Times New Roman" pitchFamily="18" charset="0"/>
                <a:ea typeface="Calibri" pitchFamily="34" charset="0"/>
                <a:cs typeface="Times New Roman" pitchFamily="18" charset="0"/>
              </a:rPr>
              <a:t>Проведено проверок по заявлениям граждан 15.</a:t>
            </a:r>
          </a:p>
          <a:p>
            <a:pPr>
              <a:spcAft>
                <a:spcPts val="1000"/>
              </a:spcAft>
              <a:defRPr/>
            </a:pPr>
            <a:r>
              <a:rPr lang="ru-RU" sz="1600" b="1" dirty="0" smtClean="0">
                <a:latin typeface="Times New Roman" pitchFamily="18" charset="0"/>
                <a:ea typeface="Calibri" pitchFamily="34" charset="0"/>
                <a:cs typeface="Times New Roman" pitchFamily="18" charset="0"/>
              </a:rPr>
              <a:t>Принимали участие в закупке наркотических средств в п. Залари, возбуждено уголовное дело по ст. 228 УК РФ сбыт и наркотических средств)</a:t>
            </a:r>
          </a:p>
          <a:p>
            <a:pPr>
              <a:spcAft>
                <a:spcPts val="1000"/>
              </a:spcAft>
              <a:defRPr/>
            </a:pPr>
            <a:r>
              <a:rPr lang="ru-RU" sz="1600" b="1" dirty="0" smtClean="0">
                <a:latin typeface="Times New Roman" pitchFamily="18" charset="0"/>
                <a:ea typeface="Calibri" pitchFamily="34" charset="0"/>
                <a:cs typeface="Times New Roman" pitchFamily="18" charset="0"/>
              </a:rPr>
              <a:t>Составлено протоколов за административные правонарушения 55</a:t>
            </a:r>
          </a:p>
        </p:txBody>
      </p:sp>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p:cNvSpPr txBox="1">
            <a:spLocks/>
          </p:cNvSpPr>
          <p:nvPr/>
        </p:nvSpPr>
        <p:spPr>
          <a:xfrm>
            <a:off x="0" y="116633"/>
            <a:ext cx="9144000" cy="864095"/>
          </a:xfrm>
          <a:prstGeom prst="rect">
            <a:avLst/>
          </a:prstGeom>
        </p:spPr>
        <p:txBody>
          <a:bodyP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800" b="0" i="0" u="none" strike="noStrike" kern="1200" cap="none" spc="0" normalizeH="0" baseline="0" noProof="0" dirty="0" smtClean="0">
                <a:solidFill>
                  <a:srgbClr val="002060"/>
                </a:solidFill>
                <a:effectLst/>
                <a:uLnTx/>
                <a:uFillTx/>
                <a:latin typeface="Arial Black" pitchFamily="34" charset="0"/>
                <a:cs typeface="Times New Roman" pitchFamily="18" charset="0"/>
              </a:rPr>
              <a:t>Самое большое разочарование 2018 года</a:t>
            </a:r>
            <a:r>
              <a:rPr kumimoji="0" lang="ru-RU" sz="1800" b="0" i="0" u="none" strike="noStrike" kern="1200" cap="none" spc="0" normalizeH="0" noProof="0" dirty="0" smtClean="0">
                <a:solidFill>
                  <a:srgbClr val="002060"/>
                </a:solidFill>
                <a:effectLst/>
                <a:uLnTx/>
                <a:uFillTx/>
                <a:latin typeface="Arial Black" pitchFamily="34" charset="0"/>
                <a:cs typeface="Times New Roman" pitchFamily="18" charset="0"/>
              </a:rPr>
              <a:t> было исправлено в 2019 году.</a:t>
            </a:r>
            <a:endParaRPr kumimoji="0" lang="ru-RU" sz="1800" b="0" i="0" u="none" strike="noStrike" kern="1200" cap="none" spc="0" normalizeH="0" baseline="0" noProof="0" dirty="0" smtClean="0">
              <a:solidFill>
                <a:srgbClr val="002060"/>
              </a:solidFill>
              <a:effectLst/>
              <a:uLnTx/>
              <a:uFillTx/>
              <a:latin typeface="Arial Black" pitchFamily="34" charset="0"/>
              <a:cs typeface="Times New Roman"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2000" b="1" i="1" u="none" strike="noStrike" kern="1200" cap="none" spc="0" normalizeH="0" baseline="0" noProof="0" dirty="0">
              <a:solidFill>
                <a:srgbClr val="002060"/>
              </a:solidFill>
              <a:effectLst/>
              <a:uLnTx/>
              <a:uFillTx/>
              <a:latin typeface="Times New Roman" pitchFamily="18" charset="0"/>
              <a:ea typeface="+mn-ea"/>
              <a:cs typeface="Times New Roman" pitchFamily="18" charset="0"/>
            </a:endParaRPr>
          </a:p>
        </p:txBody>
      </p:sp>
      <p:pic>
        <p:nvPicPr>
          <p:cNvPr id="3" name="Рисунок 2" descr="20190828_145941.jpg"/>
          <p:cNvPicPr>
            <a:picLocks noChangeAspect="1"/>
          </p:cNvPicPr>
          <p:nvPr/>
        </p:nvPicPr>
        <p:blipFill>
          <a:blip r:embed="rId2" cstate="print"/>
          <a:stretch>
            <a:fillRect/>
          </a:stretch>
        </p:blipFill>
        <p:spPr>
          <a:xfrm rot="5400000">
            <a:off x="5431532" y="3145535"/>
            <a:ext cx="3212975" cy="4211960"/>
          </a:xfrm>
          <a:prstGeom prst="roundRect">
            <a:avLst/>
          </a:prstGeom>
        </p:spPr>
      </p:pic>
      <p:pic>
        <p:nvPicPr>
          <p:cNvPr id="4" name="Рисунок 3" descr="20190828_150857.jpg"/>
          <p:cNvPicPr>
            <a:picLocks noChangeAspect="1"/>
          </p:cNvPicPr>
          <p:nvPr/>
        </p:nvPicPr>
        <p:blipFill>
          <a:blip r:embed="rId3" cstate="print"/>
          <a:srcRect l="21785"/>
          <a:stretch>
            <a:fillRect/>
          </a:stretch>
        </p:blipFill>
        <p:spPr>
          <a:xfrm rot="5400000">
            <a:off x="766480" y="2878543"/>
            <a:ext cx="3212976" cy="4745937"/>
          </a:xfrm>
          <a:prstGeom prst="roundRect">
            <a:avLst/>
          </a:prstGeom>
        </p:spPr>
      </p:pic>
      <p:sp>
        <p:nvSpPr>
          <p:cNvPr id="5" name="TextBox 4"/>
          <p:cNvSpPr txBox="1"/>
          <p:nvPr/>
        </p:nvSpPr>
        <p:spPr>
          <a:xfrm>
            <a:off x="179512" y="836712"/>
            <a:ext cx="8964488" cy="3200876"/>
          </a:xfrm>
          <a:prstGeom prst="rect">
            <a:avLst/>
          </a:prstGeom>
          <a:noFill/>
        </p:spPr>
        <p:txBody>
          <a:bodyPr wrap="square" rtlCol="0">
            <a:spAutoFit/>
          </a:bodyPr>
          <a:lstStyle/>
          <a:p>
            <a:r>
              <a:rPr lang="ru-RU" sz="2200" b="1" dirty="0" smtClean="0">
                <a:latin typeface="Times New Roman" pitchFamily="18" charset="0"/>
                <a:cs typeface="Times New Roman" pitchFamily="18" charset="0"/>
              </a:rPr>
              <a:t>Подрядчик  ООО «Строй-Лидер» выполнил следующие работы:</a:t>
            </a:r>
          </a:p>
          <a:p>
            <a:pPr>
              <a:buFont typeface="Arial" pitchFamily="34" charset="0"/>
              <a:buChar char="•"/>
            </a:pPr>
            <a:r>
              <a:rPr lang="ru-RU" dirty="0" smtClean="0">
                <a:latin typeface="Times New Roman" pitchFamily="18" charset="0"/>
                <a:cs typeface="Times New Roman" pitchFamily="18" charset="0"/>
              </a:rPr>
              <a:t>Обустройство дополнительных сливных лотков с разбором бордюрного камня ;</a:t>
            </a:r>
          </a:p>
          <a:p>
            <a:pPr>
              <a:buFont typeface="Arial" pitchFamily="34" charset="0"/>
              <a:buChar char="•"/>
            </a:pPr>
            <a:r>
              <a:rPr lang="ru-RU" dirty="0" smtClean="0">
                <a:latin typeface="Times New Roman" pitchFamily="18" charset="0"/>
                <a:cs typeface="Times New Roman" pitchFamily="18" charset="0"/>
              </a:rPr>
              <a:t>Укладка асфальтобетона в местах сливных лотков;</a:t>
            </a:r>
          </a:p>
          <a:p>
            <a:pPr>
              <a:buFont typeface="Arial" pitchFamily="34" charset="0"/>
              <a:buChar char="•"/>
            </a:pPr>
            <a:r>
              <a:rPr lang="ru-RU" dirty="0" smtClean="0">
                <a:latin typeface="Times New Roman" pitchFamily="18" charset="0"/>
                <a:cs typeface="Times New Roman" pitchFamily="18" charset="0"/>
              </a:rPr>
              <a:t>Проведение профилирования верхнего слоя дорожной одежды для последующей укладки асфальтобетонного покрытия в соответствии с ГОСТ;</a:t>
            </a:r>
          </a:p>
          <a:p>
            <a:pPr>
              <a:buFont typeface="Arial" pitchFamily="34" charset="0"/>
              <a:buChar char="•"/>
            </a:pPr>
            <a:r>
              <a:rPr lang="ru-RU" dirty="0" smtClean="0">
                <a:latin typeface="Times New Roman" pitchFamily="18" charset="0"/>
                <a:cs typeface="Times New Roman" pitchFamily="18" charset="0"/>
              </a:rPr>
              <a:t>Восстановление асфальтобетонного покрытия автодороги, протяженность разрушения 1000 м.;</a:t>
            </a:r>
          </a:p>
          <a:p>
            <a:pPr>
              <a:buFont typeface="Arial" pitchFamily="34" charset="0"/>
              <a:buChar char="•"/>
            </a:pPr>
            <a:r>
              <a:rPr lang="ru-RU" dirty="0" smtClean="0">
                <a:latin typeface="Times New Roman" pitchFamily="18" charset="0"/>
                <a:cs typeface="Times New Roman" pitchFamily="18" charset="0"/>
              </a:rPr>
              <a:t>Демонтаж разрушенного асфальта на пешеходной дорожке, протяженность 10 м. и укладка нового покрытия асфальтом.</a:t>
            </a:r>
          </a:p>
          <a:p>
            <a:r>
              <a:rPr lang="ru-RU" dirty="0" smtClean="0"/>
              <a:t> </a:t>
            </a:r>
          </a:p>
          <a:p>
            <a:endParaRPr lang="ru-RU" dirty="0"/>
          </a:p>
        </p:txBody>
      </p:sp>
    </p:spTree>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648"/>
            <a:ext cx="9144000" cy="461665"/>
          </a:xfrm>
          <a:prstGeom prst="rect">
            <a:avLst/>
          </a:prstGeom>
          <a:noFill/>
        </p:spPr>
        <p:txBody>
          <a:bodyPr wrap="square" rtlCol="0">
            <a:spAutoFit/>
          </a:bodyPr>
          <a:lstStyle/>
          <a:p>
            <a:pPr algn="ctr"/>
            <a:r>
              <a:rPr lang="ru-RU" sz="2400" dirty="0" smtClean="0">
                <a:solidFill>
                  <a:srgbClr val="002060"/>
                </a:solidFill>
                <a:latin typeface="Arial Black" pitchFamily="34" charset="0"/>
              </a:rPr>
              <a:t>Спонсорская помощь</a:t>
            </a:r>
            <a:endParaRPr lang="ru-RU" sz="2400" dirty="0">
              <a:solidFill>
                <a:srgbClr val="002060"/>
              </a:solidFill>
              <a:latin typeface="Arial Black" pitchFamily="34" charset="0"/>
            </a:endParaRPr>
          </a:p>
        </p:txBody>
      </p:sp>
      <p:sp>
        <p:nvSpPr>
          <p:cNvPr id="3" name="TextBox 2"/>
          <p:cNvSpPr txBox="1"/>
          <p:nvPr/>
        </p:nvSpPr>
        <p:spPr>
          <a:xfrm>
            <a:off x="251520" y="1628800"/>
            <a:ext cx="8712968" cy="4062651"/>
          </a:xfrm>
          <a:prstGeom prst="rect">
            <a:avLst/>
          </a:prstGeom>
          <a:noFill/>
        </p:spPr>
        <p:txBody>
          <a:bodyPr wrap="square" rtlCol="0">
            <a:spAutoFit/>
          </a:bodyPr>
          <a:lstStyle/>
          <a:p>
            <a:pPr>
              <a:buFont typeface="Arial" pitchFamily="34" charset="0"/>
              <a:buChar char="•"/>
            </a:pPr>
            <a:r>
              <a:rPr lang="ru-RU" sz="2000" b="1" dirty="0" smtClean="0">
                <a:latin typeface="Times New Roman" pitchFamily="18" charset="0"/>
                <a:cs typeface="Times New Roman" pitchFamily="18" charset="0"/>
              </a:rPr>
              <a:t>  Шульгин М.Г- 60 000 – для оплаты  поездки на областной турнир по футболу и для награждения участников спартакиады трудовых коллективов </a:t>
            </a:r>
            <a:r>
              <a:rPr lang="ru-RU" sz="2000" b="1" dirty="0" err="1" smtClean="0">
                <a:latin typeface="Times New Roman" pitchFamily="18" charset="0"/>
                <a:cs typeface="Times New Roman" pitchFamily="18" charset="0"/>
              </a:rPr>
              <a:t>рп</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Залари</a:t>
            </a:r>
            <a:r>
              <a:rPr lang="ru-RU" sz="2000" b="1" dirty="0" smtClean="0">
                <a:latin typeface="Times New Roman" pitchFamily="18" charset="0"/>
                <a:cs typeface="Times New Roman" pitchFamily="18" charset="0"/>
              </a:rPr>
              <a:t>;</a:t>
            </a:r>
          </a:p>
          <a:p>
            <a:endParaRPr lang="ru-RU" sz="2000" b="1" dirty="0" smtClean="0">
              <a:latin typeface="Times New Roman" pitchFamily="18" charset="0"/>
              <a:cs typeface="Times New Roman" pitchFamily="18" charset="0"/>
            </a:endParaRPr>
          </a:p>
          <a:p>
            <a:pPr>
              <a:buFont typeface="Arial" pitchFamily="34" charset="0"/>
              <a:buChar char="•"/>
            </a:pP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Хохрин</a:t>
            </a:r>
            <a:r>
              <a:rPr lang="ru-RU" sz="2000" b="1" dirty="0" smtClean="0">
                <a:latin typeface="Times New Roman" pitchFamily="18" charset="0"/>
                <a:cs typeface="Times New Roman" pitchFamily="18" charset="0"/>
              </a:rPr>
              <a:t> Т.В. – 8000 – приобретение салюта на новогоднее мероприятие ИКЦ «Современник» «Шоу Дедов Морозов»;</a:t>
            </a:r>
          </a:p>
          <a:p>
            <a:endParaRPr lang="ru-RU" sz="2000" b="1" dirty="0" smtClean="0">
              <a:latin typeface="Times New Roman" pitchFamily="18" charset="0"/>
              <a:cs typeface="Times New Roman" pitchFamily="18" charset="0"/>
            </a:endParaRPr>
          </a:p>
          <a:p>
            <a:pPr>
              <a:buFont typeface="Arial" pitchFamily="34" charset="0"/>
              <a:buChar char="•"/>
            </a:pPr>
            <a:r>
              <a:rPr lang="ru-RU" sz="2000" b="1" dirty="0" smtClean="0">
                <a:latin typeface="Times New Roman" pitchFamily="18" charset="0"/>
                <a:cs typeface="Times New Roman" pitchFamily="18" charset="0"/>
              </a:rPr>
              <a:t>  ООО «</a:t>
            </a:r>
            <a:r>
              <a:rPr lang="ru-RU" sz="2000" b="1" dirty="0" err="1" smtClean="0">
                <a:latin typeface="Times New Roman" pitchFamily="18" charset="0"/>
                <a:cs typeface="Times New Roman" pitchFamily="18" charset="0"/>
              </a:rPr>
              <a:t>Сибтеплосервис</a:t>
            </a:r>
            <a:r>
              <a:rPr lang="ru-RU" sz="2000" b="1" dirty="0" smtClean="0">
                <a:latin typeface="Times New Roman" pitchFamily="18" charset="0"/>
                <a:cs typeface="Times New Roman" pitchFamily="18" charset="0"/>
              </a:rPr>
              <a:t>» - 7000 -приобретение салюта на  празднование Дня посёлка;</a:t>
            </a:r>
          </a:p>
          <a:p>
            <a:endParaRPr lang="ru-RU" sz="2000" b="1" dirty="0" smtClean="0">
              <a:latin typeface="Times New Roman" pitchFamily="18" charset="0"/>
              <a:cs typeface="Times New Roman" pitchFamily="18" charset="0"/>
            </a:endParaRPr>
          </a:p>
          <a:p>
            <a:pPr>
              <a:buFont typeface="Arial" pitchFamily="34" charset="0"/>
              <a:buChar char="•"/>
            </a:pPr>
            <a:r>
              <a:rPr lang="ru-RU" sz="2000" b="1" dirty="0" smtClean="0">
                <a:latin typeface="Times New Roman" pitchFamily="18" charset="0"/>
                <a:cs typeface="Times New Roman" pitchFamily="18" charset="0"/>
              </a:rPr>
              <a:t>  ООО«Арсенал» – 168 000 – изготовление и установка ледовых фигур на  площадь ИКЦ «Современник».</a:t>
            </a:r>
          </a:p>
          <a:p>
            <a:endParaRPr lang="ru-RU" dirty="0"/>
          </a:p>
        </p:txBody>
      </p:sp>
      <p:sp>
        <p:nvSpPr>
          <p:cNvPr id="4" name="TextBox 3"/>
          <p:cNvSpPr txBox="1"/>
          <p:nvPr/>
        </p:nvSpPr>
        <p:spPr>
          <a:xfrm>
            <a:off x="251520" y="980728"/>
            <a:ext cx="8892480" cy="400110"/>
          </a:xfrm>
          <a:prstGeom prst="rect">
            <a:avLst/>
          </a:prstGeom>
          <a:noFill/>
        </p:spPr>
        <p:txBody>
          <a:bodyPr wrap="square" rtlCol="0">
            <a:spAutoFit/>
          </a:bodyPr>
          <a:lstStyle/>
          <a:p>
            <a:r>
              <a:rPr lang="ru-RU" sz="2000" b="1" dirty="0" smtClean="0">
                <a:solidFill>
                  <a:srgbClr val="002060"/>
                </a:solidFill>
                <a:latin typeface="Times New Roman" pitchFamily="18" charset="0"/>
                <a:cs typeface="Times New Roman" pitchFamily="18" charset="0"/>
              </a:rPr>
              <a:t>Помощь спонсоров по подготовке и проведению мероприятий в 2019 году:</a:t>
            </a:r>
            <a:endParaRPr lang="ru-RU" sz="2000" b="1" dirty="0">
              <a:solidFill>
                <a:srgbClr val="002060"/>
              </a:solidFill>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88640"/>
            <a:ext cx="9144000" cy="2989536"/>
          </a:xfrm>
          <a:prstGeom prst="rect">
            <a:avLst/>
          </a:prstGeom>
          <a:noFill/>
        </p:spPr>
        <p:txBody>
          <a:bodyPr wrap="square" rtlCol="0">
            <a:spAutoFit/>
          </a:bodyPr>
          <a:lstStyle/>
          <a:p>
            <a:pPr algn="ctr">
              <a:lnSpc>
                <a:spcPct val="150000"/>
              </a:lnSpc>
            </a:pPr>
            <a:r>
              <a:rPr lang="ru-RU" sz="2400" b="1" dirty="0" smtClean="0">
                <a:solidFill>
                  <a:srgbClr val="002060"/>
                </a:solidFill>
                <a:effectLst/>
                <a:latin typeface="Arial Black" pitchFamily="34" charset="0"/>
              </a:rPr>
              <a:t>Муниципальное бюджетное многофункциональное учреждение культуры   </a:t>
            </a:r>
          </a:p>
          <a:p>
            <a:pPr algn="ctr">
              <a:lnSpc>
                <a:spcPct val="150000"/>
              </a:lnSpc>
            </a:pPr>
            <a:r>
              <a:rPr lang="ru-RU" sz="2800" b="1" dirty="0" smtClean="0">
                <a:solidFill>
                  <a:srgbClr val="002060"/>
                </a:solidFill>
                <a:effectLst/>
                <a:latin typeface="Arial Black" pitchFamily="34" charset="0"/>
              </a:rPr>
              <a:t>«Информационно-культурный центр «Современник»»</a:t>
            </a:r>
            <a:endParaRPr lang="ru-RU" sz="2400" b="1" dirty="0" smtClean="0">
              <a:solidFill>
                <a:srgbClr val="002060"/>
              </a:solidFill>
              <a:effectLst/>
              <a:latin typeface="Arial Black" pitchFamily="34" charset="0"/>
            </a:endParaRPr>
          </a:p>
          <a:p>
            <a:pPr algn="ctr">
              <a:lnSpc>
                <a:spcPct val="150000"/>
              </a:lnSpc>
            </a:pPr>
            <a:endParaRPr lang="ru-RU" sz="2400" b="1" dirty="0" smtClean="0">
              <a:solidFill>
                <a:srgbClr val="002060"/>
              </a:solidFill>
              <a:effectLst/>
              <a:latin typeface="Arial Black" pitchFamily="34" charset="0"/>
            </a:endParaRPr>
          </a:p>
        </p:txBody>
      </p:sp>
      <p:pic>
        <p:nvPicPr>
          <p:cNvPr id="3" name="Рисунок 2" descr="DSC00809.JPG"/>
          <p:cNvPicPr>
            <a:picLocks noChangeAspect="1"/>
          </p:cNvPicPr>
          <p:nvPr/>
        </p:nvPicPr>
        <p:blipFill>
          <a:blip r:embed="rId2" cstate="print">
            <a:lum bright="10000" contrast="40000"/>
          </a:blip>
          <a:srcRect r="12201" b="34250"/>
          <a:stretch>
            <a:fillRect/>
          </a:stretch>
        </p:blipFill>
        <p:spPr>
          <a:xfrm>
            <a:off x="1187624" y="2780928"/>
            <a:ext cx="6749478" cy="3906639"/>
          </a:xfrm>
          <a:prstGeom prst="roundRect">
            <a:avLst/>
          </a:prstGeom>
          <a:ln>
            <a:noFill/>
          </a:ln>
          <a:effectLst/>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764704"/>
          </a:xfrm>
        </p:spPr>
        <p:txBody>
          <a:bodyPr>
            <a:normAutofit/>
          </a:bodyPr>
          <a:lstStyle/>
          <a:p>
            <a:pPr algn="ctr"/>
            <a:r>
              <a:rPr lang="ru-RU" sz="2400" dirty="0" smtClean="0">
                <a:ln w="12700">
                  <a:noFill/>
                  <a:prstDash val="solid"/>
                </a:ln>
                <a:solidFill>
                  <a:srgbClr val="002060"/>
                </a:solidFill>
                <a:latin typeface="Arial Black" pitchFamily="34" charset="0"/>
              </a:rPr>
              <a:t>Анализ расходов </a:t>
            </a:r>
            <a:r>
              <a:rPr lang="ru-RU" sz="2400" dirty="0" err="1" smtClean="0">
                <a:ln w="12700">
                  <a:noFill/>
                  <a:prstDash val="solid"/>
                </a:ln>
                <a:solidFill>
                  <a:srgbClr val="002060"/>
                </a:solidFill>
                <a:latin typeface="Arial Black" pitchFamily="34" charset="0"/>
              </a:rPr>
              <a:t>Заларинского</a:t>
            </a:r>
            <a:r>
              <a:rPr lang="ru-RU" sz="2400" dirty="0" smtClean="0">
                <a:ln w="12700">
                  <a:noFill/>
                  <a:prstDash val="solid"/>
                </a:ln>
                <a:solidFill>
                  <a:srgbClr val="002060"/>
                </a:solidFill>
                <a:latin typeface="Arial Black" pitchFamily="34" charset="0"/>
              </a:rPr>
              <a:t> МО за 2019г.</a:t>
            </a:r>
            <a:endParaRPr lang="ru-RU" sz="2400" dirty="0">
              <a:ln w="12700">
                <a:noFill/>
                <a:prstDash val="solid"/>
              </a:ln>
              <a:solidFill>
                <a:srgbClr val="002060"/>
              </a:solidFill>
              <a:latin typeface="Arial Black" pitchFamily="34" charset="0"/>
            </a:endParaRPr>
          </a:p>
        </p:txBody>
      </p:sp>
      <p:sp>
        <p:nvSpPr>
          <p:cNvPr id="4" name="Объект 7"/>
          <p:cNvSpPr txBox="1">
            <a:spLocks/>
          </p:cNvSpPr>
          <p:nvPr/>
        </p:nvSpPr>
        <p:spPr>
          <a:xfrm>
            <a:off x="0" y="548680"/>
            <a:ext cx="9144000" cy="5904656"/>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None/>
            </a:pPr>
            <a:endParaRPr lang="ru-RU" sz="1800" dirty="0" smtClean="0"/>
          </a:p>
          <a:p>
            <a:r>
              <a:rPr lang="ru-RU" sz="1900" dirty="0" smtClean="0">
                <a:latin typeface="Times New Roman" pitchFamily="18" charset="0"/>
                <a:cs typeface="Times New Roman" pitchFamily="18" charset="0"/>
              </a:rPr>
              <a:t>Содержание администрации  в 2019 году составило в сумме  15110,87  тыс. рублей. увеличилось на 3,6 %, в связи с указом губернатора Иркутской области об увеличении заработной платы муниципальных служащих;</a:t>
            </a:r>
          </a:p>
          <a:p>
            <a:r>
              <a:rPr lang="ru-RU" sz="1900" dirty="0" smtClean="0">
                <a:latin typeface="Times New Roman" pitchFamily="18" charset="0"/>
                <a:cs typeface="Times New Roman" pitchFamily="18" charset="0"/>
              </a:rPr>
              <a:t>Расходы дорожного хозяйства в 2019 году увеличились на 1000,02 тыс. руб.</a:t>
            </a:r>
          </a:p>
          <a:p>
            <a:r>
              <a:rPr lang="ru-RU" sz="1900" dirty="0" smtClean="0">
                <a:latin typeface="Times New Roman" pitchFamily="18" charset="0"/>
                <a:cs typeface="Times New Roman" pitchFamily="18" charset="0"/>
              </a:rPr>
              <a:t>Расходы ЖКХ  в 2019 году увеличились  на 15918,74 тыс. руб., в связи с капитальным ремонтом сетей тепло-водоснабжения и водоотведения;</a:t>
            </a:r>
          </a:p>
          <a:p>
            <a:r>
              <a:rPr lang="ru-RU" sz="1900" dirty="0" smtClean="0">
                <a:latin typeface="Times New Roman" pitchFamily="18" charset="0"/>
                <a:cs typeface="Times New Roman" pitchFamily="18" charset="0"/>
              </a:rPr>
              <a:t>Расходы по благоустройству увеличились  на 1245,48 тыс.рублей за счет увеличения областных средств по программе «Формирование современной городской среды»;</a:t>
            </a:r>
          </a:p>
          <a:p>
            <a:r>
              <a:rPr lang="ru-RU" sz="1900" dirty="0" smtClean="0">
                <a:latin typeface="Times New Roman" pitchFamily="18" charset="0"/>
                <a:cs typeface="Times New Roman" pitchFamily="18" charset="0"/>
              </a:rPr>
              <a:t>Расходы на капитальное строительство уменьшились на 2943,8 тыс.рублей за счет подписания двухгодичного контракта по строительству водопровода ЗМЗ и </a:t>
            </a:r>
            <a:r>
              <a:rPr lang="ru-RU" sz="1900" dirty="0" err="1" smtClean="0">
                <a:latin typeface="Times New Roman" pitchFamily="18" charset="0"/>
                <a:cs typeface="Times New Roman" pitchFamily="18" charset="0"/>
              </a:rPr>
              <a:t>Целенстрой</a:t>
            </a:r>
            <a:r>
              <a:rPr lang="ru-RU" sz="1900" dirty="0" smtClean="0">
                <a:latin typeface="Times New Roman" pitchFamily="18" charset="0"/>
                <a:cs typeface="Times New Roman" pitchFamily="18" charset="0"/>
              </a:rPr>
              <a:t> на сумму 137,3 миллионов . В 2019 году было оплачена часть работ на  21 миллион, оставшаяся сумма контракта будет исполнена в 2020 году;</a:t>
            </a:r>
          </a:p>
          <a:p>
            <a:r>
              <a:rPr lang="ru-RU" sz="1900" dirty="0" smtClean="0">
                <a:latin typeface="Times New Roman" pitchFamily="18" charset="0"/>
                <a:cs typeface="Times New Roman" pitchFamily="18" charset="0"/>
              </a:rPr>
              <a:t>Расходы на содержание культуры увеличились за счет увеличения заработной платы работникам культуры по указу президента РФ.</a:t>
            </a:r>
          </a:p>
          <a:p>
            <a:pPr>
              <a:buFontTx/>
              <a:buChar char="-"/>
            </a:pPr>
            <a:endParaRPr lang="ru-RU" sz="1800" dirty="0" smtClean="0">
              <a:latin typeface="Times New Roman" pitchFamily="18" charset="0"/>
              <a:cs typeface="Times New Roman" pitchFamily="18" charset="0"/>
            </a:endParaRPr>
          </a:p>
          <a:p>
            <a:pPr>
              <a:buNone/>
            </a:pPr>
            <a:r>
              <a:rPr lang="ru-RU" sz="1800" dirty="0" smtClean="0">
                <a:latin typeface="Times New Roman" pitchFamily="18" charset="0"/>
                <a:cs typeface="Times New Roman" pitchFamily="18" charset="0"/>
              </a:rPr>
              <a:t>      </a:t>
            </a:r>
          </a:p>
          <a:p>
            <a:pPr>
              <a:buNone/>
            </a:pPr>
            <a:endParaRPr lang="ru-RU" sz="1800" dirty="0" smtClean="0">
              <a:latin typeface="Times New Roman" pitchFamily="18" charset="0"/>
              <a:cs typeface="Times New Roman" pitchFamily="18" charset="0"/>
            </a:endParaRPr>
          </a:p>
        </p:txBody>
      </p:sp>
    </p:spTree>
    <p:extLst>
      <p:ext uri="{BB962C8B-B14F-4D97-AF65-F5344CB8AC3E}">
        <p14:creationId xmlns="" xmlns:p14="http://schemas.microsoft.com/office/powerpoint/2010/main" val="2840285435"/>
      </p:ext>
    </p:extLst>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3688647193"/>
              </p:ext>
            </p:extLst>
          </p:nvPr>
        </p:nvGraphicFramePr>
        <p:xfrm>
          <a:off x="395536" y="908720"/>
          <a:ext cx="8280919" cy="5400600"/>
        </p:xfrm>
        <a:graphic>
          <a:graphicData uri="http://schemas.openxmlformats.org/drawingml/2006/table">
            <a:tbl>
              <a:tblPr firstRow="1" firstCol="1" bandRow="1">
                <a:tableStyleId>{1E171933-4619-4E11-9A3F-F7608DF75F80}</a:tableStyleId>
              </a:tblPr>
              <a:tblGrid>
                <a:gridCol w="5106567">
                  <a:extLst>
                    <a:ext uri="{9D8B030D-6E8A-4147-A177-3AD203B41FA5}">
                      <a16:colId xmlns:a16="http://schemas.microsoft.com/office/drawing/2014/main" xmlns="" val="3600214943"/>
                    </a:ext>
                  </a:extLst>
                </a:gridCol>
                <a:gridCol w="1656184">
                  <a:extLst>
                    <a:ext uri="{9D8B030D-6E8A-4147-A177-3AD203B41FA5}">
                      <a16:colId xmlns:a16="http://schemas.microsoft.com/office/drawing/2014/main" xmlns="" val="4149565146"/>
                    </a:ext>
                  </a:extLst>
                </a:gridCol>
                <a:gridCol w="1518168">
                  <a:extLst>
                    <a:ext uri="{9D8B030D-6E8A-4147-A177-3AD203B41FA5}">
                      <a16:colId xmlns:a16="http://schemas.microsoft.com/office/drawing/2014/main" xmlns="" val="338148038"/>
                    </a:ext>
                  </a:extLst>
                </a:gridCol>
              </a:tblGrid>
              <a:tr h="374226">
                <a:tc>
                  <a:txBody>
                    <a:bodyPr/>
                    <a:lstStyle/>
                    <a:p>
                      <a:pPr marL="457200" algn="ctr">
                        <a:lnSpc>
                          <a:spcPct val="115000"/>
                        </a:lnSpc>
                        <a:spcAft>
                          <a:spcPts val="0"/>
                        </a:spcAft>
                        <a:tabLst>
                          <a:tab pos="540385" algn="l"/>
                        </a:tabLst>
                      </a:pPr>
                      <a:endParaRPr lang="ru-RU" sz="2000" dirty="0" smtClean="0">
                        <a:effectLst/>
                        <a:latin typeface="Times New Roman" pitchFamily="18" charset="0"/>
                        <a:ea typeface="Calibri" panose="020F0502020204030204" pitchFamily="34" charset="0"/>
                        <a:cs typeface="Times New Roman" pitchFamily="18" charset="0"/>
                      </a:endParaRPr>
                    </a:p>
                  </a:txBody>
                  <a:tcPr marL="68580" marR="68580" marT="0" marB="0" anchor="ctr"/>
                </a:tc>
                <a:tc>
                  <a:txBody>
                    <a:bodyPr/>
                    <a:lstStyle/>
                    <a:p>
                      <a:pPr marL="457200" algn="l">
                        <a:lnSpc>
                          <a:spcPct val="100000"/>
                        </a:lnSpc>
                        <a:spcAft>
                          <a:spcPts val="0"/>
                        </a:spcAft>
                        <a:tabLst>
                          <a:tab pos="540385" algn="l"/>
                        </a:tabLst>
                      </a:pPr>
                      <a:r>
                        <a:rPr lang="ru-RU" sz="1600" dirty="0" smtClean="0">
                          <a:effectLst/>
                          <a:latin typeface="Times New Roman" pitchFamily="18" charset="0"/>
                          <a:cs typeface="Times New Roman" pitchFamily="18" charset="0"/>
                        </a:rPr>
                        <a:t>2018 г.</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00000"/>
                        </a:lnSpc>
                        <a:spcAft>
                          <a:spcPts val="0"/>
                        </a:spcAft>
                        <a:tabLst>
                          <a:tab pos="540385" algn="l"/>
                        </a:tabLst>
                      </a:pPr>
                      <a:r>
                        <a:rPr lang="ru-RU" sz="1600" dirty="0" smtClean="0">
                          <a:effectLst/>
                          <a:latin typeface="Times New Roman" pitchFamily="18" charset="0"/>
                          <a:cs typeface="Times New Roman" pitchFamily="18" charset="0"/>
                        </a:rPr>
                        <a:t>2019 г.</a:t>
                      </a:r>
                    </a:p>
                  </a:txBody>
                  <a:tcPr marL="68580" marR="68580" marT="0" marB="0" anchor="ctr"/>
                </a:tc>
                <a:extLst>
                  <a:ext uri="{0D108BD9-81ED-4DB2-BD59-A6C34878D82A}">
                    <a16:rowId xmlns:a16="http://schemas.microsoft.com/office/drawing/2014/main" xmlns="" val="766442995"/>
                  </a:ext>
                </a:extLst>
              </a:tr>
              <a:tr h="471432">
                <a:tc>
                  <a:txBody>
                    <a:bodyPr/>
                    <a:lstStyle/>
                    <a:p>
                      <a:pPr marL="457200">
                        <a:lnSpc>
                          <a:spcPct val="115000"/>
                        </a:lnSpc>
                        <a:spcAft>
                          <a:spcPts val="0"/>
                        </a:spcAft>
                        <a:tabLst>
                          <a:tab pos="540385" algn="l"/>
                        </a:tabLst>
                      </a:pPr>
                      <a:r>
                        <a:rPr lang="ru-RU" sz="1600" dirty="0" smtClean="0">
                          <a:effectLst/>
                          <a:latin typeface="Times New Roman" pitchFamily="18" charset="0"/>
                          <a:cs typeface="Times New Roman" pitchFamily="18" charset="0"/>
                        </a:rPr>
                        <a:t>Число проведенных мероприятий</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a:effectLst/>
                          <a:latin typeface="Times New Roman" pitchFamily="18" charset="0"/>
                          <a:cs typeface="Times New Roman" pitchFamily="18" charset="0"/>
                        </a:rPr>
                        <a:t>268</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a:effectLst/>
                          <a:latin typeface="Times New Roman" pitchFamily="18" charset="0"/>
                          <a:cs typeface="Times New Roman" pitchFamily="18" charset="0"/>
                        </a:rPr>
                        <a:t>270</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xmlns="" val="4169876279"/>
                  </a:ext>
                </a:extLst>
              </a:tr>
              <a:tr h="504284">
                <a:tc>
                  <a:txBody>
                    <a:bodyPr/>
                    <a:lstStyle/>
                    <a:p>
                      <a:pPr marL="457200">
                        <a:lnSpc>
                          <a:spcPct val="115000"/>
                        </a:lnSpc>
                        <a:spcAft>
                          <a:spcPts val="0"/>
                        </a:spcAft>
                        <a:tabLst>
                          <a:tab pos="540385" algn="l"/>
                        </a:tabLst>
                      </a:pPr>
                      <a:r>
                        <a:rPr lang="ru-RU" sz="1600" dirty="0" smtClean="0">
                          <a:effectLst/>
                          <a:latin typeface="Times New Roman" pitchFamily="18" charset="0"/>
                          <a:cs typeface="Times New Roman" pitchFamily="18" charset="0"/>
                        </a:rPr>
                        <a:t>Число посетителей</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a:effectLst/>
                          <a:latin typeface="Times New Roman" pitchFamily="18" charset="0"/>
                          <a:cs typeface="Times New Roman" pitchFamily="18" charset="0"/>
                        </a:rPr>
                        <a:t>34652</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a:effectLst/>
                          <a:latin typeface="Times New Roman" pitchFamily="18" charset="0"/>
                          <a:cs typeface="Times New Roman" pitchFamily="18" charset="0"/>
                        </a:rPr>
                        <a:t>34653</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xmlns="" val="380439125"/>
                  </a:ext>
                </a:extLst>
              </a:tr>
              <a:tr h="582172">
                <a:tc>
                  <a:txBody>
                    <a:bodyPr/>
                    <a:lstStyle/>
                    <a:p>
                      <a:pPr marL="457200">
                        <a:lnSpc>
                          <a:spcPct val="115000"/>
                        </a:lnSpc>
                        <a:spcAft>
                          <a:spcPts val="0"/>
                        </a:spcAft>
                        <a:tabLst>
                          <a:tab pos="540385" algn="l"/>
                        </a:tabLst>
                      </a:pPr>
                      <a:r>
                        <a:rPr lang="ru-RU" sz="1600" dirty="0" smtClean="0">
                          <a:effectLst/>
                          <a:latin typeface="Times New Roman" pitchFamily="18" charset="0"/>
                          <a:cs typeface="Times New Roman" pitchFamily="18" charset="0"/>
                        </a:rPr>
                        <a:t>Число клубных формирований</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a:effectLst/>
                          <a:latin typeface="Times New Roman" pitchFamily="18" charset="0"/>
                          <a:cs typeface="Times New Roman" pitchFamily="18" charset="0"/>
                        </a:rPr>
                        <a:t>10</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en-US" sz="1800" dirty="0">
                          <a:effectLst/>
                          <a:latin typeface="Times New Roman" pitchFamily="18" charset="0"/>
                          <a:cs typeface="Times New Roman" pitchFamily="18" charset="0"/>
                        </a:rPr>
                        <a:t>10</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xmlns="" val="1825718436"/>
                  </a:ext>
                </a:extLst>
              </a:tr>
              <a:tr h="494120">
                <a:tc>
                  <a:txBody>
                    <a:bodyPr/>
                    <a:lstStyle/>
                    <a:p>
                      <a:pPr marL="457200">
                        <a:lnSpc>
                          <a:spcPct val="115000"/>
                        </a:lnSpc>
                        <a:spcAft>
                          <a:spcPts val="0"/>
                        </a:spcAft>
                        <a:tabLst>
                          <a:tab pos="540385" algn="l"/>
                        </a:tabLst>
                      </a:pPr>
                      <a:r>
                        <a:rPr lang="ru-RU" sz="1600" dirty="0" smtClean="0">
                          <a:effectLst/>
                          <a:latin typeface="Times New Roman" pitchFamily="18" charset="0"/>
                          <a:cs typeface="Times New Roman" pitchFamily="18" charset="0"/>
                        </a:rPr>
                        <a:t>Число </a:t>
                      </a:r>
                      <a:r>
                        <a:rPr lang="ru-RU" sz="1600" dirty="0">
                          <a:effectLst/>
                          <a:latin typeface="Times New Roman" pitchFamily="18" charset="0"/>
                          <a:cs typeface="Times New Roman" pitchFamily="18" charset="0"/>
                        </a:rPr>
                        <a:t>участников </a:t>
                      </a:r>
                      <a:r>
                        <a:rPr lang="ru-RU" sz="1600" dirty="0" smtClean="0">
                          <a:effectLst/>
                          <a:latin typeface="Times New Roman" pitchFamily="18" charset="0"/>
                          <a:cs typeface="Times New Roman" pitchFamily="18" charset="0"/>
                        </a:rPr>
                        <a:t>клубных формирований</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a:effectLst/>
                          <a:latin typeface="Times New Roman" pitchFamily="18" charset="0"/>
                          <a:cs typeface="Times New Roman" pitchFamily="18" charset="0"/>
                        </a:rPr>
                        <a:t>128</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en-US" sz="1800" dirty="0">
                          <a:effectLst/>
                          <a:latin typeface="Times New Roman" pitchFamily="18" charset="0"/>
                          <a:cs typeface="Times New Roman" pitchFamily="18" charset="0"/>
                        </a:rPr>
                        <a:t>128</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xmlns="" val="3764601753"/>
                  </a:ext>
                </a:extLst>
              </a:tr>
              <a:tr h="710960">
                <a:tc>
                  <a:txBody>
                    <a:bodyPr/>
                    <a:lstStyle/>
                    <a:p>
                      <a:pPr marL="457200">
                        <a:lnSpc>
                          <a:spcPct val="115000"/>
                        </a:lnSpc>
                        <a:spcAft>
                          <a:spcPts val="0"/>
                        </a:spcAft>
                        <a:tabLst>
                          <a:tab pos="540385" algn="l"/>
                        </a:tabLst>
                      </a:pPr>
                      <a:r>
                        <a:rPr lang="ru-RU" sz="1600" dirty="0" smtClean="0">
                          <a:effectLst/>
                          <a:latin typeface="Times New Roman" pitchFamily="18" charset="0"/>
                          <a:cs typeface="Times New Roman" pitchFamily="18" charset="0"/>
                        </a:rPr>
                        <a:t>Число </a:t>
                      </a:r>
                      <a:r>
                        <a:rPr lang="ru-RU" sz="1600" dirty="0">
                          <a:effectLst/>
                          <a:latin typeface="Times New Roman" pitchFamily="18" charset="0"/>
                          <a:cs typeface="Times New Roman" pitchFamily="18" charset="0"/>
                        </a:rPr>
                        <a:t>коллективов, имеющих звание «Народный» </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a:effectLst/>
                          <a:latin typeface="Times New Roman" pitchFamily="18" charset="0"/>
                          <a:cs typeface="Times New Roman" pitchFamily="18" charset="0"/>
                        </a:rPr>
                        <a:t>1</a:t>
                      </a:r>
                      <a:endParaRPr lang="ru-RU" sz="180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cs typeface="Times New Roman" pitchFamily="18" charset="0"/>
                        </a:rPr>
                        <a:t>1</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xmlns="" val="3756161682"/>
                  </a:ext>
                </a:extLst>
              </a:tr>
              <a:tr h="519088">
                <a:tc>
                  <a:txBody>
                    <a:bodyPr/>
                    <a:lstStyle/>
                    <a:p>
                      <a:pPr marL="457200">
                        <a:lnSpc>
                          <a:spcPct val="115000"/>
                        </a:lnSpc>
                        <a:spcAft>
                          <a:spcPts val="0"/>
                        </a:spcAft>
                        <a:tabLst>
                          <a:tab pos="540385" algn="l"/>
                        </a:tabLst>
                      </a:pPr>
                      <a:r>
                        <a:rPr lang="ru-RU" sz="1600" spc="-20" dirty="0" smtClean="0">
                          <a:effectLst/>
                          <a:latin typeface="Times New Roman" pitchFamily="18" charset="0"/>
                          <a:cs typeface="Times New Roman" pitchFamily="18" charset="0"/>
                        </a:rPr>
                        <a:t>Выполнение платных услуг</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cs typeface="Times New Roman" pitchFamily="18" charset="0"/>
                        </a:rPr>
                        <a:t>424 000</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cs typeface="Times New Roman" pitchFamily="18" charset="0"/>
                        </a:rPr>
                        <a:t>460 000</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xmlns="" val="85655516"/>
                  </a:ext>
                </a:extLst>
              </a:tr>
              <a:tr h="423088">
                <a:tc>
                  <a:txBody>
                    <a:bodyPr/>
                    <a:lstStyle/>
                    <a:p>
                      <a:pPr marL="457200">
                        <a:lnSpc>
                          <a:spcPct val="115000"/>
                        </a:lnSpc>
                        <a:spcAft>
                          <a:spcPts val="0"/>
                        </a:spcAft>
                        <a:tabLst>
                          <a:tab pos="540385" algn="l"/>
                        </a:tabLst>
                      </a:pPr>
                      <a:r>
                        <a:rPr lang="ru-RU" sz="1600" dirty="0" smtClean="0">
                          <a:effectLst/>
                          <a:latin typeface="Times New Roman" pitchFamily="18" charset="0"/>
                          <a:ea typeface="Calibri" panose="020F0502020204030204" pitchFamily="34" charset="0"/>
                          <a:cs typeface="Times New Roman" pitchFamily="18" charset="0"/>
                        </a:rPr>
                        <a:t>Число реализованных</a:t>
                      </a:r>
                      <a:r>
                        <a:rPr lang="ru-RU" sz="1600" baseline="0" dirty="0" smtClean="0">
                          <a:effectLst/>
                          <a:latin typeface="Times New Roman" pitchFamily="18" charset="0"/>
                          <a:ea typeface="Calibri" panose="020F0502020204030204" pitchFamily="34" charset="0"/>
                          <a:cs typeface="Times New Roman" pitchFamily="18" charset="0"/>
                        </a:rPr>
                        <a:t> проектов</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ea typeface="Calibri" panose="020F0502020204030204" pitchFamily="34" charset="0"/>
                          <a:cs typeface="Times New Roman" pitchFamily="18" charset="0"/>
                        </a:rPr>
                        <a:t>1</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ea typeface="Calibri" panose="020F0502020204030204" pitchFamily="34" charset="0"/>
                          <a:cs typeface="Times New Roman" pitchFamily="18" charset="0"/>
                        </a:rPr>
                        <a:t>2</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r>
              <a:tr h="898142">
                <a:tc>
                  <a:txBody>
                    <a:bodyPr/>
                    <a:lstStyle/>
                    <a:p>
                      <a:pPr marL="457200">
                        <a:lnSpc>
                          <a:spcPct val="115000"/>
                        </a:lnSpc>
                        <a:spcAft>
                          <a:spcPts val="0"/>
                        </a:spcAft>
                        <a:tabLst>
                          <a:tab pos="540385" algn="l"/>
                        </a:tabLst>
                      </a:pPr>
                      <a:r>
                        <a:rPr lang="ru-RU" sz="1600" dirty="0" smtClean="0">
                          <a:effectLst/>
                          <a:latin typeface="Times New Roman" pitchFamily="18" charset="0"/>
                          <a:ea typeface="Calibri" panose="020F0502020204030204" pitchFamily="34" charset="0"/>
                          <a:cs typeface="Times New Roman" pitchFamily="18" charset="0"/>
                        </a:rPr>
                        <a:t>Количество</a:t>
                      </a:r>
                      <a:r>
                        <a:rPr lang="ru-RU" sz="1600" baseline="0" dirty="0" smtClean="0">
                          <a:effectLst/>
                          <a:latin typeface="Times New Roman" pitchFamily="18" charset="0"/>
                          <a:ea typeface="Calibri" panose="020F0502020204030204" pitchFamily="34" charset="0"/>
                          <a:cs typeface="Times New Roman" pitchFamily="18" charset="0"/>
                        </a:rPr>
                        <a:t> участия коллективов и специалистов в конкурсах и фестивалях различного уровня</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ea typeface="Calibri" panose="020F0502020204030204" pitchFamily="34" charset="0"/>
                          <a:cs typeface="Times New Roman" pitchFamily="18" charset="0"/>
                        </a:rPr>
                        <a:t>13</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ea typeface="Calibri" panose="020F0502020204030204" pitchFamily="34" charset="0"/>
                          <a:cs typeface="Times New Roman" pitchFamily="18" charset="0"/>
                        </a:rPr>
                        <a:t>26</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r>
              <a:tr h="423088">
                <a:tc>
                  <a:txBody>
                    <a:bodyPr/>
                    <a:lstStyle/>
                    <a:p>
                      <a:pPr marL="457200">
                        <a:lnSpc>
                          <a:spcPct val="115000"/>
                        </a:lnSpc>
                        <a:spcAft>
                          <a:spcPts val="0"/>
                        </a:spcAft>
                        <a:tabLst>
                          <a:tab pos="540385" algn="l"/>
                        </a:tabLst>
                      </a:pPr>
                      <a:r>
                        <a:rPr lang="ru-RU" sz="1600" dirty="0" smtClean="0">
                          <a:effectLst/>
                          <a:latin typeface="Times New Roman" pitchFamily="18" charset="0"/>
                          <a:ea typeface="Calibri" panose="020F0502020204030204" pitchFamily="34" charset="0"/>
                          <a:cs typeface="Times New Roman" pitchFamily="18" charset="0"/>
                        </a:rPr>
                        <a:t>Количество</a:t>
                      </a:r>
                      <a:r>
                        <a:rPr lang="ru-RU" sz="1600" baseline="0" dirty="0" smtClean="0">
                          <a:effectLst/>
                          <a:latin typeface="Times New Roman" pitchFamily="18" charset="0"/>
                          <a:ea typeface="Calibri" panose="020F0502020204030204" pitchFamily="34" charset="0"/>
                          <a:cs typeface="Times New Roman" pitchFamily="18" charset="0"/>
                        </a:rPr>
                        <a:t> лауреатов </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ea typeface="Calibri" panose="020F0502020204030204" pitchFamily="34" charset="0"/>
                          <a:cs typeface="Times New Roman" pitchFamily="18" charset="0"/>
                        </a:rPr>
                        <a:t>3</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marL="457200" algn="ctr">
                        <a:lnSpc>
                          <a:spcPct val="115000"/>
                        </a:lnSpc>
                        <a:spcAft>
                          <a:spcPts val="0"/>
                        </a:spcAft>
                        <a:tabLst>
                          <a:tab pos="540385" algn="l"/>
                        </a:tabLst>
                      </a:pPr>
                      <a:r>
                        <a:rPr lang="ru-RU" sz="1800" dirty="0" smtClean="0">
                          <a:effectLst/>
                          <a:latin typeface="Times New Roman" pitchFamily="18" charset="0"/>
                          <a:ea typeface="Calibri" panose="020F0502020204030204" pitchFamily="34" charset="0"/>
                          <a:cs typeface="Times New Roman" pitchFamily="18" charset="0"/>
                        </a:rPr>
                        <a:t>11</a:t>
                      </a:r>
                      <a:endParaRPr lang="ru-RU" sz="1800" dirty="0">
                        <a:effectLst/>
                        <a:latin typeface="Times New Roman" pitchFamily="18" charset="0"/>
                        <a:ea typeface="Calibri" panose="020F0502020204030204" pitchFamily="34" charset="0"/>
                        <a:cs typeface="Times New Roman" pitchFamily="18" charset="0"/>
                      </a:endParaRPr>
                    </a:p>
                  </a:txBody>
                  <a:tcPr marL="68580" marR="68580" marT="0" marB="0"/>
                </a:tc>
              </a:tr>
            </a:tbl>
          </a:graphicData>
        </a:graphic>
      </p:graphicFrame>
      <p:sp>
        <p:nvSpPr>
          <p:cNvPr id="4" name="TextBox 3"/>
          <p:cNvSpPr txBox="1"/>
          <p:nvPr/>
        </p:nvSpPr>
        <p:spPr>
          <a:xfrm>
            <a:off x="0" y="188640"/>
            <a:ext cx="9144000" cy="461665"/>
          </a:xfrm>
          <a:prstGeom prst="rect">
            <a:avLst/>
          </a:prstGeom>
          <a:noFill/>
        </p:spPr>
        <p:txBody>
          <a:bodyPr wrap="square" rtlCol="0">
            <a:spAutoFit/>
          </a:bodyPr>
          <a:lstStyle/>
          <a:p>
            <a:pPr algn="ctr"/>
            <a:r>
              <a:rPr lang="ru-RU" sz="2400" b="1" dirty="0" smtClean="0">
                <a:solidFill>
                  <a:srgbClr val="002060"/>
                </a:solidFill>
                <a:effectLst/>
                <a:latin typeface="Arial Black" pitchFamily="34" charset="0"/>
                <a:cs typeface="Times New Roman" pitchFamily="18" charset="0"/>
              </a:rPr>
              <a:t>Сравнительная таблица контрольных показателей</a:t>
            </a:r>
            <a:endParaRPr lang="ru-RU" sz="2400" b="1" dirty="0">
              <a:solidFill>
                <a:srgbClr val="002060"/>
              </a:solidFill>
              <a:effectLst/>
              <a:latin typeface="Arial Black" pitchFamily="34"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0"/>
            <a:ext cx="8640960" cy="830997"/>
          </a:xfrm>
          <a:prstGeom prst="rect">
            <a:avLst/>
          </a:prstGeom>
          <a:noFill/>
        </p:spPr>
        <p:txBody>
          <a:bodyPr wrap="square" rtlCol="0">
            <a:spAutoFit/>
          </a:bodyPr>
          <a:lstStyle/>
          <a:p>
            <a:pPr algn="ctr"/>
            <a:r>
              <a:rPr lang="ru-RU" sz="2400" b="1" dirty="0" smtClean="0">
                <a:solidFill>
                  <a:srgbClr val="002060"/>
                </a:solidFill>
                <a:effectLst/>
                <a:latin typeface="Arial Black" pitchFamily="34" charset="0"/>
                <a:cs typeface="Times New Roman" pitchFamily="18" charset="0"/>
              </a:rPr>
              <a:t>Достижения 2019 года</a:t>
            </a:r>
          </a:p>
          <a:p>
            <a:pPr algn="ctr"/>
            <a:endParaRPr lang="ru-RU" sz="2400" b="1" dirty="0">
              <a:solidFill>
                <a:srgbClr val="002060"/>
              </a:solidFill>
              <a:effectLst/>
              <a:latin typeface="Arial Black" pitchFamily="34" charset="0"/>
              <a:cs typeface="Times New Roman" pitchFamily="18" charset="0"/>
            </a:endParaRPr>
          </a:p>
        </p:txBody>
      </p:sp>
      <p:pic>
        <p:nvPicPr>
          <p:cNvPr id="5" name="Рисунок 4" descr="DSC01470.JPG"/>
          <p:cNvPicPr>
            <a:picLocks noChangeAspect="1"/>
          </p:cNvPicPr>
          <p:nvPr/>
        </p:nvPicPr>
        <p:blipFill>
          <a:blip r:embed="rId2" cstate="print">
            <a:lum contrast="30000"/>
          </a:blip>
          <a:stretch>
            <a:fillRect/>
          </a:stretch>
        </p:blipFill>
        <p:spPr>
          <a:xfrm>
            <a:off x="251520" y="620688"/>
            <a:ext cx="8615941" cy="6237312"/>
          </a:xfrm>
          <a:prstGeom prst="roundRect">
            <a:avLst/>
          </a:prstGeom>
        </p:spPr>
      </p:pic>
    </p:spTree>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4"/>
          <p:cNvGraphicFramePr>
            <a:graphicFrameLocks/>
          </p:cNvGraphicFramePr>
          <p:nvPr>
            <p:extLst>
              <p:ext uri="{D42A27DB-BD31-4B8C-83A1-F6EECF244321}">
                <p14:modId xmlns:p14="http://schemas.microsoft.com/office/powerpoint/2010/main" xmlns="" val="3206408631"/>
              </p:ext>
            </p:extLst>
          </p:nvPr>
        </p:nvGraphicFramePr>
        <p:xfrm>
          <a:off x="179512" y="908720"/>
          <a:ext cx="8640959" cy="5718408"/>
        </p:xfrm>
        <a:graphic>
          <a:graphicData uri="http://schemas.openxmlformats.org/drawingml/2006/table">
            <a:tbl>
              <a:tblPr firstRow="1" firstCol="1" bandRow="1">
                <a:tableStyleId>{C4B1156A-380E-4F78-BDF5-A606A8083BF9}</a:tableStyleId>
              </a:tblPr>
              <a:tblGrid>
                <a:gridCol w="2130848">
                  <a:extLst>
                    <a:ext uri="{9D8B030D-6E8A-4147-A177-3AD203B41FA5}">
                      <a16:colId xmlns:a16="http://schemas.microsoft.com/office/drawing/2014/main" xmlns="" val="3476236497"/>
                    </a:ext>
                  </a:extLst>
                </a:gridCol>
                <a:gridCol w="4238176">
                  <a:extLst>
                    <a:ext uri="{9D8B030D-6E8A-4147-A177-3AD203B41FA5}">
                      <a16:colId xmlns:a16="http://schemas.microsoft.com/office/drawing/2014/main" xmlns="" val="139709796"/>
                    </a:ext>
                  </a:extLst>
                </a:gridCol>
                <a:gridCol w="2271935">
                  <a:extLst>
                    <a:ext uri="{9D8B030D-6E8A-4147-A177-3AD203B41FA5}">
                      <a16:colId xmlns:a16="http://schemas.microsoft.com/office/drawing/2014/main" xmlns="" val="440299363"/>
                    </a:ext>
                  </a:extLst>
                </a:gridCol>
              </a:tblGrid>
              <a:tr h="864096">
                <a:tc>
                  <a:txBody>
                    <a:bodyPr/>
                    <a:lstStyle/>
                    <a:p>
                      <a:pPr algn="ctr">
                        <a:lnSpc>
                          <a:spcPct val="115000"/>
                        </a:lnSpc>
                        <a:spcAft>
                          <a:spcPts val="0"/>
                        </a:spcAft>
                      </a:pPr>
                      <a:r>
                        <a:rPr lang="ru-RU" sz="1600" b="0" dirty="0" err="1">
                          <a:effectLst/>
                          <a:latin typeface="Times New Roman" pitchFamily="18" charset="0"/>
                          <a:cs typeface="Times New Roman" pitchFamily="18" charset="0"/>
                        </a:rPr>
                        <a:t>Сабирова</a:t>
                      </a:r>
                      <a:r>
                        <a:rPr lang="ru-RU" sz="1600" b="0" dirty="0">
                          <a:effectLst/>
                          <a:latin typeface="Times New Roman" pitchFamily="18" charset="0"/>
                          <a:cs typeface="Times New Roman" pitchFamily="18" charset="0"/>
                        </a:rPr>
                        <a:t> </a:t>
                      </a:r>
                      <a:endParaRPr lang="ru-RU" sz="1600" b="0" dirty="0" smtClean="0">
                        <a:effectLst/>
                        <a:latin typeface="Times New Roman" pitchFamily="18" charset="0"/>
                        <a:cs typeface="Times New Roman" pitchFamily="18" charset="0"/>
                      </a:endParaRPr>
                    </a:p>
                    <a:p>
                      <a:pPr algn="ctr">
                        <a:lnSpc>
                          <a:spcPct val="115000"/>
                        </a:lnSpc>
                        <a:spcAft>
                          <a:spcPts val="0"/>
                        </a:spcAft>
                      </a:pPr>
                      <a:r>
                        <a:rPr lang="ru-RU" sz="1600" b="0" dirty="0" err="1" smtClean="0">
                          <a:effectLst/>
                          <a:latin typeface="Times New Roman" pitchFamily="18" charset="0"/>
                          <a:cs typeface="Times New Roman" pitchFamily="18" charset="0"/>
                        </a:rPr>
                        <a:t>Зульфия</a:t>
                      </a:r>
                      <a:r>
                        <a:rPr lang="ru-RU" sz="1600" b="0" dirty="0" smtClean="0">
                          <a:effectLst/>
                          <a:latin typeface="Times New Roman" pitchFamily="18" charset="0"/>
                          <a:cs typeface="Times New Roman" pitchFamily="18" charset="0"/>
                        </a:rPr>
                        <a:t> </a:t>
                      </a:r>
                      <a:r>
                        <a:rPr lang="ru-RU" sz="1600" b="0" dirty="0" err="1" smtClean="0">
                          <a:effectLst/>
                          <a:latin typeface="Times New Roman" pitchFamily="18" charset="0"/>
                          <a:cs typeface="Times New Roman" pitchFamily="18" charset="0"/>
                        </a:rPr>
                        <a:t>Рафиловна</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Областная выставка-конкурс «Кукла Иркутской области», в рамках областного </a:t>
                      </a:r>
                      <a:r>
                        <a:rPr lang="ru-RU" sz="1600" b="0" dirty="0" err="1">
                          <a:effectLst/>
                          <a:latin typeface="Times New Roman" pitchFamily="18" charset="0"/>
                          <a:cs typeface="Times New Roman" pitchFamily="18" charset="0"/>
                        </a:rPr>
                        <a:t>этнофестиваля</a:t>
                      </a:r>
                      <a:r>
                        <a:rPr lang="ru-RU" sz="1600" b="0" dirty="0">
                          <a:effectLst/>
                          <a:latin typeface="Times New Roman" pitchFamily="18" charset="0"/>
                          <a:cs typeface="Times New Roman" pitchFamily="18" charset="0"/>
                        </a:rPr>
                        <a:t> </a:t>
                      </a:r>
                    </a:p>
                    <a:p>
                      <a:pPr algn="ctr">
                        <a:lnSpc>
                          <a:spcPct val="115000"/>
                        </a:lnSpc>
                        <a:spcAft>
                          <a:spcPts val="0"/>
                        </a:spcAft>
                      </a:pPr>
                      <a:r>
                        <a:rPr lang="ru-RU" sz="1600" b="0" dirty="0">
                          <a:effectLst/>
                          <a:latin typeface="Times New Roman" pitchFamily="18" charset="0"/>
                          <a:cs typeface="Times New Roman" pitchFamily="18" charset="0"/>
                        </a:rPr>
                        <a:t>«Мы разные. Мы вместе.»</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диплом лауреата </a:t>
                      </a:r>
                      <a:r>
                        <a:rPr lang="en-US" sz="1600" b="0" dirty="0">
                          <a:effectLst/>
                          <a:latin typeface="Times New Roman" pitchFamily="18" charset="0"/>
                          <a:cs typeface="Times New Roman" pitchFamily="18" charset="0"/>
                        </a:rPr>
                        <a:t>I </a:t>
                      </a:r>
                      <a:r>
                        <a:rPr lang="ru-RU" sz="1600" b="0" dirty="0">
                          <a:effectLst/>
                          <a:latin typeface="Times New Roman" pitchFamily="18" charset="0"/>
                          <a:cs typeface="Times New Roman" pitchFamily="18" charset="0"/>
                        </a:rPr>
                        <a:t>степени</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extLst>
                  <a:ext uri="{0D108BD9-81ED-4DB2-BD59-A6C34878D82A}">
                    <a16:rowId xmlns:a16="http://schemas.microsoft.com/office/drawing/2014/main" xmlns="" val="2796426851"/>
                  </a:ext>
                </a:extLst>
              </a:tr>
              <a:tr h="648072">
                <a:tc rowSpan="3">
                  <a:txBody>
                    <a:bodyPr/>
                    <a:lstStyle/>
                    <a:p>
                      <a:pPr algn="ctr">
                        <a:lnSpc>
                          <a:spcPct val="115000"/>
                        </a:lnSpc>
                        <a:spcAft>
                          <a:spcPts val="0"/>
                        </a:spcAft>
                      </a:pPr>
                      <a:endParaRPr lang="ru-RU" sz="1600" b="0" dirty="0" smtClean="0">
                        <a:effectLst/>
                        <a:latin typeface="Times New Roman" pitchFamily="18" charset="0"/>
                        <a:cs typeface="Times New Roman" pitchFamily="18" charset="0"/>
                      </a:endParaRPr>
                    </a:p>
                    <a:p>
                      <a:pPr algn="ctr">
                        <a:lnSpc>
                          <a:spcPct val="115000"/>
                        </a:lnSpc>
                        <a:spcAft>
                          <a:spcPts val="0"/>
                        </a:spcAft>
                      </a:pPr>
                      <a:endParaRPr lang="ru-RU" sz="1600" b="0" dirty="0" smtClean="0">
                        <a:effectLst/>
                        <a:latin typeface="Times New Roman" pitchFamily="18" charset="0"/>
                        <a:cs typeface="Times New Roman" pitchFamily="18" charset="0"/>
                      </a:endParaRPr>
                    </a:p>
                    <a:p>
                      <a:pPr algn="ctr">
                        <a:lnSpc>
                          <a:spcPct val="115000"/>
                        </a:lnSpc>
                        <a:spcAft>
                          <a:spcPts val="0"/>
                        </a:spcAft>
                      </a:pPr>
                      <a:r>
                        <a:rPr lang="ru-RU" sz="1600" b="0" dirty="0" smtClean="0">
                          <a:effectLst/>
                          <a:latin typeface="Times New Roman" pitchFamily="18" charset="0"/>
                          <a:cs typeface="Times New Roman" pitchFamily="18" charset="0"/>
                        </a:rPr>
                        <a:t>Ширшиков</a:t>
                      </a:r>
                    </a:p>
                    <a:p>
                      <a:pPr algn="ctr">
                        <a:lnSpc>
                          <a:spcPct val="115000"/>
                        </a:lnSpc>
                        <a:spcAft>
                          <a:spcPts val="0"/>
                        </a:spcAft>
                      </a:pPr>
                      <a:r>
                        <a:rPr lang="ru-RU" sz="1600" b="0" dirty="0" smtClean="0">
                          <a:effectLst/>
                          <a:latin typeface="Times New Roman" pitchFamily="18" charset="0"/>
                          <a:cs typeface="Times New Roman" pitchFamily="18" charset="0"/>
                        </a:rPr>
                        <a:t> </a:t>
                      </a:r>
                      <a:r>
                        <a:rPr lang="ru-RU" sz="1600" b="0" dirty="0">
                          <a:effectLst/>
                          <a:latin typeface="Times New Roman" pitchFamily="18" charset="0"/>
                          <a:cs typeface="Times New Roman" pitchFamily="18" charset="0"/>
                        </a:rPr>
                        <a:t>Сергей </a:t>
                      </a:r>
                      <a:r>
                        <a:rPr lang="ru-RU" sz="1600" b="0" dirty="0" smtClean="0">
                          <a:effectLst/>
                          <a:latin typeface="Times New Roman" pitchFamily="18" charset="0"/>
                          <a:cs typeface="Times New Roman" pitchFamily="18" charset="0"/>
                        </a:rPr>
                        <a:t>Александрович</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X юбилейный Всероссийский </a:t>
                      </a:r>
                      <a:r>
                        <a:rPr lang="ru-RU" sz="1600" b="0" dirty="0" err="1">
                          <a:effectLst/>
                          <a:latin typeface="Times New Roman" pitchFamily="18" charset="0"/>
                          <a:cs typeface="Times New Roman" pitchFamily="18" charset="0"/>
                        </a:rPr>
                        <a:t>фестиваля-конкурс</a:t>
                      </a:r>
                      <a:r>
                        <a:rPr lang="ru-RU" sz="1600" b="0" dirty="0">
                          <a:effectLst/>
                          <a:latin typeface="Times New Roman" pitchFamily="18" charset="0"/>
                          <a:cs typeface="Times New Roman" pitchFamily="18" charset="0"/>
                        </a:rPr>
                        <a:t> «</a:t>
                      </a:r>
                      <a:r>
                        <a:rPr lang="ru-RU" sz="1600" b="0" dirty="0" err="1">
                          <a:effectLst/>
                          <a:latin typeface="Times New Roman" pitchFamily="18" charset="0"/>
                          <a:cs typeface="Times New Roman" pitchFamily="18" charset="0"/>
                        </a:rPr>
                        <a:t>Волна-Байкала</a:t>
                      </a:r>
                      <a:r>
                        <a:rPr lang="ru-RU" sz="1600" b="0" dirty="0">
                          <a:effectLst/>
                          <a:latin typeface="Times New Roman" pitchFamily="18" charset="0"/>
                          <a:cs typeface="Times New Roman" pitchFamily="18" charset="0"/>
                        </a:rPr>
                        <a:t>»</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диплом </a:t>
                      </a:r>
                      <a:r>
                        <a:rPr lang="en-US" sz="1600" b="0" dirty="0">
                          <a:effectLst/>
                          <a:latin typeface="Times New Roman" pitchFamily="18" charset="0"/>
                          <a:cs typeface="Times New Roman" pitchFamily="18" charset="0"/>
                        </a:rPr>
                        <a:t>II</a:t>
                      </a:r>
                      <a:r>
                        <a:rPr lang="ru-RU" sz="1600" b="0" dirty="0">
                          <a:effectLst/>
                          <a:latin typeface="Times New Roman" pitchFamily="18" charset="0"/>
                          <a:cs typeface="Times New Roman" pitchFamily="18" charset="0"/>
                        </a:rPr>
                        <a:t> степени</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extLst>
                  <a:ext uri="{0D108BD9-81ED-4DB2-BD59-A6C34878D82A}">
                    <a16:rowId xmlns:a16="http://schemas.microsoft.com/office/drawing/2014/main" xmlns="" val="1171066084"/>
                  </a:ext>
                </a:extLst>
              </a:tr>
              <a:tr h="553339">
                <a:tc vMerge="1">
                  <a:txBody>
                    <a:bodyPr/>
                    <a:lstStyle/>
                    <a:p>
                      <a:pPr algn="ctr">
                        <a:lnSpc>
                          <a:spcPct val="115000"/>
                        </a:lnSpc>
                        <a:spcAft>
                          <a:spcPts val="0"/>
                        </a:spcAft>
                      </a:pPr>
                      <a:endParaRPr lang="ru-RU" sz="140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en-US" sz="1600" b="0" dirty="0">
                          <a:effectLst/>
                          <a:latin typeface="Times New Roman" pitchFamily="18" charset="0"/>
                          <a:cs typeface="Times New Roman" pitchFamily="18" charset="0"/>
                        </a:rPr>
                        <a:t>I</a:t>
                      </a:r>
                      <a:r>
                        <a:rPr lang="ru-RU" sz="1600" b="0" dirty="0">
                          <a:effectLst/>
                          <a:latin typeface="Times New Roman" pitchFamily="18" charset="0"/>
                          <a:cs typeface="Times New Roman" pitchFamily="18" charset="0"/>
                        </a:rPr>
                        <a:t> Всероссийский фестиваль «Русская гармонь на Байкале»</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диплом лауреата</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extLst>
                  <a:ext uri="{0D108BD9-81ED-4DB2-BD59-A6C34878D82A}">
                    <a16:rowId xmlns:a16="http://schemas.microsoft.com/office/drawing/2014/main" xmlns="" val="579253087"/>
                  </a:ext>
                </a:extLst>
              </a:tr>
              <a:tr h="754193">
                <a:tc vMerge="1">
                  <a:txBody>
                    <a:bodyPr/>
                    <a:lstStyle/>
                    <a:p>
                      <a:pPr algn="ctr">
                        <a:lnSpc>
                          <a:spcPct val="115000"/>
                        </a:lnSpc>
                        <a:spcAft>
                          <a:spcPts val="0"/>
                        </a:spcAft>
                      </a:pPr>
                      <a:endParaRPr lang="ru-RU" sz="140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Межрайонный фестиваль-конкурс гармонистов, баянистов и аккордеонистов «Играй гармонь и пой душа!»</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диплом </a:t>
                      </a:r>
                      <a:r>
                        <a:rPr lang="en-US" sz="1600" b="0" dirty="0">
                          <a:effectLst/>
                          <a:latin typeface="Times New Roman" pitchFamily="18" charset="0"/>
                          <a:cs typeface="Times New Roman" pitchFamily="18" charset="0"/>
                        </a:rPr>
                        <a:t>I</a:t>
                      </a:r>
                      <a:r>
                        <a:rPr lang="ru-RU" sz="1600" b="0" dirty="0">
                          <a:effectLst/>
                          <a:latin typeface="Times New Roman" pitchFamily="18" charset="0"/>
                          <a:cs typeface="Times New Roman" pitchFamily="18" charset="0"/>
                        </a:rPr>
                        <a:t> степени</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extLst>
                  <a:ext uri="{0D108BD9-81ED-4DB2-BD59-A6C34878D82A}">
                    <a16:rowId xmlns:a16="http://schemas.microsoft.com/office/drawing/2014/main" xmlns="" val="3718925158"/>
                  </a:ext>
                </a:extLst>
              </a:tr>
              <a:tr h="606404">
                <a:tc>
                  <a:txBody>
                    <a:bodyPr/>
                    <a:lstStyle/>
                    <a:p>
                      <a:pPr algn="ctr">
                        <a:lnSpc>
                          <a:spcPct val="115000"/>
                        </a:lnSpc>
                        <a:spcAft>
                          <a:spcPts val="0"/>
                        </a:spcAft>
                      </a:pPr>
                      <a:r>
                        <a:rPr lang="ru-RU" sz="1600" b="0" dirty="0">
                          <a:effectLst/>
                          <a:latin typeface="Times New Roman" pitchFamily="18" charset="0"/>
                          <a:cs typeface="Times New Roman" pitchFamily="18" charset="0"/>
                        </a:rPr>
                        <a:t>Антонов </a:t>
                      </a:r>
                      <a:endParaRPr lang="ru-RU" sz="1600" b="0" dirty="0" smtClean="0">
                        <a:effectLst/>
                        <a:latin typeface="Times New Roman" pitchFamily="18" charset="0"/>
                        <a:cs typeface="Times New Roman" pitchFamily="18" charset="0"/>
                      </a:endParaRPr>
                    </a:p>
                    <a:p>
                      <a:pPr algn="ctr">
                        <a:lnSpc>
                          <a:spcPct val="115000"/>
                        </a:lnSpc>
                        <a:spcAft>
                          <a:spcPts val="0"/>
                        </a:spcAft>
                      </a:pPr>
                      <a:r>
                        <a:rPr lang="ru-RU" sz="1600" b="0" dirty="0" smtClean="0">
                          <a:effectLst/>
                          <a:latin typeface="Times New Roman" pitchFamily="18" charset="0"/>
                          <a:cs typeface="Times New Roman" pitchFamily="18" charset="0"/>
                        </a:rPr>
                        <a:t>Георгий Павлович</a:t>
                      </a:r>
                      <a:endParaRPr lang="ru-RU" sz="1600" b="0" dirty="0">
                        <a:effectLst/>
                        <a:latin typeface="Times New Roman" pitchFamily="18" charset="0"/>
                        <a:cs typeface="Times New Roman" pitchFamily="18" charset="0"/>
                      </a:endParaRPr>
                    </a:p>
                    <a:p>
                      <a:pPr algn="ctr">
                        <a:lnSpc>
                          <a:spcPct val="115000"/>
                        </a:lnSpc>
                        <a:spcAft>
                          <a:spcPts val="0"/>
                        </a:spcAft>
                      </a:pPr>
                      <a:r>
                        <a:rPr lang="ru-RU" sz="1600" b="0" dirty="0">
                          <a:effectLst/>
                          <a:latin typeface="Times New Roman" pitchFamily="18" charset="0"/>
                          <a:cs typeface="Times New Roman" pitchFamily="18" charset="0"/>
                        </a:rPr>
                        <a:t> </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Всероссийский открытый дистанционный вокальный конкурс «Голос России»</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диплом </a:t>
                      </a:r>
                      <a:r>
                        <a:rPr lang="en-US" sz="1600" b="0" dirty="0">
                          <a:effectLst/>
                          <a:latin typeface="Times New Roman" pitchFamily="18" charset="0"/>
                          <a:cs typeface="Times New Roman" pitchFamily="18" charset="0"/>
                        </a:rPr>
                        <a:t>I</a:t>
                      </a:r>
                      <a:r>
                        <a:rPr lang="ru-RU" sz="1600" b="0" dirty="0">
                          <a:effectLst/>
                          <a:latin typeface="Times New Roman" pitchFamily="18" charset="0"/>
                          <a:cs typeface="Times New Roman" pitchFamily="18" charset="0"/>
                        </a:rPr>
                        <a:t> степени</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extLst>
                  <a:ext uri="{0D108BD9-81ED-4DB2-BD59-A6C34878D82A}">
                    <a16:rowId xmlns:a16="http://schemas.microsoft.com/office/drawing/2014/main" xmlns="" val="1934160101"/>
                  </a:ext>
                </a:extLst>
              </a:tr>
              <a:tr h="833592">
                <a:tc>
                  <a:txBody>
                    <a:bodyPr/>
                    <a:lstStyle/>
                    <a:p>
                      <a:pPr algn="ctr">
                        <a:lnSpc>
                          <a:spcPct val="115000"/>
                        </a:lnSpc>
                        <a:spcAft>
                          <a:spcPts val="0"/>
                        </a:spcAft>
                      </a:pPr>
                      <a:r>
                        <a:rPr lang="ru-RU" sz="1600" b="0" dirty="0">
                          <a:effectLst/>
                          <a:latin typeface="Times New Roman" pitchFamily="18" charset="0"/>
                          <a:cs typeface="Times New Roman" pitchFamily="18" charset="0"/>
                        </a:rPr>
                        <a:t>Баранова </a:t>
                      </a:r>
                      <a:endParaRPr lang="ru-RU" sz="1600" b="0" dirty="0" smtClean="0">
                        <a:effectLst/>
                        <a:latin typeface="Times New Roman" pitchFamily="18" charset="0"/>
                        <a:cs typeface="Times New Roman" pitchFamily="18" charset="0"/>
                      </a:endParaRPr>
                    </a:p>
                    <a:p>
                      <a:pPr algn="ctr">
                        <a:lnSpc>
                          <a:spcPct val="115000"/>
                        </a:lnSpc>
                        <a:spcAft>
                          <a:spcPts val="0"/>
                        </a:spcAft>
                      </a:pPr>
                      <a:r>
                        <a:rPr lang="ru-RU" sz="1600" b="0" dirty="0" smtClean="0">
                          <a:effectLst/>
                          <a:latin typeface="Times New Roman" pitchFamily="18" charset="0"/>
                          <a:cs typeface="Times New Roman" pitchFamily="18" charset="0"/>
                        </a:rPr>
                        <a:t>Анастасия Викторовна</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Областной конкурс «Лучший модельный дом культуры Иркутской области» (номинация «Лучший клубный работник»)</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a:effectLst/>
                          <a:latin typeface="Times New Roman" pitchFamily="18" charset="0"/>
                          <a:cs typeface="Times New Roman" pitchFamily="18" charset="0"/>
                        </a:rPr>
                        <a:t>диплом лауреата </a:t>
                      </a:r>
                      <a:r>
                        <a:rPr lang="en-US" sz="1600" b="0" dirty="0">
                          <a:effectLst/>
                          <a:latin typeface="Times New Roman" pitchFamily="18" charset="0"/>
                          <a:cs typeface="Times New Roman" pitchFamily="18" charset="0"/>
                        </a:rPr>
                        <a:t>II</a:t>
                      </a:r>
                      <a:r>
                        <a:rPr lang="ru-RU" sz="1600" b="0" dirty="0">
                          <a:effectLst/>
                          <a:latin typeface="Times New Roman" pitchFamily="18" charset="0"/>
                          <a:cs typeface="Times New Roman" pitchFamily="18" charset="0"/>
                        </a:rPr>
                        <a:t> степени</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extLst>
                  <a:ext uri="{0D108BD9-81ED-4DB2-BD59-A6C34878D82A}">
                    <a16:rowId xmlns:a16="http://schemas.microsoft.com/office/drawing/2014/main" xmlns="" val="4167287203"/>
                  </a:ext>
                </a:extLst>
              </a:tr>
              <a:tr h="670797">
                <a:tc>
                  <a:txBody>
                    <a:bodyPr/>
                    <a:lstStyle/>
                    <a:p>
                      <a:pPr algn="ctr">
                        <a:lnSpc>
                          <a:spcPct val="115000"/>
                        </a:lnSpc>
                        <a:spcAft>
                          <a:spcPts val="0"/>
                        </a:spcAft>
                      </a:pPr>
                      <a:r>
                        <a:rPr lang="ru-RU" sz="1600" b="0" dirty="0" err="1" smtClean="0">
                          <a:effectLst/>
                          <a:latin typeface="Times New Roman" pitchFamily="18" charset="0"/>
                          <a:cs typeface="Times New Roman" pitchFamily="18" charset="0"/>
                        </a:rPr>
                        <a:t>Янчук</a:t>
                      </a:r>
                      <a:r>
                        <a:rPr lang="ru-RU" sz="1600" b="0" dirty="0" smtClean="0">
                          <a:effectLst/>
                          <a:latin typeface="Times New Roman" pitchFamily="18" charset="0"/>
                          <a:cs typeface="Times New Roman" pitchFamily="18" charset="0"/>
                        </a:rPr>
                        <a:t> </a:t>
                      </a:r>
                    </a:p>
                    <a:p>
                      <a:pPr algn="ctr">
                        <a:lnSpc>
                          <a:spcPct val="115000"/>
                        </a:lnSpc>
                        <a:spcAft>
                          <a:spcPts val="0"/>
                        </a:spcAft>
                      </a:pPr>
                      <a:r>
                        <a:rPr lang="ru-RU" sz="1600" b="0" dirty="0" smtClean="0">
                          <a:effectLst/>
                          <a:latin typeface="Times New Roman" pitchFamily="18" charset="0"/>
                          <a:cs typeface="Times New Roman" pitchFamily="18" charset="0"/>
                        </a:rPr>
                        <a:t>Мария Владимировна</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smtClean="0">
                          <a:effectLst/>
                          <a:latin typeface="Times New Roman" pitchFamily="18" charset="0"/>
                          <a:cs typeface="Times New Roman" pitchFamily="18" charset="0"/>
                        </a:rPr>
                        <a:t>Областной конкурс «Молодежь Иркутской области в лицах-2019»</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c>
                  <a:txBody>
                    <a:bodyPr/>
                    <a:lstStyle/>
                    <a:p>
                      <a:pPr algn="ctr">
                        <a:lnSpc>
                          <a:spcPct val="115000"/>
                        </a:lnSpc>
                        <a:spcAft>
                          <a:spcPts val="0"/>
                        </a:spcAft>
                      </a:pPr>
                      <a:r>
                        <a:rPr lang="ru-RU" sz="1600" b="0" dirty="0" smtClean="0">
                          <a:effectLst/>
                          <a:latin typeface="Times New Roman" pitchFamily="18" charset="0"/>
                          <a:cs typeface="Times New Roman" pitchFamily="18" charset="0"/>
                        </a:rPr>
                        <a:t>Диплом победителя в номинации «Достижения</a:t>
                      </a:r>
                      <a:r>
                        <a:rPr lang="ru-RU" sz="1600" b="0" baseline="0" dirty="0" smtClean="0">
                          <a:effectLst/>
                          <a:latin typeface="Times New Roman" pitchFamily="18" charset="0"/>
                          <a:cs typeface="Times New Roman" pitchFamily="18" charset="0"/>
                        </a:rPr>
                        <a:t> в сфере общественной деятельности»</a:t>
                      </a:r>
                      <a:endParaRPr lang="ru-RU" sz="1600" b="0" dirty="0">
                        <a:effectLst/>
                        <a:latin typeface="Times New Roman" pitchFamily="18" charset="0"/>
                        <a:ea typeface="Calibri" panose="020F0502020204030204" pitchFamily="34" charset="0"/>
                        <a:cs typeface="Times New Roman" pitchFamily="18" charset="0"/>
                      </a:endParaRPr>
                    </a:p>
                  </a:txBody>
                  <a:tcPr marL="15664" marR="15664" marT="0" marB="0"/>
                </a:tc>
              </a:tr>
            </a:tbl>
          </a:graphicData>
        </a:graphic>
      </p:graphicFrame>
      <p:sp>
        <p:nvSpPr>
          <p:cNvPr id="4" name="Заголовок 4"/>
          <p:cNvSpPr txBox="1">
            <a:spLocks/>
          </p:cNvSpPr>
          <p:nvPr/>
        </p:nvSpPr>
        <p:spPr>
          <a:xfrm>
            <a:off x="0" y="116632"/>
            <a:ext cx="9144000"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2400" b="1" dirty="0" smtClean="0">
                <a:ln w="1905">
                  <a:noFill/>
                </a:ln>
                <a:solidFill>
                  <a:srgbClr val="002060"/>
                </a:solidFill>
                <a:effectLst/>
                <a:latin typeface="Arial Black" pitchFamily="34" charset="0"/>
                <a:cs typeface="Times New Roman" pitchFamily="18" charset="0"/>
              </a:rPr>
              <a:t>Достижения сотрудников</a:t>
            </a:r>
            <a:endParaRPr kumimoji="0" lang="ru-RU" sz="2400" b="1" i="0" u="none" strike="noStrike" kern="1200" cap="none" spc="0" normalizeH="0" baseline="0" noProof="0" dirty="0">
              <a:ln w="1905">
                <a:noFill/>
              </a:ln>
              <a:solidFill>
                <a:srgbClr val="002060"/>
              </a:solidFill>
              <a:effectLst/>
              <a:uLnTx/>
              <a:uFillTx/>
              <a:latin typeface="Arial Black" pitchFamily="34"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noFill/>
        </p:spPr>
        <p:txBody>
          <a:bodyPr wrap="square" rtlCol="0">
            <a:spAutoFit/>
          </a:bodyPr>
          <a:lstStyle/>
          <a:p>
            <a:pPr algn="ctr"/>
            <a:r>
              <a:rPr lang="ru-RU" sz="2400" b="1" dirty="0" smtClean="0">
                <a:solidFill>
                  <a:srgbClr val="002060"/>
                </a:solidFill>
                <a:effectLst/>
                <a:latin typeface="Times New Roman" pitchFamily="18" charset="0"/>
                <a:cs typeface="Times New Roman" pitchFamily="18" charset="0"/>
              </a:rPr>
              <a:t>Народный фольклорный коллектив «</a:t>
            </a:r>
            <a:r>
              <a:rPr lang="ru-RU" sz="2400" b="1" dirty="0" err="1" smtClean="0">
                <a:solidFill>
                  <a:srgbClr val="002060"/>
                </a:solidFill>
                <a:effectLst/>
                <a:latin typeface="Times New Roman" pitchFamily="18" charset="0"/>
                <a:cs typeface="Times New Roman" pitchFamily="18" charset="0"/>
              </a:rPr>
              <a:t>Черёмушки</a:t>
            </a:r>
            <a:r>
              <a:rPr lang="ru-RU" sz="2400" b="1" dirty="0" smtClean="0">
                <a:solidFill>
                  <a:srgbClr val="002060"/>
                </a:solidFill>
                <a:effectLst/>
                <a:latin typeface="Times New Roman" pitchFamily="18" charset="0"/>
                <a:cs typeface="Times New Roman" pitchFamily="18" charset="0"/>
              </a:rPr>
              <a:t>»</a:t>
            </a:r>
            <a:endParaRPr lang="ru-RU" sz="2400" b="1" dirty="0">
              <a:solidFill>
                <a:srgbClr val="002060"/>
              </a:solidFill>
              <a:effectLst/>
              <a:latin typeface="Times New Roman" pitchFamily="18" charset="0"/>
              <a:cs typeface="Times New Roman" pitchFamily="18" charset="0"/>
            </a:endParaRPr>
          </a:p>
        </p:txBody>
      </p:sp>
      <p:pic>
        <p:nvPicPr>
          <p:cNvPr id="4" name="Рисунок 3" descr="photo_1578634105.jpg"/>
          <p:cNvPicPr>
            <a:picLocks noChangeAspect="1"/>
          </p:cNvPicPr>
          <p:nvPr/>
        </p:nvPicPr>
        <p:blipFill>
          <a:blip r:embed="rId2" cstate="print"/>
          <a:stretch>
            <a:fillRect/>
          </a:stretch>
        </p:blipFill>
        <p:spPr>
          <a:xfrm>
            <a:off x="251520" y="548680"/>
            <a:ext cx="4032448" cy="3168352"/>
          </a:xfrm>
          <a:prstGeom prst="roundRect">
            <a:avLst/>
          </a:prstGeom>
          <a:ln>
            <a:noFill/>
          </a:ln>
        </p:spPr>
      </p:pic>
      <p:pic>
        <p:nvPicPr>
          <p:cNvPr id="6" name="Рисунок 5" descr="photo_1578633998.jpg"/>
          <p:cNvPicPr>
            <a:picLocks noChangeAspect="1"/>
          </p:cNvPicPr>
          <p:nvPr/>
        </p:nvPicPr>
        <p:blipFill>
          <a:blip r:embed="rId3" cstate="print"/>
          <a:srcRect t="18804" b="24786"/>
          <a:stretch>
            <a:fillRect/>
          </a:stretch>
        </p:blipFill>
        <p:spPr>
          <a:xfrm>
            <a:off x="4788024" y="548680"/>
            <a:ext cx="4104456" cy="3168352"/>
          </a:xfrm>
          <a:prstGeom prst="roundRect">
            <a:avLst/>
          </a:prstGeom>
          <a:ln>
            <a:noFill/>
          </a:ln>
        </p:spPr>
      </p:pic>
      <p:graphicFrame>
        <p:nvGraphicFramePr>
          <p:cNvPr id="11" name="Таблица 10"/>
          <p:cNvGraphicFramePr>
            <a:graphicFrameLocks noGrp="1"/>
          </p:cNvGraphicFramePr>
          <p:nvPr/>
        </p:nvGraphicFramePr>
        <p:xfrm>
          <a:off x="0" y="3789040"/>
          <a:ext cx="9144000" cy="2938272"/>
        </p:xfrm>
        <a:graphic>
          <a:graphicData uri="http://schemas.openxmlformats.org/drawingml/2006/table">
            <a:tbl>
              <a:tblPr>
                <a:tableStyleId>{775DCB02-9BB8-47FD-8907-85C794F793BA}</a:tableStyleId>
              </a:tblPr>
              <a:tblGrid>
                <a:gridCol w="6300192"/>
                <a:gridCol w="2843808"/>
              </a:tblGrid>
              <a:tr h="354063">
                <a:tc>
                  <a:txBody>
                    <a:bodyPr/>
                    <a:lstStyle/>
                    <a:p>
                      <a:pPr algn="ctr">
                        <a:spcAft>
                          <a:spcPts val="0"/>
                        </a:spcAft>
                      </a:pPr>
                      <a:r>
                        <a:rPr lang="ru-RU" sz="1600" dirty="0">
                          <a:latin typeface="Times New Roman" pitchFamily="18" charset="0"/>
                          <a:cs typeface="Times New Roman" pitchFamily="18" charset="0"/>
                        </a:rPr>
                        <a:t>Областной фестиваль-конкурс хоровых коллективов и вокальных ансамблей «Поющее Приангарье</a:t>
                      </a:r>
                      <a:r>
                        <a:rPr lang="ru-RU" sz="1600" dirty="0" smtClean="0">
                          <a:latin typeface="Times New Roman" pitchFamily="18" charset="0"/>
                          <a:cs typeface="Times New Roman" pitchFamily="18" charset="0"/>
                        </a:rPr>
                        <a:t>» (г. Черемхово)</a:t>
                      </a:r>
                      <a:endParaRPr lang="ru-RU" sz="1600" dirty="0">
                        <a:latin typeface="Times New Roman" pitchFamily="18" charset="0"/>
                        <a:ea typeface="Calibri"/>
                        <a:cs typeface="Times New Roman" pitchFamily="18" charset="0"/>
                      </a:endParaRPr>
                    </a:p>
                  </a:txBody>
                  <a:tcPr marL="29237" marR="29237" marT="0" marB="0"/>
                </a:tc>
                <a:tc>
                  <a:txBody>
                    <a:bodyPr/>
                    <a:lstStyle/>
                    <a:p>
                      <a:pPr algn="ctr">
                        <a:lnSpc>
                          <a:spcPct val="115000"/>
                        </a:lnSpc>
                        <a:spcAft>
                          <a:spcPts val="0"/>
                        </a:spcAft>
                      </a:pPr>
                      <a:r>
                        <a:rPr lang="ru-RU" sz="1600" dirty="0">
                          <a:latin typeface="Times New Roman" pitchFamily="18" charset="0"/>
                          <a:cs typeface="Times New Roman" pitchFamily="18" charset="0"/>
                        </a:rPr>
                        <a:t>диплом лауреата I степени</a:t>
                      </a:r>
                      <a:endParaRPr lang="ru-RU" sz="1600" dirty="0">
                        <a:latin typeface="Times New Roman" pitchFamily="18" charset="0"/>
                        <a:ea typeface="Calibri"/>
                        <a:cs typeface="Times New Roman" pitchFamily="18" charset="0"/>
                      </a:endParaRPr>
                    </a:p>
                  </a:txBody>
                  <a:tcPr marL="29237" marR="29237" marT="0" marB="0"/>
                </a:tc>
              </a:tr>
              <a:tr h="354063">
                <a:tc>
                  <a:txBody>
                    <a:bodyPr/>
                    <a:lstStyle/>
                    <a:p>
                      <a:pPr algn="ctr">
                        <a:spcAft>
                          <a:spcPts val="0"/>
                        </a:spcAft>
                      </a:pPr>
                      <a:r>
                        <a:rPr lang="ru-RU" sz="1600" dirty="0">
                          <a:latin typeface="Times New Roman" pitchFamily="18" charset="0"/>
                          <a:cs typeface="Times New Roman" pitchFamily="18" charset="0"/>
                        </a:rPr>
                        <a:t>Байкальский международный ART-фестиваль «</a:t>
                      </a:r>
                      <a:r>
                        <a:rPr lang="ru-RU" sz="1600" dirty="0" err="1">
                          <a:latin typeface="Times New Roman" pitchFamily="18" charset="0"/>
                          <a:cs typeface="Times New Roman" pitchFamily="18" charset="0"/>
                        </a:rPr>
                        <a:t>Vivat</a:t>
                      </a:r>
                      <a:r>
                        <a:rPr lang="ru-RU" sz="1600" dirty="0">
                          <a:latin typeface="Times New Roman" pitchFamily="18" charset="0"/>
                          <a:cs typeface="Times New Roman" pitchFamily="18" charset="0"/>
                        </a:rPr>
                        <a:t>, талант</a:t>
                      </a:r>
                      <a:r>
                        <a:rPr lang="ru-RU" sz="1600" dirty="0" smtClean="0">
                          <a:latin typeface="Times New Roman" pitchFamily="18" charset="0"/>
                          <a:cs typeface="Times New Roman" pitchFamily="18" charset="0"/>
                        </a:rPr>
                        <a:t>» </a:t>
                      </a:r>
                    </a:p>
                    <a:p>
                      <a:pPr algn="ctr">
                        <a:spcAft>
                          <a:spcPts val="0"/>
                        </a:spcAft>
                      </a:pPr>
                      <a:r>
                        <a:rPr lang="ru-RU" sz="1600" dirty="0" smtClean="0">
                          <a:latin typeface="Times New Roman" pitchFamily="18" charset="0"/>
                          <a:cs typeface="Times New Roman" pitchFamily="18" charset="0"/>
                        </a:rPr>
                        <a:t>(г. Иркутск)</a:t>
                      </a:r>
                      <a:endParaRPr lang="ru-RU" sz="1600" dirty="0">
                        <a:latin typeface="Times New Roman" pitchFamily="18" charset="0"/>
                        <a:ea typeface="Calibri"/>
                        <a:cs typeface="Times New Roman" pitchFamily="18" charset="0"/>
                      </a:endParaRPr>
                    </a:p>
                  </a:txBody>
                  <a:tcPr marL="29237" marR="29237" marT="0" marB="0"/>
                </a:tc>
                <a:tc>
                  <a:txBody>
                    <a:bodyPr/>
                    <a:lstStyle/>
                    <a:p>
                      <a:pPr algn="ctr">
                        <a:lnSpc>
                          <a:spcPct val="115000"/>
                        </a:lnSpc>
                        <a:spcAft>
                          <a:spcPts val="0"/>
                        </a:spcAft>
                      </a:pPr>
                      <a:r>
                        <a:rPr lang="ru-RU" sz="1600">
                          <a:latin typeface="Times New Roman" pitchFamily="18" charset="0"/>
                          <a:cs typeface="Times New Roman" pitchFamily="18" charset="0"/>
                        </a:rPr>
                        <a:t>диплом I степени</a:t>
                      </a:r>
                      <a:endParaRPr lang="ru-RU" sz="1600">
                        <a:latin typeface="Times New Roman" pitchFamily="18" charset="0"/>
                        <a:ea typeface="Calibri"/>
                        <a:cs typeface="Times New Roman" pitchFamily="18" charset="0"/>
                      </a:endParaRPr>
                    </a:p>
                  </a:txBody>
                  <a:tcPr marL="29237" marR="29237" marT="0" marB="0"/>
                </a:tc>
              </a:tr>
              <a:tr h="485059">
                <a:tc>
                  <a:txBody>
                    <a:bodyPr/>
                    <a:lstStyle/>
                    <a:p>
                      <a:pPr algn="ctr">
                        <a:lnSpc>
                          <a:spcPct val="115000"/>
                        </a:lnSpc>
                        <a:spcAft>
                          <a:spcPts val="0"/>
                        </a:spcAft>
                      </a:pPr>
                      <a:r>
                        <a:rPr lang="ru-RU" sz="1600" dirty="0">
                          <a:latin typeface="Times New Roman" pitchFamily="18" charset="0"/>
                          <a:cs typeface="Times New Roman" pitchFamily="18" charset="0"/>
                        </a:rPr>
                        <a:t>Областной конкурс фолка, рока и смежных жанров </a:t>
                      </a:r>
                      <a:endParaRPr lang="ru-RU" sz="1600" dirty="0" smtClean="0">
                        <a:latin typeface="Times New Roman" pitchFamily="18" charset="0"/>
                        <a:cs typeface="Times New Roman" pitchFamily="18" charset="0"/>
                      </a:endParaRPr>
                    </a:p>
                    <a:p>
                      <a:pPr algn="ctr">
                        <a:lnSpc>
                          <a:spcPct val="115000"/>
                        </a:lnSpc>
                        <a:spcAft>
                          <a:spcPts val="0"/>
                        </a:spcAft>
                      </a:pPr>
                      <a:r>
                        <a:rPr lang="ru-RU" sz="1600" dirty="0" smtClean="0">
                          <a:latin typeface="Times New Roman" pitchFamily="18" charset="0"/>
                          <a:cs typeface="Times New Roman" pitchFamily="18" charset="0"/>
                        </a:rPr>
                        <a:t>«</a:t>
                      </a:r>
                      <a:r>
                        <a:rPr lang="ru-RU" sz="1600" dirty="0" err="1">
                          <a:latin typeface="Times New Roman" pitchFamily="18" charset="0"/>
                          <a:cs typeface="Times New Roman" pitchFamily="18" charset="0"/>
                        </a:rPr>
                        <a:t>Рок-Этно-Джем</a:t>
                      </a:r>
                      <a:r>
                        <a:rPr lang="ru-RU" sz="1600" dirty="0">
                          <a:latin typeface="Times New Roman" pitchFamily="18" charset="0"/>
                          <a:cs typeface="Times New Roman" pitchFamily="18" charset="0"/>
                        </a:rPr>
                        <a:t>», в рамках областного этнофестиваля </a:t>
                      </a:r>
                      <a:endParaRPr lang="ru-RU" sz="1600" dirty="0" smtClean="0">
                        <a:latin typeface="Times New Roman" pitchFamily="18" charset="0"/>
                        <a:cs typeface="Times New Roman" pitchFamily="18" charset="0"/>
                      </a:endParaRPr>
                    </a:p>
                    <a:p>
                      <a:pPr algn="ctr">
                        <a:lnSpc>
                          <a:spcPct val="115000"/>
                        </a:lnSpc>
                        <a:spcAft>
                          <a:spcPts val="0"/>
                        </a:spcAft>
                      </a:pPr>
                      <a:r>
                        <a:rPr lang="ru-RU" sz="1600" baseline="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a:t>
                      </a:r>
                      <a:r>
                        <a:rPr lang="ru-RU" sz="1600" dirty="0">
                          <a:latin typeface="Times New Roman" pitchFamily="18" charset="0"/>
                          <a:cs typeface="Times New Roman" pitchFamily="18" charset="0"/>
                        </a:rPr>
                        <a:t>Мы разные. Мы вместе</a:t>
                      </a:r>
                      <a:r>
                        <a:rPr lang="ru-RU" sz="1600" dirty="0" smtClean="0">
                          <a:latin typeface="Times New Roman" pitchFamily="18" charset="0"/>
                          <a:cs typeface="Times New Roman" pitchFamily="18" charset="0"/>
                        </a:rPr>
                        <a:t>.» (п. Залари)</a:t>
                      </a:r>
                      <a:endParaRPr lang="ru-RU" sz="1600" dirty="0">
                        <a:latin typeface="Times New Roman" pitchFamily="18" charset="0"/>
                        <a:ea typeface="Calibri"/>
                        <a:cs typeface="Times New Roman" pitchFamily="18" charset="0"/>
                      </a:endParaRPr>
                    </a:p>
                  </a:txBody>
                  <a:tcPr marL="29237" marR="29237" marT="0" marB="0"/>
                </a:tc>
                <a:tc>
                  <a:txBody>
                    <a:bodyPr/>
                    <a:lstStyle/>
                    <a:p>
                      <a:pPr algn="ctr">
                        <a:lnSpc>
                          <a:spcPct val="115000"/>
                        </a:lnSpc>
                        <a:spcAft>
                          <a:spcPts val="0"/>
                        </a:spcAft>
                      </a:pPr>
                      <a:r>
                        <a:rPr lang="ru-RU" sz="1600" dirty="0">
                          <a:latin typeface="Times New Roman" pitchFamily="18" charset="0"/>
                          <a:cs typeface="Times New Roman" pitchFamily="18" charset="0"/>
                        </a:rPr>
                        <a:t>диплом Лауреата I степени</a:t>
                      </a:r>
                      <a:endParaRPr lang="ru-RU" sz="1600" dirty="0">
                        <a:latin typeface="Times New Roman" pitchFamily="18" charset="0"/>
                        <a:ea typeface="Calibri"/>
                        <a:cs typeface="Times New Roman" pitchFamily="18" charset="0"/>
                      </a:endParaRPr>
                    </a:p>
                  </a:txBody>
                  <a:tcPr marL="29237" marR="29237" marT="0" marB="0"/>
                </a:tc>
              </a:tr>
              <a:tr h="405208">
                <a:tc>
                  <a:txBody>
                    <a:bodyPr/>
                    <a:lstStyle/>
                    <a:p>
                      <a:pPr algn="ctr">
                        <a:lnSpc>
                          <a:spcPct val="115000"/>
                        </a:lnSpc>
                        <a:spcAft>
                          <a:spcPts val="0"/>
                        </a:spcAft>
                      </a:pPr>
                      <a:r>
                        <a:rPr lang="ru-RU" sz="1600" dirty="0">
                          <a:latin typeface="Times New Roman" pitchFamily="18" charset="0"/>
                          <a:cs typeface="Times New Roman" pitchFamily="18" charset="0"/>
                        </a:rPr>
                        <a:t>X юбилейный Всероссийский </a:t>
                      </a:r>
                      <a:r>
                        <a:rPr lang="ru-RU" sz="1600" dirty="0" err="1" smtClean="0">
                          <a:latin typeface="Times New Roman" pitchFamily="18" charset="0"/>
                          <a:cs typeface="Times New Roman" pitchFamily="18" charset="0"/>
                        </a:rPr>
                        <a:t>фестиваля-конкурс</a:t>
                      </a:r>
                      <a:endParaRPr lang="ru-RU" sz="1600" dirty="0" smtClean="0">
                        <a:latin typeface="Times New Roman" pitchFamily="18" charset="0"/>
                        <a:cs typeface="Times New Roman" pitchFamily="18" charset="0"/>
                      </a:endParaRPr>
                    </a:p>
                    <a:p>
                      <a:pPr algn="ctr">
                        <a:lnSpc>
                          <a:spcPct val="115000"/>
                        </a:lnSpc>
                        <a:spcAft>
                          <a:spcPts val="0"/>
                        </a:spcAft>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a:t>
                      </a:r>
                      <a:r>
                        <a:rPr lang="ru-RU" sz="1600" dirty="0" err="1">
                          <a:latin typeface="Times New Roman" pitchFamily="18" charset="0"/>
                          <a:cs typeface="Times New Roman" pitchFamily="18" charset="0"/>
                        </a:rPr>
                        <a:t>Волна-Байкала</a:t>
                      </a:r>
                      <a:r>
                        <a:rPr lang="ru-RU" sz="1600" dirty="0" smtClean="0">
                          <a:latin typeface="Times New Roman" pitchFamily="18" charset="0"/>
                          <a:cs typeface="Times New Roman" pitchFamily="18" charset="0"/>
                        </a:rPr>
                        <a:t>» (г. </a:t>
                      </a:r>
                      <a:r>
                        <a:rPr lang="ru-RU" sz="1600" dirty="0" err="1" smtClean="0">
                          <a:latin typeface="Times New Roman" pitchFamily="18" charset="0"/>
                          <a:cs typeface="Times New Roman" pitchFamily="18" charset="0"/>
                        </a:rPr>
                        <a:t>Слюдянка</a:t>
                      </a:r>
                      <a:r>
                        <a:rPr lang="ru-RU" sz="1600" dirty="0" smtClean="0">
                          <a:latin typeface="Times New Roman" pitchFamily="18" charset="0"/>
                          <a:cs typeface="Times New Roman" pitchFamily="18" charset="0"/>
                        </a:rPr>
                        <a:t>)</a:t>
                      </a:r>
                      <a:endParaRPr lang="ru-RU" sz="1600" dirty="0">
                        <a:latin typeface="Times New Roman" pitchFamily="18" charset="0"/>
                        <a:ea typeface="Calibri"/>
                        <a:cs typeface="Times New Roman" pitchFamily="18" charset="0"/>
                      </a:endParaRPr>
                    </a:p>
                  </a:txBody>
                  <a:tcPr marL="29237" marR="29237" marT="0" marB="0"/>
                </a:tc>
                <a:tc>
                  <a:txBody>
                    <a:bodyPr/>
                    <a:lstStyle/>
                    <a:p>
                      <a:pPr algn="ctr">
                        <a:lnSpc>
                          <a:spcPct val="115000"/>
                        </a:lnSpc>
                        <a:spcAft>
                          <a:spcPts val="0"/>
                        </a:spcAft>
                      </a:pPr>
                      <a:r>
                        <a:rPr lang="ru-RU" sz="1600" dirty="0">
                          <a:latin typeface="Times New Roman" pitchFamily="18" charset="0"/>
                          <a:cs typeface="Times New Roman" pitchFamily="18" charset="0"/>
                        </a:rPr>
                        <a:t>диплом Лауреата II степени</a:t>
                      </a:r>
                      <a:endParaRPr lang="ru-RU" sz="1600" dirty="0">
                        <a:latin typeface="Times New Roman" pitchFamily="18" charset="0"/>
                        <a:ea typeface="Calibri"/>
                        <a:cs typeface="Times New Roman" pitchFamily="18" charset="0"/>
                      </a:endParaRPr>
                    </a:p>
                  </a:txBody>
                  <a:tcPr marL="29237" marR="29237" marT="0" marB="0"/>
                </a:tc>
              </a:tr>
              <a:tr h="380761">
                <a:tc>
                  <a:txBody>
                    <a:bodyPr/>
                    <a:lstStyle/>
                    <a:p>
                      <a:pPr algn="ctr">
                        <a:lnSpc>
                          <a:spcPct val="115000"/>
                        </a:lnSpc>
                        <a:spcAft>
                          <a:spcPts val="0"/>
                        </a:spcAft>
                      </a:pPr>
                      <a:r>
                        <a:rPr lang="ru-RU" sz="1600" dirty="0">
                          <a:latin typeface="Times New Roman" pitchFamily="18" charset="0"/>
                          <a:cs typeface="Times New Roman" pitchFamily="18" charset="0"/>
                        </a:rPr>
                        <a:t>Гала-концерт Областного фестиваля-конкурса хоровых коллективов и вокальных ансамблей «Поющее Приангарье</a:t>
                      </a:r>
                      <a:r>
                        <a:rPr lang="ru-RU" sz="1600" dirty="0" smtClean="0">
                          <a:latin typeface="Times New Roman" pitchFamily="18" charset="0"/>
                          <a:cs typeface="Times New Roman" pitchFamily="18" charset="0"/>
                        </a:rPr>
                        <a:t>» (г.</a:t>
                      </a:r>
                      <a:r>
                        <a:rPr lang="ru-RU" sz="1600" baseline="0" dirty="0" smtClean="0">
                          <a:latin typeface="Times New Roman" pitchFamily="18" charset="0"/>
                          <a:cs typeface="Times New Roman" pitchFamily="18" charset="0"/>
                        </a:rPr>
                        <a:t> Иркутск</a:t>
                      </a:r>
                      <a:r>
                        <a:rPr lang="ru-RU" sz="1600" dirty="0" smtClean="0">
                          <a:latin typeface="Times New Roman" pitchFamily="18" charset="0"/>
                          <a:cs typeface="Times New Roman" pitchFamily="18" charset="0"/>
                        </a:rPr>
                        <a:t>)</a:t>
                      </a:r>
                      <a:endParaRPr lang="ru-RU" sz="1600" dirty="0">
                        <a:latin typeface="Times New Roman" pitchFamily="18" charset="0"/>
                        <a:ea typeface="Calibri"/>
                        <a:cs typeface="Times New Roman" pitchFamily="18" charset="0"/>
                      </a:endParaRPr>
                    </a:p>
                  </a:txBody>
                  <a:tcPr marL="29237" marR="29237" marT="0" marB="0"/>
                </a:tc>
                <a:tc>
                  <a:txBody>
                    <a:bodyPr/>
                    <a:lstStyle/>
                    <a:p>
                      <a:pPr algn="ctr">
                        <a:lnSpc>
                          <a:spcPct val="115000"/>
                        </a:lnSpc>
                        <a:spcAft>
                          <a:spcPts val="0"/>
                        </a:spcAft>
                      </a:pPr>
                      <a:r>
                        <a:rPr lang="ru-RU" sz="1600" dirty="0">
                          <a:latin typeface="Times New Roman" pitchFamily="18" charset="0"/>
                          <a:cs typeface="Times New Roman" pitchFamily="18" charset="0"/>
                        </a:rPr>
                        <a:t>диплом участника</a:t>
                      </a:r>
                      <a:endParaRPr lang="ru-RU" sz="1600" dirty="0">
                        <a:latin typeface="Times New Roman" pitchFamily="18" charset="0"/>
                        <a:ea typeface="Calibri"/>
                        <a:cs typeface="Times New Roman" pitchFamily="18" charset="0"/>
                      </a:endParaRPr>
                    </a:p>
                  </a:txBody>
                  <a:tcPr marL="29237" marR="29237" marT="0" marB="0"/>
                </a:tc>
              </a:tr>
            </a:tbl>
          </a:graphicData>
        </a:graphic>
      </p:graphicFrame>
    </p:spTree>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noFill/>
        </p:spPr>
        <p:txBody>
          <a:bodyPr wrap="square" rtlCol="0">
            <a:spAutoFit/>
          </a:bodyPr>
          <a:lstStyle/>
          <a:p>
            <a:pPr algn="ctr"/>
            <a:r>
              <a:rPr lang="ru-RU" sz="2400" b="1" dirty="0" smtClean="0">
                <a:solidFill>
                  <a:srgbClr val="002060"/>
                </a:solidFill>
                <a:effectLst/>
                <a:latin typeface="Times New Roman" pitchFamily="18" charset="0"/>
                <a:cs typeface="Times New Roman" pitchFamily="18" charset="0"/>
              </a:rPr>
              <a:t>Вокальная группа «Орион»</a:t>
            </a:r>
            <a:endParaRPr lang="ru-RU" sz="2400" b="1" dirty="0">
              <a:solidFill>
                <a:srgbClr val="002060"/>
              </a:solidFill>
              <a:effectLst/>
              <a:latin typeface="Times New Roman" pitchFamily="18" charset="0"/>
              <a:cs typeface="Times New Roman" pitchFamily="18" charset="0"/>
            </a:endParaRPr>
          </a:p>
        </p:txBody>
      </p:sp>
      <p:pic>
        <p:nvPicPr>
          <p:cNvPr id="4" name="Рисунок 3" descr="photo_1578634105.jpg"/>
          <p:cNvPicPr>
            <a:picLocks noChangeAspect="1"/>
          </p:cNvPicPr>
          <p:nvPr/>
        </p:nvPicPr>
        <p:blipFill>
          <a:blip r:embed="rId2" cstate="print"/>
          <a:stretch>
            <a:fillRect/>
          </a:stretch>
        </p:blipFill>
        <p:spPr>
          <a:xfrm>
            <a:off x="107504" y="548680"/>
            <a:ext cx="4320480" cy="3217858"/>
          </a:xfrm>
          <a:prstGeom prst="roundRect">
            <a:avLst/>
          </a:prstGeom>
          <a:ln>
            <a:noFill/>
          </a:ln>
        </p:spPr>
      </p:pic>
      <p:pic>
        <p:nvPicPr>
          <p:cNvPr id="6" name="Рисунок 5" descr="photo_1578633998.jpg"/>
          <p:cNvPicPr>
            <a:picLocks noChangeAspect="1"/>
          </p:cNvPicPr>
          <p:nvPr/>
        </p:nvPicPr>
        <p:blipFill>
          <a:blip r:embed="rId3" cstate="print"/>
          <a:srcRect r="9375"/>
          <a:stretch>
            <a:fillRect/>
          </a:stretch>
        </p:blipFill>
        <p:spPr>
          <a:xfrm>
            <a:off x="4716016" y="548680"/>
            <a:ext cx="4320480" cy="3240360"/>
          </a:xfrm>
          <a:prstGeom prst="roundRect">
            <a:avLst/>
          </a:prstGeom>
          <a:ln>
            <a:noFill/>
          </a:ln>
        </p:spPr>
      </p:pic>
      <p:graphicFrame>
        <p:nvGraphicFramePr>
          <p:cNvPr id="12" name="Таблица 11"/>
          <p:cNvGraphicFramePr>
            <a:graphicFrameLocks noGrp="1"/>
          </p:cNvGraphicFramePr>
          <p:nvPr/>
        </p:nvGraphicFramePr>
        <p:xfrm>
          <a:off x="0" y="4221088"/>
          <a:ext cx="9144000" cy="1853168"/>
        </p:xfrm>
        <a:graphic>
          <a:graphicData uri="http://schemas.openxmlformats.org/drawingml/2006/table">
            <a:tbl>
              <a:tblPr>
                <a:tableStyleId>{775DCB02-9BB8-47FD-8907-85C794F793BA}</a:tableStyleId>
              </a:tblPr>
              <a:tblGrid>
                <a:gridCol w="5292080"/>
                <a:gridCol w="3851920"/>
              </a:tblGrid>
              <a:tr h="1152128">
                <a:tc>
                  <a:txBody>
                    <a:bodyPr/>
                    <a:lstStyle/>
                    <a:p>
                      <a:pPr algn="ctr">
                        <a:spcAft>
                          <a:spcPts val="0"/>
                        </a:spcAft>
                      </a:pPr>
                      <a:r>
                        <a:rPr lang="ru-RU" sz="2000" dirty="0">
                          <a:latin typeface="Times New Roman" pitchFamily="18" charset="0"/>
                          <a:cs typeface="Times New Roman" pitchFamily="18" charset="0"/>
                        </a:rPr>
                        <a:t>Областной фестиваль-конкурс хоровых коллективов и вокальных ансамблей «Поющее Приангарье</a:t>
                      </a:r>
                      <a:r>
                        <a:rPr lang="ru-RU" sz="2000" dirty="0" smtClean="0">
                          <a:latin typeface="Times New Roman" pitchFamily="18" charset="0"/>
                          <a:cs typeface="Times New Roman" pitchFamily="18" charset="0"/>
                        </a:rPr>
                        <a:t>» (г. Черемхово)</a:t>
                      </a:r>
                    </a:p>
                  </a:txBody>
                  <a:tcPr marL="29237" marR="29237" marT="0" marB="0"/>
                </a:tc>
                <a:tc>
                  <a:txBody>
                    <a:bodyPr/>
                    <a:lstStyle/>
                    <a:p>
                      <a:pPr algn="ctr">
                        <a:lnSpc>
                          <a:spcPct val="115000"/>
                        </a:lnSpc>
                        <a:spcAft>
                          <a:spcPts val="0"/>
                        </a:spcAft>
                      </a:pPr>
                      <a:r>
                        <a:rPr lang="ru-RU" sz="2000" dirty="0">
                          <a:latin typeface="Times New Roman" pitchFamily="18" charset="0"/>
                          <a:cs typeface="Times New Roman" pitchFamily="18" charset="0"/>
                        </a:rPr>
                        <a:t>диплом I степени</a:t>
                      </a:r>
                      <a:endParaRPr lang="ru-RU" sz="2400" dirty="0">
                        <a:latin typeface="Times New Roman" pitchFamily="18" charset="0"/>
                        <a:ea typeface="Calibri"/>
                        <a:cs typeface="Times New Roman" pitchFamily="18" charset="0"/>
                      </a:endParaRPr>
                    </a:p>
                  </a:txBody>
                  <a:tcPr marL="29237" marR="29237" marT="0" marB="0"/>
                </a:tc>
              </a:tr>
              <a:tr h="301932">
                <a:tc>
                  <a:txBody>
                    <a:bodyPr/>
                    <a:lstStyle/>
                    <a:p>
                      <a:pPr algn="ctr">
                        <a:lnSpc>
                          <a:spcPct val="115000"/>
                        </a:lnSpc>
                        <a:spcAft>
                          <a:spcPts val="0"/>
                        </a:spcAft>
                      </a:pPr>
                      <a:r>
                        <a:rPr lang="ru-RU" sz="2000" dirty="0">
                          <a:latin typeface="Times New Roman" pitchFamily="18" charset="0"/>
                          <a:cs typeface="Times New Roman" pitchFamily="18" charset="0"/>
                        </a:rPr>
                        <a:t>X юбилейный Всероссийский </a:t>
                      </a:r>
                      <a:r>
                        <a:rPr lang="ru-RU" sz="2000" dirty="0" err="1">
                          <a:latin typeface="Times New Roman" pitchFamily="18" charset="0"/>
                          <a:cs typeface="Times New Roman" pitchFamily="18" charset="0"/>
                        </a:rPr>
                        <a:t>фестиваля-конкурс</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Волна-Байкала</a:t>
                      </a:r>
                      <a:r>
                        <a:rPr lang="ru-RU" sz="2000" dirty="0" smtClean="0">
                          <a:latin typeface="Times New Roman" pitchFamily="18" charset="0"/>
                          <a:cs typeface="Times New Roman" pitchFamily="18" charset="0"/>
                        </a:rPr>
                        <a:t>» (г. </a:t>
                      </a:r>
                      <a:r>
                        <a:rPr lang="ru-RU" sz="2000" dirty="0" err="1" smtClean="0">
                          <a:latin typeface="Times New Roman" pitchFamily="18" charset="0"/>
                          <a:cs typeface="Times New Roman" pitchFamily="18" charset="0"/>
                        </a:rPr>
                        <a:t>Слюдянка</a:t>
                      </a:r>
                      <a:r>
                        <a:rPr lang="ru-RU" sz="2000" dirty="0" smtClean="0">
                          <a:latin typeface="Times New Roman" pitchFamily="18" charset="0"/>
                          <a:cs typeface="Times New Roman" pitchFamily="18" charset="0"/>
                        </a:rPr>
                        <a:t>)</a:t>
                      </a:r>
                      <a:endParaRPr lang="ru-RU" sz="2400" dirty="0">
                        <a:latin typeface="Times New Roman" pitchFamily="18" charset="0"/>
                        <a:ea typeface="Calibri"/>
                        <a:cs typeface="Times New Roman" pitchFamily="18" charset="0"/>
                      </a:endParaRPr>
                    </a:p>
                  </a:txBody>
                  <a:tcPr marL="29237" marR="29237" marT="0" marB="0"/>
                </a:tc>
                <a:tc>
                  <a:txBody>
                    <a:bodyPr/>
                    <a:lstStyle/>
                    <a:p>
                      <a:pPr algn="ctr">
                        <a:lnSpc>
                          <a:spcPct val="115000"/>
                        </a:lnSpc>
                        <a:spcAft>
                          <a:spcPts val="0"/>
                        </a:spcAft>
                      </a:pPr>
                      <a:r>
                        <a:rPr lang="ru-RU" sz="2000" dirty="0">
                          <a:latin typeface="Times New Roman" pitchFamily="18" charset="0"/>
                          <a:cs typeface="Times New Roman" pitchFamily="18" charset="0"/>
                        </a:rPr>
                        <a:t>диплом Лауреата III степени</a:t>
                      </a:r>
                      <a:endParaRPr lang="ru-RU" sz="2400" dirty="0">
                        <a:latin typeface="Times New Roman" pitchFamily="18" charset="0"/>
                        <a:ea typeface="Calibri"/>
                        <a:cs typeface="Times New Roman" pitchFamily="18" charset="0"/>
                      </a:endParaRPr>
                    </a:p>
                  </a:txBody>
                  <a:tcPr marL="29237" marR="29237" marT="0" marB="0"/>
                </a:tc>
              </a:tr>
            </a:tbl>
          </a:graphicData>
        </a:graphic>
      </p:graphicFrame>
    </p:spTree>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noFill/>
        </p:spPr>
        <p:txBody>
          <a:bodyPr wrap="square" rtlCol="0">
            <a:spAutoFit/>
          </a:bodyPr>
          <a:lstStyle/>
          <a:p>
            <a:pPr algn="ctr"/>
            <a:r>
              <a:rPr lang="ru-RU" sz="2400" b="1" dirty="0" smtClean="0">
                <a:solidFill>
                  <a:srgbClr val="002060"/>
                </a:solidFill>
                <a:effectLst/>
                <a:latin typeface="Times New Roman" pitchFamily="18" charset="0"/>
                <a:cs typeface="Times New Roman" pitchFamily="18" charset="0"/>
              </a:rPr>
              <a:t>Хореографический коллектив «21 век»</a:t>
            </a:r>
            <a:endParaRPr lang="ru-RU" sz="2400" b="1" dirty="0">
              <a:solidFill>
                <a:srgbClr val="002060"/>
              </a:solidFill>
              <a:effectLst/>
              <a:latin typeface="Times New Roman" pitchFamily="18" charset="0"/>
              <a:cs typeface="Times New Roman" pitchFamily="18" charset="0"/>
            </a:endParaRPr>
          </a:p>
        </p:txBody>
      </p:sp>
      <p:pic>
        <p:nvPicPr>
          <p:cNvPr id="7" name="Рисунок 6" descr="photo_1578633998.jpg"/>
          <p:cNvPicPr>
            <a:picLocks noChangeAspect="1"/>
          </p:cNvPicPr>
          <p:nvPr/>
        </p:nvPicPr>
        <p:blipFill>
          <a:blip r:embed="rId2" cstate="print"/>
          <a:stretch>
            <a:fillRect/>
          </a:stretch>
        </p:blipFill>
        <p:spPr>
          <a:xfrm>
            <a:off x="107504" y="548680"/>
            <a:ext cx="4320480" cy="3600400"/>
          </a:xfrm>
          <a:prstGeom prst="roundRect">
            <a:avLst/>
          </a:prstGeom>
          <a:ln>
            <a:noFill/>
          </a:ln>
        </p:spPr>
      </p:pic>
      <p:pic>
        <p:nvPicPr>
          <p:cNvPr id="14" name="Рисунок 13" descr="photo_1578633998.jpg"/>
          <p:cNvPicPr>
            <a:picLocks noChangeAspect="1"/>
          </p:cNvPicPr>
          <p:nvPr/>
        </p:nvPicPr>
        <p:blipFill>
          <a:blip r:embed="rId3" cstate="print"/>
          <a:stretch>
            <a:fillRect/>
          </a:stretch>
        </p:blipFill>
        <p:spPr>
          <a:xfrm>
            <a:off x="4572000" y="476672"/>
            <a:ext cx="4320480" cy="3600400"/>
          </a:xfrm>
          <a:prstGeom prst="roundRect">
            <a:avLst/>
          </a:prstGeom>
          <a:ln>
            <a:noFill/>
          </a:ln>
        </p:spPr>
      </p:pic>
      <p:graphicFrame>
        <p:nvGraphicFramePr>
          <p:cNvPr id="15" name="Таблица 14"/>
          <p:cNvGraphicFramePr>
            <a:graphicFrameLocks noGrp="1"/>
          </p:cNvGraphicFramePr>
          <p:nvPr/>
        </p:nvGraphicFramePr>
        <p:xfrm>
          <a:off x="251520" y="4725144"/>
          <a:ext cx="8640961" cy="1615440"/>
        </p:xfrm>
        <a:graphic>
          <a:graphicData uri="http://schemas.openxmlformats.org/drawingml/2006/table">
            <a:tbl>
              <a:tblPr>
                <a:tableStyleId>{775DCB02-9BB8-47FD-8907-85C794F793BA}</a:tableStyleId>
              </a:tblPr>
              <a:tblGrid>
                <a:gridCol w="4516246"/>
                <a:gridCol w="4124715"/>
              </a:tblGrid>
              <a:tr h="462191">
                <a:tc>
                  <a:txBody>
                    <a:bodyPr/>
                    <a:lstStyle/>
                    <a:p>
                      <a:pPr>
                        <a:spcAft>
                          <a:spcPts val="0"/>
                        </a:spcAft>
                      </a:pPr>
                      <a:r>
                        <a:rPr lang="ru-RU" sz="2000" dirty="0">
                          <a:latin typeface="Times New Roman" pitchFamily="18" charset="0"/>
                          <a:cs typeface="Times New Roman" pitchFamily="18" charset="0"/>
                        </a:rPr>
                        <a:t>Районный хореографический конкурс «Весенние ритмы» </a:t>
                      </a:r>
                      <a:endParaRPr lang="ru-RU" sz="20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2000" dirty="0">
                          <a:latin typeface="Times New Roman" pitchFamily="18" charset="0"/>
                          <a:cs typeface="Times New Roman" pitchFamily="18" charset="0"/>
                        </a:rPr>
                        <a:t>диплом Лауреата II степени</a:t>
                      </a:r>
                    </a:p>
                    <a:p>
                      <a:pPr algn="ctr">
                        <a:lnSpc>
                          <a:spcPct val="115000"/>
                        </a:lnSpc>
                        <a:spcAft>
                          <a:spcPts val="0"/>
                        </a:spcAft>
                      </a:pPr>
                      <a:r>
                        <a:rPr lang="ru-RU" sz="2000" dirty="0">
                          <a:latin typeface="Times New Roman" pitchFamily="18" charset="0"/>
                          <a:cs typeface="Times New Roman" pitchFamily="18" charset="0"/>
                        </a:rPr>
                        <a:t>диплом Лауреата III степени</a:t>
                      </a:r>
                      <a:endParaRPr lang="ru-RU" sz="2000" dirty="0">
                        <a:latin typeface="Times New Roman" pitchFamily="18" charset="0"/>
                        <a:ea typeface="Calibri"/>
                        <a:cs typeface="Times New Roman" pitchFamily="18" charset="0"/>
                      </a:endParaRPr>
                    </a:p>
                  </a:txBody>
                  <a:tcPr marL="68580" marR="68580" marT="0" marB="0"/>
                </a:tc>
              </a:tr>
              <a:tr h="401905">
                <a:tc>
                  <a:txBody>
                    <a:bodyPr/>
                    <a:lstStyle/>
                    <a:p>
                      <a:pPr>
                        <a:spcAft>
                          <a:spcPts val="0"/>
                        </a:spcAft>
                      </a:pPr>
                      <a:r>
                        <a:rPr lang="ru-RU" sz="2000" dirty="0">
                          <a:latin typeface="Times New Roman" pitchFamily="18" charset="0"/>
                          <a:cs typeface="Times New Roman" pitchFamily="18" charset="0"/>
                        </a:rPr>
                        <a:t>VII</a:t>
                      </a:r>
                      <a:r>
                        <a:rPr lang="en-US" sz="2000" dirty="0">
                          <a:latin typeface="Times New Roman" pitchFamily="18" charset="0"/>
                          <a:cs typeface="Times New Roman" pitchFamily="18" charset="0"/>
                        </a:rPr>
                        <a:t>I</a:t>
                      </a:r>
                      <a:r>
                        <a:rPr lang="ru-RU" sz="2000" dirty="0">
                          <a:latin typeface="Times New Roman" pitchFamily="18" charset="0"/>
                          <a:cs typeface="Times New Roman" pitchFamily="18" charset="0"/>
                        </a:rPr>
                        <a:t> Международный </a:t>
                      </a:r>
                      <a:r>
                        <a:rPr lang="ru-RU" sz="2000" dirty="0" err="1">
                          <a:latin typeface="Times New Roman" pitchFamily="18" charset="0"/>
                          <a:cs typeface="Times New Roman" pitchFamily="18" charset="0"/>
                        </a:rPr>
                        <a:t>онлайн-конкурс</a:t>
                      </a:r>
                      <a:r>
                        <a:rPr lang="ru-RU" sz="2000" dirty="0">
                          <a:latin typeface="Times New Roman" pitchFamily="18" charset="0"/>
                          <a:cs typeface="Times New Roman" pitchFamily="18" charset="0"/>
                        </a:rPr>
                        <a:t> хореографического искусства «Вдохновение»</a:t>
                      </a:r>
                      <a:endParaRPr lang="ru-RU" sz="20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2000" dirty="0">
                          <a:latin typeface="Times New Roman" pitchFamily="18" charset="0"/>
                          <a:cs typeface="Times New Roman" pitchFamily="18" charset="0"/>
                        </a:rPr>
                        <a:t>диплом III степени</a:t>
                      </a:r>
                      <a:endParaRPr lang="ru-RU" sz="2000" dirty="0">
                        <a:latin typeface="Times New Roman" pitchFamily="18" charset="0"/>
                        <a:ea typeface="Calibri"/>
                        <a:cs typeface="Times New Roman" pitchFamily="18" charset="0"/>
                      </a:endParaRPr>
                    </a:p>
                  </a:txBody>
                  <a:tcPr marL="68580" marR="68580" marT="0" marB="0"/>
                </a:tc>
              </a:tr>
            </a:tbl>
          </a:graphicData>
        </a:graphic>
      </p:graphicFrame>
    </p:spTree>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ru-RU" sz="2400" b="1" dirty="0" smtClean="0">
                <a:solidFill>
                  <a:srgbClr val="002060"/>
                </a:solidFill>
                <a:latin typeface="Times New Roman" pitchFamily="18" charset="0"/>
                <a:cs typeface="Times New Roman" pitchFamily="18" charset="0"/>
              </a:rPr>
              <a:t>Вокально-инструментальный ансамбль</a:t>
            </a:r>
          </a:p>
          <a:p>
            <a:pPr algn="ctr"/>
            <a:r>
              <a:rPr lang="ru-RU" sz="2400" b="1" dirty="0" smtClean="0">
                <a:solidFill>
                  <a:srgbClr val="002060"/>
                </a:solidFill>
                <a:latin typeface="Times New Roman" pitchFamily="18" charset="0"/>
                <a:cs typeface="Times New Roman" pitchFamily="18" charset="0"/>
              </a:rPr>
              <a:t>«Живой звук»</a:t>
            </a:r>
            <a:endParaRPr lang="ru-RU" sz="2400" b="1" dirty="0">
              <a:solidFill>
                <a:srgbClr val="002060"/>
              </a:solidFill>
              <a:latin typeface="Times New Roman" pitchFamily="18" charset="0"/>
              <a:cs typeface="Times New Roman" pitchFamily="18" charset="0"/>
            </a:endParaRPr>
          </a:p>
        </p:txBody>
      </p:sp>
      <p:pic>
        <p:nvPicPr>
          <p:cNvPr id="4" name="Рисунок 3" descr="photo_1578634105.jpg"/>
          <p:cNvPicPr>
            <a:picLocks noChangeAspect="1"/>
          </p:cNvPicPr>
          <p:nvPr/>
        </p:nvPicPr>
        <p:blipFill>
          <a:blip r:embed="rId2" cstate="print"/>
          <a:srcRect b="29310"/>
          <a:stretch>
            <a:fillRect/>
          </a:stretch>
        </p:blipFill>
        <p:spPr>
          <a:xfrm>
            <a:off x="971600" y="908720"/>
            <a:ext cx="7200800" cy="4032448"/>
          </a:xfrm>
          <a:prstGeom prst="roundRect">
            <a:avLst/>
          </a:prstGeom>
          <a:ln>
            <a:noFill/>
          </a:ln>
        </p:spPr>
      </p:pic>
      <p:graphicFrame>
        <p:nvGraphicFramePr>
          <p:cNvPr id="15" name="Таблица 14"/>
          <p:cNvGraphicFramePr>
            <a:graphicFrameLocks noGrp="1"/>
          </p:cNvGraphicFramePr>
          <p:nvPr/>
        </p:nvGraphicFramePr>
        <p:xfrm>
          <a:off x="251520" y="5373216"/>
          <a:ext cx="8640960" cy="701040"/>
        </p:xfrm>
        <a:graphic>
          <a:graphicData uri="http://schemas.openxmlformats.org/drawingml/2006/table">
            <a:tbl>
              <a:tblPr>
                <a:tableStyleId>{C4B1156A-380E-4F78-BDF5-A606A8083BF9}</a:tableStyleId>
              </a:tblPr>
              <a:tblGrid>
                <a:gridCol w="5904656"/>
                <a:gridCol w="2736304"/>
              </a:tblGrid>
              <a:tr h="354063">
                <a:tc>
                  <a:txBody>
                    <a:bodyPr/>
                    <a:lstStyle/>
                    <a:p>
                      <a:pPr algn="ctr">
                        <a:lnSpc>
                          <a:spcPct val="115000"/>
                        </a:lnSpc>
                        <a:spcAft>
                          <a:spcPts val="0"/>
                        </a:spcAft>
                      </a:pPr>
                      <a:r>
                        <a:rPr lang="ru-RU" sz="2000" dirty="0">
                          <a:latin typeface="Times New Roman" pitchFamily="18" charset="0"/>
                          <a:cs typeface="Times New Roman" pitchFamily="18" charset="0"/>
                        </a:rPr>
                        <a:t>Межмуниципальный фестиваль инструментального исполнительства «Восьмая нота</a:t>
                      </a:r>
                      <a:r>
                        <a:rPr lang="ru-RU" sz="2000" dirty="0" smtClean="0">
                          <a:latin typeface="Times New Roman" pitchFamily="18" charset="0"/>
                          <a:cs typeface="Times New Roman" pitchFamily="18" charset="0"/>
                        </a:rPr>
                        <a:t>» (п. Михайловка)</a:t>
                      </a:r>
                      <a:endParaRPr lang="ru-RU" sz="20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2000" dirty="0">
                          <a:latin typeface="Times New Roman" pitchFamily="18" charset="0"/>
                          <a:cs typeface="Times New Roman" pitchFamily="18" charset="0"/>
                        </a:rPr>
                        <a:t>диплом участника</a:t>
                      </a:r>
                      <a:endParaRPr lang="ru-RU" sz="2000" dirty="0">
                        <a:latin typeface="Times New Roman" pitchFamily="18" charset="0"/>
                        <a:ea typeface="Calibri"/>
                        <a:cs typeface="Times New Roman" pitchFamily="18" charset="0"/>
                      </a:endParaRPr>
                    </a:p>
                  </a:txBody>
                  <a:tcPr marL="68580" marR="68580" marT="0" marB="0"/>
                </a:tc>
              </a:tr>
            </a:tbl>
          </a:graphicData>
        </a:graphic>
      </p:graphicFrame>
    </p:spTree>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76672"/>
          </a:xfrm>
          <a:prstGeom prst="rect">
            <a:avLst/>
          </a:prstGeom>
          <a:noFill/>
        </p:spPr>
        <p:txBody>
          <a:bodyPr wrap="square" rtlCol="0">
            <a:spAutoFit/>
          </a:bodyPr>
          <a:lstStyle/>
          <a:p>
            <a:pPr algn="ctr"/>
            <a:r>
              <a:rPr lang="ru-RU" sz="2400" b="1" dirty="0" smtClean="0">
                <a:solidFill>
                  <a:srgbClr val="002060"/>
                </a:solidFill>
                <a:effectLst/>
                <a:latin typeface="Times New Roman" pitchFamily="18" charset="0"/>
                <a:cs typeface="Times New Roman" pitchFamily="18" charset="0"/>
              </a:rPr>
              <a:t>Волонтерское движение «Луч Добра»</a:t>
            </a:r>
            <a:endParaRPr lang="ru-RU" sz="2400" b="1" i="1" dirty="0">
              <a:effectLst/>
              <a:latin typeface="Times New Roman" pitchFamily="18" charset="0"/>
              <a:cs typeface="Times New Roman" pitchFamily="18" charset="0"/>
            </a:endParaRPr>
          </a:p>
        </p:txBody>
      </p:sp>
      <p:pic>
        <p:nvPicPr>
          <p:cNvPr id="4" name="Рисунок 3" descr="photo_1578633998.jpg"/>
          <p:cNvPicPr>
            <a:picLocks noChangeAspect="1"/>
          </p:cNvPicPr>
          <p:nvPr/>
        </p:nvPicPr>
        <p:blipFill>
          <a:blip r:embed="rId2" cstate="print"/>
          <a:stretch>
            <a:fillRect/>
          </a:stretch>
        </p:blipFill>
        <p:spPr>
          <a:xfrm>
            <a:off x="251520" y="548681"/>
            <a:ext cx="4104456" cy="3600399"/>
          </a:xfrm>
          <a:prstGeom prst="roundRect">
            <a:avLst/>
          </a:prstGeom>
          <a:ln>
            <a:noFill/>
          </a:ln>
        </p:spPr>
      </p:pic>
      <p:pic>
        <p:nvPicPr>
          <p:cNvPr id="6" name="Рисунок 5" descr="photo_1578633998.jpg"/>
          <p:cNvPicPr>
            <a:picLocks noChangeAspect="1"/>
          </p:cNvPicPr>
          <p:nvPr/>
        </p:nvPicPr>
        <p:blipFill>
          <a:blip r:embed="rId3" cstate="print"/>
          <a:srcRect r="16667" b="12000"/>
          <a:stretch>
            <a:fillRect/>
          </a:stretch>
        </p:blipFill>
        <p:spPr>
          <a:xfrm>
            <a:off x="4716016" y="548680"/>
            <a:ext cx="4176464" cy="3600400"/>
          </a:xfrm>
          <a:prstGeom prst="roundRect">
            <a:avLst/>
          </a:prstGeom>
          <a:ln>
            <a:noFill/>
          </a:ln>
        </p:spPr>
      </p:pic>
      <p:graphicFrame>
        <p:nvGraphicFramePr>
          <p:cNvPr id="12" name="Таблица 11"/>
          <p:cNvGraphicFramePr>
            <a:graphicFrameLocks noGrp="1"/>
          </p:cNvGraphicFramePr>
          <p:nvPr/>
        </p:nvGraphicFramePr>
        <p:xfrm>
          <a:off x="251520" y="4941168"/>
          <a:ext cx="8640960" cy="1219200"/>
        </p:xfrm>
        <a:graphic>
          <a:graphicData uri="http://schemas.openxmlformats.org/drawingml/2006/table">
            <a:tbl>
              <a:tblPr>
                <a:tableStyleId>{775DCB02-9BB8-47FD-8907-85C794F793BA}</a:tableStyleId>
              </a:tblPr>
              <a:tblGrid>
                <a:gridCol w="5112568"/>
                <a:gridCol w="3528392"/>
              </a:tblGrid>
              <a:tr h="327309">
                <a:tc>
                  <a:txBody>
                    <a:bodyPr/>
                    <a:lstStyle/>
                    <a:p>
                      <a:pPr>
                        <a:spcAft>
                          <a:spcPts val="0"/>
                        </a:spcAft>
                      </a:pPr>
                      <a:r>
                        <a:rPr lang="ru-RU" sz="2000" dirty="0" smtClean="0">
                          <a:latin typeface="Times New Roman" pitchFamily="18" charset="0"/>
                          <a:cs typeface="Times New Roman" pitchFamily="18" charset="0"/>
                        </a:rPr>
                        <a:t>Областная благотворительная</a:t>
                      </a:r>
                      <a:r>
                        <a:rPr lang="ru-RU" sz="2000" baseline="0" dirty="0" smtClean="0">
                          <a:latin typeface="Times New Roman" pitchFamily="18" charset="0"/>
                          <a:cs typeface="Times New Roman" pitchFamily="18" charset="0"/>
                        </a:rPr>
                        <a:t> акция </a:t>
                      </a:r>
                    </a:p>
                    <a:p>
                      <a:pPr>
                        <a:spcAft>
                          <a:spcPts val="0"/>
                        </a:spcAft>
                      </a:pPr>
                      <a:r>
                        <a:rPr lang="ru-RU" sz="2000" baseline="0" dirty="0" smtClean="0">
                          <a:latin typeface="Times New Roman" pitchFamily="18" charset="0"/>
                          <a:cs typeface="Times New Roman" pitchFamily="18" charset="0"/>
                        </a:rPr>
                        <a:t>«Я делаю добро!» (г. Иркутск)</a:t>
                      </a:r>
                      <a:endParaRPr lang="ru-RU" sz="20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2000" dirty="0" smtClean="0">
                          <a:latin typeface="Times New Roman" pitchFamily="18" charset="0"/>
                          <a:cs typeface="Times New Roman" pitchFamily="18" charset="0"/>
                        </a:rPr>
                        <a:t>Благодарственное письмо</a:t>
                      </a:r>
                      <a:endParaRPr lang="ru-RU" sz="2000" dirty="0">
                        <a:latin typeface="Times New Roman" pitchFamily="18" charset="0"/>
                        <a:ea typeface="Calibri"/>
                        <a:cs typeface="Times New Roman" pitchFamily="18" charset="0"/>
                      </a:endParaRPr>
                    </a:p>
                  </a:txBody>
                  <a:tcPr marL="68580" marR="68580" marT="0" marB="0"/>
                </a:tc>
              </a:tr>
              <a:tr h="392771">
                <a:tc>
                  <a:txBody>
                    <a:bodyPr/>
                    <a:lstStyle/>
                    <a:p>
                      <a:pPr>
                        <a:spcAft>
                          <a:spcPts val="0"/>
                        </a:spcAft>
                      </a:pPr>
                      <a:r>
                        <a:rPr lang="ru-RU" sz="2000" dirty="0" smtClean="0">
                          <a:latin typeface="Times New Roman" pitchFamily="18" charset="0"/>
                          <a:cs typeface="Times New Roman" pitchFamily="18" charset="0"/>
                        </a:rPr>
                        <a:t>Поселковый конкурс «Волонтёр-2019» </a:t>
                      </a:r>
                    </a:p>
                    <a:p>
                      <a:pPr>
                        <a:spcAft>
                          <a:spcPts val="0"/>
                        </a:spcAft>
                      </a:pPr>
                      <a:r>
                        <a:rPr lang="ru-RU" sz="2000" dirty="0" smtClean="0">
                          <a:latin typeface="Times New Roman" pitchFamily="18" charset="0"/>
                          <a:cs typeface="Times New Roman" pitchFamily="18" charset="0"/>
                        </a:rPr>
                        <a:t> (п. Залари)</a:t>
                      </a:r>
                      <a:endParaRPr lang="ru-RU" sz="2000" dirty="0">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ru-RU" sz="2000" dirty="0" smtClean="0">
                          <a:latin typeface="Times New Roman" pitchFamily="18" charset="0"/>
                          <a:cs typeface="Times New Roman" pitchFamily="18" charset="0"/>
                        </a:rPr>
                        <a:t>1 место</a:t>
                      </a:r>
                      <a:endParaRPr lang="ru-RU" sz="2000" dirty="0">
                        <a:latin typeface="Times New Roman" pitchFamily="18" charset="0"/>
                        <a:ea typeface="Calibri"/>
                        <a:cs typeface="Times New Roman" pitchFamily="18" charset="0"/>
                      </a:endParaRPr>
                    </a:p>
                  </a:txBody>
                  <a:tcPr marL="68580" marR="68580" marT="0" marB="0"/>
                </a:tc>
              </a:tr>
            </a:tbl>
          </a:graphicData>
        </a:graphic>
      </p:graphicFrame>
    </p:spTree>
  </p:cSld>
  <p:clrMapOvr>
    <a:masterClrMapping/>
  </p:clrMapOvr>
  <p:transition spd="med">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964488" cy="461665"/>
          </a:xfrm>
          <a:prstGeom prst="rect">
            <a:avLst/>
          </a:prstGeom>
          <a:noFill/>
        </p:spPr>
        <p:txBody>
          <a:bodyPr wrap="square" rtlCol="0">
            <a:spAutoFit/>
          </a:bodyPr>
          <a:lstStyle/>
          <a:p>
            <a:pPr algn="ctr"/>
            <a:r>
              <a:rPr lang="ru-RU" sz="2400" dirty="0" smtClean="0">
                <a:solidFill>
                  <a:srgbClr val="002060"/>
                </a:solidFill>
                <a:effectLst/>
                <a:latin typeface="Arial Black" pitchFamily="34" charset="0"/>
                <a:cs typeface="Times New Roman" pitchFamily="18" charset="0"/>
              </a:rPr>
              <a:t>Массовые мероприятия</a:t>
            </a:r>
            <a:endParaRPr lang="ru-RU" sz="2400" dirty="0">
              <a:solidFill>
                <a:srgbClr val="002060"/>
              </a:solidFill>
              <a:effectLst/>
              <a:latin typeface="Arial Black" pitchFamily="34" charset="0"/>
              <a:cs typeface="Times New Roman" pitchFamily="18" charset="0"/>
            </a:endParaRPr>
          </a:p>
        </p:txBody>
      </p:sp>
      <p:sp>
        <p:nvSpPr>
          <p:cNvPr id="5" name="TextBox 4"/>
          <p:cNvSpPr txBox="1"/>
          <p:nvPr/>
        </p:nvSpPr>
        <p:spPr>
          <a:xfrm>
            <a:off x="0" y="3140968"/>
            <a:ext cx="3923928"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Масленичные гулянья</a:t>
            </a:r>
          </a:p>
        </p:txBody>
      </p:sp>
      <p:pic>
        <p:nvPicPr>
          <p:cNvPr id="7" name="Рисунок 6" descr="победня весна2.jpg"/>
          <p:cNvPicPr>
            <a:picLocks noChangeAspect="1"/>
          </p:cNvPicPr>
          <p:nvPr/>
        </p:nvPicPr>
        <p:blipFill>
          <a:blip r:embed="rId2" cstate="print"/>
          <a:stretch>
            <a:fillRect/>
          </a:stretch>
        </p:blipFill>
        <p:spPr>
          <a:xfrm>
            <a:off x="4788024" y="548680"/>
            <a:ext cx="3779912" cy="2518957"/>
          </a:xfrm>
          <a:prstGeom prst="roundRect">
            <a:avLst/>
          </a:prstGeom>
        </p:spPr>
      </p:pic>
      <p:sp>
        <p:nvSpPr>
          <p:cNvPr id="8" name="TextBox 7"/>
          <p:cNvSpPr txBox="1"/>
          <p:nvPr/>
        </p:nvSpPr>
        <p:spPr>
          <a:xfrm>
            <a:off x="4644008" y="3068960"/>
            <a:ext cx="4139952" cy="830997"/>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Комплекс мероприятий, посвященный Дню Победы </a:t>
            </a:r>
          </a:p>
          <a:p>
            <a:pPr algn="ctr"/>
            <a:r>
              <a:rPr lang="ru-RU" sz="1600" b="1" dirty="0" smtClean="0">
                <a:latin typeface="Times New Roman" pitchFamily="18" charset="0"/>
                <a:cs typeface="Times New Roman" pitchFamily="18" charset="0"/>
              </a:rPr>
              <a:t>(1 мая 2019г.)</a:t>
            </a:r>
            <a:endParaRPr lang="ru-RU" sz="1600" b="1" dirty="0">
              <a:latin typeface="Times New Roman" pitchFamily="18" charset="0"/>
              <a:cs typeface="Times New Roman" pitchFamily="18" charset="0"/>
            </a:endParaRPr>
          </a:p>
        </p:txBody>
      </p:sp>
      <p:pic>
        <p:nvPicPr>
          <p:cNvPr id="3" name="Рисунок 2" descr="IMG_20190310_121705.jpg"/>
          <p:cNvPicPr>
            <a:picLocks noChangeAspect="1"/>
          </p:cNvPicPr>
          <p:nvPr/>
        </p:nvPicPr>
        <p:blipFill>
          <a:blip r:embed="rId3" cstate="print"/>
          <a:srcRect l="10626" t="13315" r="7476" b="17450"/>
          <a:stretch>
            <a:fillRect/>
          </a:stretch>
        </p:blipFill>
        <p:spPr>
          <a:xfrm>
            <a:off x="539552" y="476672"/>
            <a:ext cx="3312368" cy="2713131"/>
          </a:xfrm>
          <a:prstGeom prst="roundRect">
            <a:avLst/>
          </a:prstGeom>
          <a:ln>
            <a:noFill/>
          </a:ln>
          <a:effectLst/>
        </p:spPr>
      </p:pic>
      <p:pic>
        <p:nvPicPr>
          <p:cNvPr id="9" name="Рисунок 8" descr="IMG_6384.JPG"/>
          <p:cNvPicPr>
            <a:picLocks noChangeAspect="1"/>
          </p:cNvPicPr>
          <p:nvPr/>
        </p:nvPicPr>
        <p:blipFill>
          <a:blip r:embed="rId4" cstate="print">
            <a:lum bright="10000" contrast="10000"/>
          </a:blip>
          <a:stretch>
            <a:fillRect/>
          </a:stretch>
        </p:blipFill>
        <p:spPr>
          <a:xfrm>
            <a:off x="539552" y="3501008"/>
            <a:ext cx="3024336" cy="2833842"/>
          </a:xfrm>
          <a:prstGeom prst="roundRect">
            <a:avLst/>
          </a:prstGeom>
          <a:ln>
            <a:noFill/>
          </a:ln>
          <a:effectLst/>
        </p:spPr>
      </p:pic>
      <p:sp>
        <p:nvSpPr>
          <p:cNvPr id="10" name="TextBox 9"/>
          <p:cNvSpPr txBox="1"/>
          <p:nvPr/>
        </p:nvSpPr>
        <p:spPr>
          <a:xfrm>
            <a:off x="0" y="6273225"/>
            <a:ext cx="4139952" cy="584775"/>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Межрайонный фестиваль-конкурс</a:t>
            </a:r>
          </a:p>
          <a:p>
            <a:pPr algn="ctr"/>
            <a:r>
              <a:rPr lang="ru-RU" sz="1600" b="1" dirty="0" smtClean="0">
                <a:latin typeface="Times New Roman" pitchFamily="18" charset="0"/>
                <a:cs typeface="Times New Roman" pitchFamily="18" charset="0"/>
              </a:rPr>
              <a:t> «Играй гармонь и пой душа!» </a:t>
            </a:r>
          </a:p>
        </p:txBody>
      </p:sp>
      <p:pic>
        <p:nvPicPr>
          <p:cNvPr id="11" name="Рисунок 10" descr="-lo1l7hOxtI.jpg"/>
          <p:cNvPicPr>
            <a:picLocks noChangeAspect="1"/>
          </p:cNvPicPr>
          <p:nvPr/>
        </p:nvPicPr>
        <p:blipFill>
          <a:blip r:embed="rId5" cstate="print"/>
          <a:srcRect l="5113" r="15350"/>
          <a:stretch>
            <a:fillRect/>
          </a:stretch>
        </p:blipFill>
        <p:spPr>
          <a:xfrm>
            <a:off x="4499992" y="3933056"/>
            <a:ext cx="4355975" cy="2592878"/>
          </a:xfrm>
          <a:prstGeom prst="roundRect">
            <a:avLst/>
          </a:prstGeom>
        </p:spPr>
      </p:pic>
      <p:sp>
        <p:nvSpPr>
          <p:cNvPr id="12" name="TextBox 11"/>
          <p:cNvSpPr txBox="1"/>
          <p:nvPr/>
        </p:nvSpPr>
        <p:spPr>
          <a:xfrm>
            <a:off x="5436096" y="6519446"/>
            <a:ext cx="2880320"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День посёлка</a:t>
            </a:r>
            <a:endParaRPr lang="ru-RU" sz="1600"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ru-RU" sz="2400" dirty="0" smtClean="0">
                <a:solidFill>
                  <a:srgbClr val="002060"/>
                </a:solidFill>
                <a:effectLst/>
                <a:latin typeface="Arial Black" pitchFamily="34" charset="0"/>
                <a:cs typeface="Times New Roman" pitchFamily="18" charset="0"/>
              </a:rPr>
              <a:t>Мероприятия для детей и подростков</a:t>
            </a:r>
            <a:endParaRPr lang="ru-RU" sz="2400" dirty="0">
              <a:solidFill>
                <a:srgbClr val="002060"/>
              </a:solidFill>
              <a:effectLst/>
              <a:latin typeface="Arial Black" pitchFamily="34" charset="0"/>
              <a:cs typeface="Times New Roman" pitchFamily="18" charset="0"/>
            </a:endParaRPr>
          </a:p>
        </p:txBody>
      </p:sp>
      <p:pic>
        <p:nvPicPr>
          <p:cNvPr id="3" name="Рисунок 2" descr="i (2).jpg"/>
          <p:cNvPicPr>
            <a:picLocks noChangeAspect="1"/>
          </p:cNvPicPr>
          <p:nvPr/>
        </p:nvPicPr>
        <p:blipFill>
          <a:blip r:embed="rId2" cstate="print"/>
          <a:stretch>
            <a:fillRect/>
          </a:stretch>
        </p:blipFill>
        <p:spPr>
          <a:xfrm>
            <a:off x="611560" y="692696"/>
            <a:ext cx="3442820" cy="2736304"/>
          </a:xfrm>
          <a:prstGeom prst="roundRect">
            <a:avLst/>
          </a:prstGeom>
          <a:ln>
            <a:noFill/>
          </a:ln>
          <a:effectLst/>
        </p:spPr>
      </p:pic>
      <p:sp>
        <p:nvSpPr>
          <p:cNvPr id="4" name="TextBox 3"/>
          <p:cNvSpPr txBox="1"/>
          <p:nvPr/>
        </p:nvSpPr>
        <p:spPr>
          <a:xfrm>
            <a:off x="395536" y="3429000"/>
            <a:ext cx="3816424"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Битва ди-джеев</a:t>
            </a:r>
            <a:endParaRPr lang="ru-RU" sz="1600" b="1" dirty="0">
              <a:latin typeface="Times New Roman" pitchFamily="18" charset="0"/>
              <a:cs typeface="Times New Roman" pitchFamily="18" charset="0"/>
            </a:endParaRPr>
          </a:p>
        </p:txBody>
      </p:sp>
      <p:pic>
        <p:nvPicPr>
          <p:cNvPr id="5" name="Рисунок 4" descr="IMG_20190310_151417.jpg"/>
          <p:cNvPicPr>
            <a:picLocks noChangeAspect="1"/>
          </p:cNvPicPr>
          <p:nvPr/>
        </p:nvPicPr>
        <p:blipFill>
          <a:blip r:embed="rId3" cstate="print"/>
          <a:srcRect l="6967" b="14300"/>
          <a:stretch>
            <a:fillRect/>
          </a:stretch>
        </p:blipFill>
        <p:spPr>
          <a:xfrm>
            <a:off x="4845629" y="620688"/>
            <a:ext cx="4298371" cy="3356992"/>
          </a:xfrm>
          <a:prstGeom prst="roundRect">
            <a:avLst/>
          </a:prstGeom>
          <a:ln>
            <a:noFill/>
          </a:ln>
          <a:effectLst/>
        </p:spPr>
      </p:pic>
      <p:sp>
        <p:nvSpPr>
          <p:cNvPr id="6" name="TextBox 5"/>
          <p:cNvSpPr txBox="1"/>
          <p:nvPr/>
        </p:nvSpPr>
        <p:spPr>
          <a:xfrm>
            <a:off x="4860032" y="4005064"/>
            <a:ext cx="4283968"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«Взятие снежного городка»</a:t>
            </a:r>
            <a:endParaRPr lang="ru-RU" sz="1600" b="1" dirty="0">
              <a:latin typeface="Times New Roman" pitchFamily="18" charset="0"/>
              <a:cs typeface="Times New Roman" pitchFamily="18" charset="0"/>
            </a:endParaRPr>
          </a:p>
        </p:txBody>
      </p:sp>
      <p:pic>
        <p:nvPicPr>
          <p:cNvPr id="7" name="Рисунок 6" descr="i (7).jpg"/>
          <p:cNvPicPr>
            <a:picLocks noChangeAspect="1"/>
          </p:cNvPicPr>
          <p:nvPr/>
        </p:nvPicPr>
        <p:blipFill>
          <a:blip r:embed="rId4" cstate="print"/>
          <a:srcRect t="12201" b="9051"/>
          <a:stretch>
            <a:fillRect/>
          </a:stretch>
        </p:blipFill>
        <p:spPr>
          <a:xfrm>
            <a:off x="683568" y="3796436"/>
            <a:ext cx="3203848" cy="3061564"/>
          </a:xfrm>
          <a:prstGeom prst="roundRect">
            <a:avLst/>
          </a:prstGeom>
        </p:spPr>
      </p:pic>
      <p:sp>
        <p:nvSpPr>
          <p:cNvPr id="8" name="TextBox 7"/>
          <p:cNvSpPr txBox="1"/>
          <p:nvPr/>
        </p:nvSpPr>
        <p:spPr>
          <a:xfrm>
            <a:off x="4067944" y="4581128"/>
            <a:ext cx="4788024" cy="1908215"/>
          </a:xfrm>
          <a:prstGeom prst="rect">
            <a:avLst/>
          </a:prstGeom>
          <a:noFill/>
        </p:spPr>
        <p:txBody>
          <a:bodyPr wrap="square" rtlCol="0">
            <a:spAutoFit/>
          </a:bodyPr>
          <a:lstStyle/>
          <a:p>
            <a:r>
              <a:rPr lang="ru-RU" b="1" dirty="0" smtClean="0">
                <a:latin typeface="Times New Roman" pitchFamily="18" charset="0"/>
                <a:cs typeface="Times New Roman" pitchFamily="18" charset="0"/>
              </a:rPr>
              <a:t>Фестиваль детской безопасности</a:t>
            </a:r>
          </a:p>
          <a:p>
            <a:r>
              <a:rPr lang="ru-RU" sz="2000" dirty="0" smtClean="0">
                <a:latin typeface="Times New Roman" pitchFamily="18" charset="0"/>
                <a:cs typeface="Times New Roman" pitchFamily="18" charset="0"/>
              </a:rPr>
              <a:t>Совместно с сотрудниками:</a:t>
            </a:r>
          </a:p>
          <a:p>
            <a:r>
              <a:rPr lang="ru-RU" sz="2000" dirty="0" smtClean="0">
                <a:latin typeface="Times New Roman" pitchFamily="18" charset="0"/>
                <a:cs typeface="Times New Roman" pitchFamily="18" charset="0"/>
              </a:rPr>
              <a:t>Полиции</a:t>
            </a:r>
          </a:p>
          <a:p>
            <a:r>
              <a:rPr lang="ru-RU" sz="2000" dirty="0" smtClean="0">
                <a:latin typeface="Times New Roman" pitchFamily="18" charset="0"/>
                <a:cs typeface="Times New Roman" pitchFamily="18" charset="0"/>
              </a:rPr>
              <a:t>МЧС</a:t>
            </a:r>
          </a:p>
          <a:p>
            <a:r>
              <a:rPr lang="ru-RU" sz="2000" dirty="0" smtClean="0">
                <a:latin typeface="Times New Roman" pitchFamily="18" charset="0"/>
                <a:cs typeface="Times New Roman" pitchFamily="18" charset="0"/>
              </a:rPr>
              <a:t>ЦРБ</a:t>
            </a:r>
          </a:p>
          <a:p>
            <a:r>
              <a:rPr lang="ru-RU" sz="2000" dirty="0" smtClean="0">
                <a:latin typeface="Times New Roman" pitchFamily="18" charset="0"/>
                <a:cs typeface="Times New Roman" pitchFamily="18" charset="0"/>
              </a:rPr>
              <a:t>ДЮСШ</a:t>
            </a:r>
            <a:endParaRPr lang="ru-RU" sz="2000"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0" y="836712"/>
          <a:ext cx="9144000" cy="60212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0" y="188640"/>
            <a:ext cx="9144000" cy="461665"/>
          </a:xfrm>
          <a:prstGeom prst="rect">
            <a:avLst/>
          </a:prstGeom>
          <a:noFill/>
        </p:spPr>
        <p:txBody>
          <a:bodyPr wrap="square" rtlCol="0">
            <a:spAutoFit/>
          </a:bodyPr>
          <a:lstStyle/>
          <a:p>
            <a:pPr algn="ctr"/>
            <a:r>
              <a:rPr lang="ru-RU" sz="2400" dirty="0" smtClean="0">
                <a:solidFill>
                  <a:srgbClr val="002060"/>
                </a:solidFill>
                <a:latin typeface="Arial Black" pitchFamily="34" charset="0"/>
                <a:cs typeface="Times New Roman" pitchFamily="18" charset="0"/>
              </a:rPr>
              <a:t>Анализ расходов </a:t>
            </a:r>
            <a:r>
              <a:rPr lang="ru-RU" sz="2400" dirty="0" err="1" smtClean="0">
                <a:solidFill>
                  <a:srgbClr val="002060"/>
                </a:solidFill>
                <a:latin typeface="Arial Black" pitchFamily="34" charset="0"/>
                <a:cs typeface="Times New Roman" pitchFamily="18" charset="0"/>
              </a:rPr>
              <a:t>Заларинского</a:t>
            </a:r>
            <a:r>
              <a:rPr lang="ru-RU" sz="2400" dirty="0" smtClean="0">
                <a:solidFill>
                  <a:srgbClr val="002060"/>
                </a:solidFill>
                <a:latin typeface="Arial Black" pitchFamily="34" charset="0"/>
                <a:cs typeface="Times New Roman" pitchFamily="18" charset="0"/>
              </a:rPr>
              <a:t> МО </a:t>
            </a:r>
          </a:p>
        </p:txBody>
      </p:sp>
    </p:spTree>
  </p:cSld>
  <p:clrMapOvr>
    <a:masterClrMapping/>
  </p:clrMapOvr>
  <p:transition spd="med">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i (11).jpg"/>
          <p:cNvPicPr>
            <a:picLocks noChangeAspect="1"/>
          </p:cNvPicPr>
          <p:nvPr/>
        </p:nvPicPr>
        <p:blipFill>
          <a:blip r:embed="rId2" cstate="print"/>
          <a:srcRect t="22700" r="12988" b="10101"/>
          <a:stretch>
            <a:fillRect/>
          </a:stretch>
        </p:blipFill>
        <p:spPr>
          <a:xfrm>
            <a:off x="0" y="836712"/>
            <a:ext cx="5151442" cy="3672408"/>
          </a:xfrm>
          <a:prstGeom prst="roundRect">
            <a:avLst/>
          </a:prstGeom>
        </p:spPr>
      </p:pic>
      <p:pic>
        <p:nvPicPr>
          <p:cNvPr id="9" name="Рисунок 8" descr="i (13).jpg"/>
          <p:cNvPicPr>
            <a:picLocks noChangeAspect="1"/>
          </p:cNvPicPr>
          <p:nvPr/>
        </p:nvPicPr>
        <p:blipFill>
          <a:blip r:embed="rId3" cstate="print"/>
          <a:stretch>
            <a:fillRect/>
          </a:stretch>
        </p:blipFill>
        <p:spPr>
          <a:xfrm>
            <a:off x="4287548" y="3212429"/>
            <a:ext cx="4856452" cy="3645571"/>
          </a:xfrm>
          <a:prstGeom prst="roundRect">
            <a:avLst/>
          </a:prstGeom>
        </p:spPr>
      </p:pic>
      <p:sp>
        <p:nvSpPr>
          <p:cNvPr id="10" name="TextBox 9"/>
          <p:cNvSpPr txBox="1"/>
          <p:nvPr/>
        </p:nvSpPr>
        <p:spPr>
          <a:xfrm>
            <a:off x="0" y="260648"/>
            <a:ext cx="9144000" cy="461665"/>
          </a:xfrm>
          <a:prstGeom prst="rect">
            <a:avLst/>
          </a:prstGeom>
          <a:noFill/>
        </p:spPr>
        <p:txBody>
          <a:bodyPr wrap="square" rtlCol="0">
            <a:spAutoFit/>
          </a:bodyPr>
          <a:lstStyle/>
          <a:p>
            <a:pPr algn="ctr"/>
            <a:r>
              <a:rPr lang="ru-RU" sz="2400" dirty="0" smtClean="0">
                <a:solidFill>
                  <a:srgbClr val="002060"/>
                </a:solidFill>
                <a:latin typeface="Arial Black" pitchFamily="34" charset="0"/>
              </a:rPr>
              <a:t>Мероприятия по сохранению семейных ценностей</a:t>
            </a:r>
            <a:endParaRPr lang="ru-RU" sz="2400" dirty="0">
              <a:solidFill>
                <a:srgbClr val="002060"/>
              </a:solidFill>
              <a:latin typeface="Arial Black" pitchFamily="34" charset="0"/>
            </a:endParaRPr>
          </a:p>
        </p:txBody>
      </p:sp>
      <p:sp>
        <p:nvSpPr>
          <p:cNvPr id="11" name="TextBox 10"/>
          <p:cNvSpPr txBox="1"/>
          <p:nvPr/>
        </p:nvSpPr>
        <p:spPr>
          <a:xfrm>
            <a:off x="5220072" y="1484784"/>
            <a:ext cx="3672408" cy="400110"/>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Конкурс «Парад колясок»</a:t>
            </a:r>
            <a:endParaRPr lang="ru-RU" sz="2000" b="1" dirty="0">
              <a:latin typeface="Times New Roman" pitchFamily="18" charset="0"/>
              <a:cs typeface="Times New Roman" pitchFamily="18" charset="0"/>
            </a:endParaRPr>
          </a:p>
        </p:txBody>
      </p:sp>
      <p:sp>
        <p:nvSpPr>
          <p:cNvPr id="12" name="TextBox 11"/>
          <p:cNvSpPr txBox="1"/>
          <p:nvPr/>
        </p:nvSpPr>
        <p:spPr>
          <a:xfrm>
            <a:off x="539552" y="5157192"/>
            <a:ext cx="3744416" cy="400110"/>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Конкурс «Шедевр из песка»</a:t>
            </a:r>
            <a:endParaRPr lang="ru-RU" sz="2000"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ru-RU" sz="2400" b="1" dirty="0" smtClean="0">
                <a:solidFill>
                  <a:srgbClr val="002060"/>
                </a:solidFill>
                <a:effectLst/>
                <a:latin typeface="Arial Black" pitchFamily="34" charset="0"/>
                <a:cs typeface="Times New Roman" pitchFamily="18" charset="0"/>
              </a:rPr>
              <a:t>Мероприятия для пожилого населения</a:t>
            </a:r>
            <a:endParaRPr lang="ru-RU" sz="2400" b="1" dirty="0">
              <a:solidFill>
                <a:srgbClr val="002060"/>
              </a:solidFill>
              <a:effectLst/>
              <a:latin typeface="Arial Black" pitchFamily="34" charset="0"/>
              <a:cs typeface="Times New Roman" pitchFamily="18" charset="0"/>
            </a:endParaRPr>
          </a:p>
        </p:txBody>
      </p:sp>
      <p:pic>
        <p:nvPicPr>
          <p:cNvPr id="3" name="Рисунок 2" descr="i (10).jpg"/>
          <p:cNvPicPr>
            <a:picLocks noChangeAspect="1"/>
          </p:cNvPicPr>
          <p:nvPr/>
        </p:nvPicPr>
        <p:blipFill>
          <a:blip r:embed="rId2" cstate="print"/>
          <a:srcRect t="19930" r="14563" b="13031"/>
          <a:stretch>
            <a:fillRect/>
          </a:stretch>
        </p:blipFill>
        <p:spPr>
          <a:xfrm>
            <a:off x="0" y="600772"/>
            <a:ext cx="5292079" cy="3011970"/>
          </a:xfrm>
          <a:prstGeom prst="roundRect">
            <a:avLst/>
          </a:prstGeom>
        </p:spPr>
      </p:pic>
      <p:sp>
        <p:nvSpPr>
          <p:cNvPr id="4" name="TextBox 3"/>
          <p:cNvSpPr txBox="1"/>
          <p:nvPr/>
        </p:nvSpPr>
        <p:spPr>
          <a:xfrm>
            <a:off x="5364088" y="1340768"/>
            <a:ext cx="3600400" cy="707886"/>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Вокальный конкурс «Серебряный возраст»</a:t>
            </a:r>
            <a:endParaRPr lang="ru-RU" sz="2000" b="1" dirty="0">
              <a:latin typeface="Times New Roman" pitchFamily="18" charset="0"/>
              <a:cs typeface="Times New Roman" pitchFamily="18" charset="0"/>
            </a:endParaRPr>
          </a:p>
        </p:txBody>
      </p:sp>
      <p:pic>
        <p:nvPicPr>
          <p:cNvPr id="5" name="Рисунок 4" descr="image (12).jpg"/>
          <p:cNvPicPr>
            <a:picLocks noChangeAspect="1"/>
          </p:cNvPicPr>
          <p:nvPr/>
        </p:nvPicPr>
        <p:blipFill>
          <a:blip r:embed="rId3" cstate="print">
            <a:lum bright="20000" contrast="20000"/>
          </a:blip>
          <a:srcRect t="38450" r="5201"/>
          <a:stretch>
            <a:fillRect/>
          </a:stretch>
        </p:blipFill>
        <p:spPr>
          <a:xfrm>
            <a:off x="5039544" y="3304832"/>
            <a:ext cx="4104456" cy="3553168"/>
          </a:xfrm>
          <a:prstGeom prst="roundRect">
            <a:avLst/>
          </a:prstGeom>
        </p:spPr>
      </p:pic>
      <p:sp>
        <p:nvSpPr>
          <p:cNvPr id="6" name="TextBox 5"/>
          <p:cNvSpPr txBox="1"/>
          <p:nvPr/>
        </p:nvSpPr>
        <p:spPr>
          <a:xfrm>
            <a:off x="251520" y="4365104"/>
            <a:ext cx="4752528" cy="1323439"/>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Концертные программы для жильцов Заларинского специального дома-интерната для престарелых и инвалидов </a:t>
            </a:r>
            <a:endParaRPr lang="ru-RU" sz="2000"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00110"/>
          </a:xfrm>
          <a:prstGeom prst="rect">
            <a:avLst/>
          </a:prstGeom>
          <a:noFill/>
        </p:spPr>
        <p:txBody>
          <a:bodyPr wrap="square" rtlCol="0">
            <a:spAutoFit/>
          </a:bodyPr>
          <a:lstStyle/>
          <a:p>
            <a:pPr algn="ctr"/>
            <a:r>
              <a:rPr lang="ru-RU" sz="2000" dirty="0" smtClean="0">
                <a:solidFill>
                  <a:srgbClr val="002060"/>
                </a:solidFill>
                <a:latin typeface="Arial Black" pitchFamily="34" charset="0"/>
                <a:cs typeface="Times New Roman" pitchFamily="18" charset="0"/>
              </a:rPr>
              <a:t>Мероприятия по формированию здорового образа жизни</a:t>
            </a:r>
            <a:endParaRPr lang="ru-RU" sz="2000" dirty="0">
              <a:solidFill>
                <a:srgbClr val="002060"/>
              </a:solidFill>
              <a:latin typeface="Arial Black" pitchFamily="34" charset="0"/>
              <a:cs typeface="Times New Roman" pitchFamily="18" charset="0"/>
            </a:endParaRPr>
          </a:p>
        </p:txBody>
      </p:sp>
      <p:sp>
        <p:nvSpPr>
          <p:cNvPr id="4" name="TextBox 3"/>
          <p:cNvSpPr txBox="1"/>
          <p:nvPr/>
        </p:nvSpPr>
        <p:spPr>
          <a:xfrm>
            <a:off x="5868144" y="3356992"/>
            <a:ext cx="3059832" cy="584775"/>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Школа </a:t>
            </a:r>
          </a:p>
          <a:p>
            <a:pPr algn="ctr"/>
            <a:r>
              <a:rPr lang="ru-RU" sz="1600" b="1" dirty="0" smtClean="0">
                <a:latin typeface="Times New Roman" pitchFamily="18" charset="0"/>
                <a:cs typeface="Times New Roman" pitchFamily="18" charset="0"/>
              </a:rPr>
              <a:t>скандинавской ходьбы</a:t>
            </a:r>
            <a:endParaRPr lang="ru-RU" sz="1600" b="1" dirty="0">
              <a:latin typeface="Times New Roman" pitchFamily="18" charset="0"/>
              <a:cs typeface="Times New Roman" pitchFamily="18" charset="0"/>
            </a:endParaRPr>
          </a:p>
        </p:txBody>
      </p:sp>
      <p:pic>
        <p:nvPicPr>
          <p:cNvPr id="6" name="Рисунок 5" descr="ORMqoWLy_NM.jpg"/>
          <p:cNvPicPr>
            <a:picLocks noChangeAspect="1"/>
          </p:cNvPicPr>
          <p:nvPr/>
        </p:nvPicPr>
        <p:blipFill>
          <a:blip r:embed="rId2" cstate="print"/>
          <a:srcRect t="39500" r="7476" b="14301"/>
          <a:stretch>
            <a:fillRect/>
          </a:stretch>
        </p:blipFill>
        <p:spPr>
          <a:xfrm>
            <a:off x="0" y="476672"/>
            <a:ext cx="4139952" cy="2935595"/>
          </a:xfrm>
          <a:prstGeom prst="roundRect">
            <a:avLst/>
          </a:prstGeom>
        </p:spPr>
      </p:pic>
      <p:pic>
        <p:nvPicPr>
          <p:cNvPr id="3" name="Рисунок 2" descr="20191120_145552.jpg"/>
          <p:cNvPicPr>
            <a:picLocks noChangeAspect="1"/>
          </p:cNvPicPr>
          <p:nvPr/>
        </p:nvPicPr>
        <p:blipFill>
          <a:blip r:embed="rId3" cstate="print"/>
          <a:srcRect l="35378" r="22797" b="25200"/>
          <a:stretch>
            <a:fillRect/>
          </a:stretch>
        </p:blipFill>
        <p:spPr>
          <a:xfrm rot="5400000">
            <a:off x="5680987" y="-106019"/>
            <a:ext cx="2880321" cy="4045703"/>
          </a:xfrm>
          <a:prstGeom prst="roundRect">
            <a:avLst/>
          </a:prstGeom>
        </p:spPr>
      </p:pic>
      <p:sp>
        <p:nvSpPr>
          <p:cNvPr id="7" name="TextBox 6"/>
          <p:cNvSpPr txBox="1"/>
          <p:nvPr/>
        </p:nvSpPr>
        <p:spPr>
          <a:xfrm>
            <a:off x="0" y="3356992"/>
            <a:ext cx="3347864" cy="584775"/>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Акция </a:t>
            </a:r>
          </a:p>
          <a:p>
            <a:pPr algn="ctr"/>
            <a:r>
              <a:rPr lang="ru-RU" sz="1600" b="1" dirty="0" smtClean="0">
                <a:latin typeface="Times New Roman" pitchFamily="18" charset="0"/>
                <a:cs typeface="Times New Roman" pitchFamily="18" charset="0"/>
              </a:rPr>
              <a:t>«Курить-  не модно!»</a:t>
            </a:r>
            <a:endParaRPr lang="ru-RU" sz="1600" b="1" dirty="0">
              <a:latin typeface="Times New Roman" pitchFamily="18" charset="0"/>
              <a:cs typeface="Times New Roman" pitchFamily="18" charset="0"/>
            </a:endParaRPr>
          </a:p>
        </p:txBody>
      </p:sp>
      <p:pic>
        <p:nvPicPr>
          <p:cNvPr id="8" name="Рисунок 7" descr="волонтер 2019.jpg"/>
          <p:cNvPicPr>
            <a:picLocks noChangeAspect="1"/>
          </p:cNvPicPr>
          <p:nvPr/>
        </p:nvPicPr>
        <p:blipFill>
          <a:blip r:embed="rId4" cstate="print"/>
          <a:srcRect t="21650" b="6951"/>
          <a:stretch>
            <a:fillRect/>
          </a:stretch>
        </p:blipFill>
        <p:spPr>
          <a:xfrm>
            <a:off x="3059832" y="3429000"/>
            <a:ext cx="3264867" cy="3108110"/>
          </a:xfrm>
          <a:prstGeom prst="roundRect">
            <a:avLst/>
          </a:prstGeom>
        </p:spPr>
      </p:pic>
      <p:sp>
        <p:nvSpPr>
          <p:cNvPr id="9" name="TextBox 8"/>
          <p:cNvSpPr txBox="1"/>
          <p:nvPr/>
        </p:nvSpPr>
        <p:spPr>
          <a:xfrm>
            <a:off x="2339752" y="6519446"/>
            <a:ext cx="4896544"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Конкурс «Волонтёр-2019»</a:t>
            </a:r>
            <a:endParaRPr lang="ru-RU" sz="1600"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0"/>
            <a:ext cx="8640960" cy="461665"/>
          </a:xfrm>
          <a:prstGeom prst="rect">
            <a:avLst/>
          </a:prstGeom>
          <a:noFill/>
        </p:spPr>
        <p:txBody>
          <a:bodyPr wrap="square" rtlCol="0">
            <a:spAutoFit/>
          </a:bodyPr>
          <a:lstStyle/>
          <a:p>
            <a:pPr algn="ctr"/>
            <a:r>
              <a:rPr lang="ru-RU" sz="2400" b="1" dirty="0" smtClean="0">
                <a:solidFill>
                  <a:srgbClr val="002060"/>
                </a:solidFill>
                <a:effectLst/>
                <a:latin typeface="Arial Black" pitchFamily="34" charset="0"/>
                <a:cs typeface="Times New Roman" pitchFamily="18" charset="0"/>
              </a:rPr>
              <a:t>Впервые состоялись</a:t>
            </a:r>
            <a:r>
              <a:rPr lang="ru-RU" sz="2400" dirty="0" smtClean="0">
                <a:solidFill>
                  <a:srgbClr val="002060"/>
                </a:solidFill>
                <a:effectLst/>
                <a:latin typeface="Arial Black" pitchFamily="34" charset="0"/>
              </a:rPr>
              <a:t>  </a:t>
            </a:r>
            <a:endParaRPr lang="ru-RU" sz="2400" dirty="0">
              <a:solidFill>
                <a:srgbClr val="002060"/>
              </a:solidFill>
              <a:effectLst/>
              <a:latin typeface="Arial Black" pitchFamily="34" charset="0"/>
            </a:endParaRPr>
          </a:p>
        </p:txBody>
      </p:sp>
      <p:pic>
        <p:nvPicPr>
          <p:cNvPr id="3" name="Рисунок 2" descr="rdIrsg2Yg00.jpg"/>
          <p:cNvPicPr>
            <a:picLocks noChangeAspect="1"/>
          </p:cNvPicPr>
          <p:nvPr/>
        </p:nvPicPr>
        <p:blipFill>
          <a:blip r:embed="rId2" cstate="print"/>
          <a:stretch>
            <a:fillRect/>
          </a:stretch>
        </p:blipFill>
        <p:spPr>
          <a:xfrm>
            <a:off x="4644008" y="1052736"/>
            <a:ext cx="4499992" cy="3024336"/>
          </a:xfrm>
          <a:prstGeom prst="roundRect">
            <a:avLst/>
          </a:prstGeom>
        </p:spPr>
      </p:pic>
      <p:sp>
        <p:nvSpPr>
          <p:cNvPr id="4" name="TextBox 3"/>
          <p:cNvSpPr txBox="1"/>
          <p:nvPr/>
        </p:nvSpPr>
        <p:spPr>
          <a:xfrm>
            <a:off x="5111552" y="476672"/>
            <a:ext cx="4032448" cy="584775"/>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Первый всероссийский фестиваль </a:t>
            </a:r>
          </a:p>
          <a:p>
            <a:pPr algn="ctr"/>
            <a:r>
              <a:rPr lang="ru-RU" sz="1600" b="1" dirty="0" smtClean="0">
                <a:latin typeface="Times New Roman" pitchFamily="18" charset="0"/>
                <a:cs typeface="Times New Roman" pitchFamily="18" charset="0"/>
              </a:rPr>
              <a:t>«Русская гармонь на Байкале»</a:t>
            </a:r>
            <a:endParaRPr lang="ru-RU" sz="1600" b="1" dirty="0">
              <a:latin typeface="Times New Roman" pitchFamily="18" charset="0"/>
              <a:cs typeface="Times New Roman" pitchFamily="18" charset="0"/>
            </a:endParaRPr>
          </a:p>
        </p:txBody>
      </p:sp>
      <p:pic>
        <p:nvPicPr>
          <p:cNvPr id="5" name="Рисунок 4" descr="i (6).jpg"/>
          <p:cNvPicPr>
            <a:picLocks noChangeAspect="1"/>
          </p:cNvPicPr>
          <p:nvPr/>
        </p:nvPicPr>
        <p:blipFill>
          <a:blip r:embed="rId3" cstate="print"/>
          <a:srcRect t="18500"/>
          <a:stretch>
            <a:fillRect/>
          </a:stretch>
        </p:blipFill>
        <p:spPr>
          <a:xfrm>
            <a:off x="0" y="1052736"/>
            <a:ext cx="4283968" cy="2994711"/>
          </a:xfrm>
          <a:prstGeom prst="roundRect">
            <a:avLst/>
          </a:prstGeom>
        </p:spPr>
      </p:pic>
      <p:sp>
        <p:nvSpPr>
          <p:cNvPr id="6" name="TextBox 5"/>
          <p:cNvSpPr txBox="1"/>
          <p:nvPr/>
        </p:nvSpPr>
        <p:spPr>
          <a:xfrm>
            <a:off x="899592" y="620688"/>
            <a:ext cx="252028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Фестиваль кваса</a:t>
            </a:r>
            <a:endParaRPr lang="ru-RU" b="1" dirty="0">
              <a:latin typeface="Times New Roman" pitchFamily="18" charset="0"/>
              <a:cs typeface="Times New Roman" pitchFamily="18" charset="0"/>
            </a:endParaRPr>
          </a:p>
        </p:txBody>
      </p:sp>
      <p:pic>
        <p:nvPicPr>
          <p:cNvPr id="7" name="Рисунок 6" descr="Qi2gzOEudGc.jpg"/>
          <p:cNvPicPr>
            <a:picLocks noChangeAspect="1"/>
          </p:cNvPicPr>
          <p:nvPr/>
        </p:nvPicPr>
        <p:blipFill>
          <a:blip r:embed="rId4" cstate="print"/>
          <a:srcRect t="19548"/>
          <a:stretch>
            <a:fillRect/>
          </a:stretch>
        </p:blipFill>
        <p:spPr>
          <a:xfrm>
            <a:off x="2339752" y="4149080"/>
            <a:ext cx="4752528" cy="2708920"/>
          </a:xfrm>
          <a:prstGeom prst="roundRect">
            <a:avLst/>
          </a:prstGeom>
        </p:spPr>
      </p:pic>
      <p:sp>
        <p:nvSpPr>
          <p:cNvPr id="8" name="TextBox 7"/>
          <p:cNvSpPr txBox="1"/>
          <p:nvPr/>
        </p:nvSpPr>
        <p:spPr>
          <a:xfrm>
            <a:off x="0" y="5301208"/>
            <a:ext cx="2555776"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Выставка-ярмарка голубей</a:t>
            </a:r>
            <a:endParaRPr lang="ru-RU" b="1" dirty="0">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584775"/>
          </a:xfrm>
          <a:prstGeom prst="rect">
            <a:avLst/>
          </a:prstGeom>
          <a:noFill/>
        </p:spPr>
        <p:txBody>
          <a:bodyPr wrap="square" rtlCol="0">
            <a:spAutoFit/>
          </a:bodyPr>
          <a:lstStyle/>
          <a:p>
            <a:pPr algn="ctr"/>
            <a:r>
              <a:rPr lang="ru-RU" sz="3200" dirty="0" smtClean="0">
                <a:solidFill>
                  <a:srgbClr val="002060"/>
                </a:solidFill>
                <a:latin typeface="Arial Black" pitchFamily="34" charset="0"/>
              </a:rPr>
              <a:t>Планы на 2020 год</a:t>
            </a:r>
            <a:endParaRPr lang="ru-RU" sz="3200" dirty="0">
              <a:solidFill>
                <a:srgbClr val="002060"/>
              </a:solidFill>
              <a:latin typeface="Arial Black" pitchFamily="34" charset="0"/>
            </a:endParaRPr>
          </a:p>
        </p:txBody>
      </p:sp>
      <p:sp>
        <p:nvSpPr>
          <p:cNvPr id="3" name="TextBox 2"/>
          <p:cNvSpPr txBox="1"/>
          <p:nvPr/>
        </p:nvSpPr>
        <p:spPr>
          <a:xfrm>
            <a:off x="179512" y="692696"/>
            <a:ext cx="8964488" cy="6863417"/>
          </a:xfrm>
          <a:prstGeom prst="rect">
            <a:avLst/>
          </a:prstGeom>
          <a:noFill/>
        </p:spPr>
        <p:txBody>
          <a:bodyPr wrap="square" rtlCol="0">
            <a:spAutoFit/>
          </a:bodyPr>
          <a:lstStyle/>
          <a:p>
            <a:pPr>
              <a:buFont typeface="Arial" pitchFamily="34" charset="0"/>
              <a:buChar char="•"/>
            </a:pPr>
            <a:r>
              <a:rPr lang="ru-RU" altLang="ru-RU" sz="2000" dirty="0" smtClean="0">
                <a:latin typeface="Times New Roman" pitchFamily="18" charset="0"/>
                <a:cs typeface="Times New Roman" pitchFamily="18" charset="0"/>
              </a:rPr>
              <a:t>Капитальный ремонт инженерных сетей ул. Российская, Чкалова, Матросова;</a:t>
            </a:r>
          </a:p>
          <a:p>
            <a:pPr>
              <a:buFont typeface="Arial" pitchFamily="34" charset="0"/>
              <a:buChar char="•"/>
            </a:pPr>
            <a:r>
              <a:rPr lang="ru-RU" altLang="ru-RU" sz="2000" dirty="0" smtClean="0">
                <a:latin typeface="Times New Roman" pitchFamily="18" charset="0"/>
                <a:cs typeface="Times New Roman" pitchFamily="18" charset="0"/>
              </a:rPr>
              <a:t>Завершить проектирование водовода </a:t>
            </a:r>
            <a:r>
              <a:rPr lang="ru-RU" altLang="ru-RU" sz="2000" dirty="0" err="1" smtClean="0">
                <a:latin typeface="Times New Roman" pitchFamily="18" charset="0"/>
                <a:cs typeface="Times New Roman" pitchFamily="18" charset="0"/>
              </a:rPr>
              <a:t>мкр</a:t>
            </a:r>
            <a:r>
              <a:rPr lang="ru-RU" altLang="ru-RU" sz="2000" dirty="0" smtClean="0">
                <a:latin typeface="Times New Roman" pitchFamily="18" charset="0"/>
                <a:cs typeface="Times New Roman" pitchFamily="18" charset="0"/>
              </a:rPr>
              <a:t>. Центральный и вступить в программу;</a:t>
            </a:r>
          </a:p>
          <a:p>
            <a:pPr>
              <a:buFont typeface="Arial" pitchFamily="34" charset="0"/>
              <a:buChar char="•"/>
            </a:pPr>
            <a:r>
              <a:rPr lang="ru-RU" altLang="ru-RU" sz="2000" dirty="0" smtClean="0">
                <a:latin typeface="Times New Roman" pitchFamily="18" charset="0"/>
                <a:cs typeface="Times New Roman" pitchFamily="18" charset="0"/>
              </a:rPr>
              <a:t>Продолжить строительство водовода </a:t>
            </a:r>
            <a:r>
              <a:rPr lang="ru-RU" altLang="ru-RU" sz="2000" dirty="0" err="1" smtClean="0">
                <a:latin typeface="Times New Roman" pitchFamily="18" charset="0"/>
                <a:cs typeface="Times New Roman" pitchFamily="18" charset="0"/>
              </a:rPr>
              <a:t>мкр</a:t>
            </a:r>
            <a:r>
              <a:rPr lang="ru-RU" altLang="ru-RU" sz="2000" dirty="0" smtClean="0">
                <a:latin typeface="Times New Roman" pitchFamily="18" charset="0"/>
                <a:cs typeface="Times New Roman" pitchFamily="18" charset="0"/>
              </a:rPr>
              <a:t>. ЗМЗ, </a:t>
            </a:r>
            <a:r>
              <a:rPr lang="ru-RU" altLang="ru-RU" sz="2000" dirty="0" err="1" smtClean="0">
                <a:latin typeface="Times New Roman" pitchFamily="18" charset="0"/>
                <a:cs typeface="Times New Roman" pitchFamily="18" charset="0"/>
              </a:rPr>
              <a:t>Целинстрой</a:t>
            </a:r>
            <a:r>
              <a:rPr lang="ru-RU" altLang="ru-RU" sz="2000" dirty="0" smtClean="0">
                <a:latin typeface="Times New Roman" pitchFamily="18" charset="0"/>
                <a:cs typeface="Times New Roman" pitchFamily="18" charset="0"/>
              </a:rPr>
              <a:t>;</a:t>
            </a:r>
          </a:p>
          <a:p>
            <a:pPr>
              <a:buFont typeface="Arial" pitchFamily="34" charset="0"/>
              <a:buChar char="•"/>
            </a:pPr>
            <a:r>
              <a:rPr lang="ru-RU" altLang="ru-RU" sz="2000" dirty="0" smtClean="0">
                <a:latin typeface="Times New Roman" pitchFamily="18" charset="0"/>
                <a:cs typeface="Times New Roman" pitchFamily="18" charset="0"/>
              </a:rPr>
              <a:t>Капитальный ремонт ул. Зелёная;</a:t>
            </a:r>
          </a:p>
          <a:p>
            <a:pPr>
              <a:buFont typeface="Arial" pitchFamily="34" charset="0"/>
              <a:buChar char="•"/>
            </a:pPr>
            <a:r>
              <a:rPr lang="ru-RU" altLang="ru-RU" sz="2000" dirty="0" smtClean="0">
                <a:latin typeface="Times New Roman" pitchFamily="18" charset="0"/>
                <a:cs typeface="Times New Roman" pitchFamily="18" charset="0"/>
              </a:rPr>
              <a:t>Строительство МФП на ул. Плеханова;</a:t>
            </a:r>
            <a:endParaRPr lang="ru-RU" altLang="ru-RU" sz="2000" dirty="0" smtClean="0">
              <a:solidFill>
                <a:prstClr val="black"/>
              </a:solidFill>
              <a:latin typeface="Times New Roman" pitchFamily="18" charset="0"/>
              <a:cs typeface="Times New Roman" pitchFamily="18" charset="0"/>
            </a:endParaRPr>
          </a:p>
          <a:p>
            <a:pPr>
              <a:buFont typeface="Arial" pitchFamily="34" charset="0"/>
              <a:buChar char="•"/>
            </a:pPr>
            <a:r>
              <a:rPr lang="ru-RU" altLang="ru-RU" sz="2000" dirty="0" smtClean="0">
                <a:solidFill>
                  <a:prstClr val="black"/>
                </a:solidFill>
                <a:latin typeface="Times New Roman" pitchFamily="18" charset="0"/>
                <a:cs typeface="Times New Roman" pitchFamily="18" charset="0"/>
              </a:rPr>
              <a:t>Благоустройство Общественной территории «Парк Памяти»;</a:t>
            </a:r>
          </a:p>
          <a:p>
            <a:pPr>
              <a:buFont typeface="Arial" pitchFamily="34" charset="0"/>
              <a:buChar char="•"/>
            </a:pPr>
            <a:r>
              <a:rPr lang="ru-RU" altLang="ru-RU" sz="2000" dirty="0" smtClean="0">
                <a:solidFill>
                  <a:prstClr val="black"/>
                </a:solidFill>
                <a:latin typeface="Times New Roman" pitchFamily="18" charset="0"/>
                <a:cs typeface="Times New Roman" pitchFamily="18" charset="0"/>
              </a:rPr>
              <a:t>Завершить разработку проектной документации на капитальный ремонт автодороги ул. Кедровая, ул. </a:t>
            </a:r>
            <a:r>
              <a:rPr lang="ru-RU" altLang="ru-RU" sz="2000" dirty="0" err="1" smtClean="0">
                <a:solidFill>
                  <a:prstClr val="black"/>
                </a:solidFill>
                <a:latin typeface="Times New Roman" pitchFamily="18" charset="0"/>
                <a:cs typeface="Times New Roman" pitchFamily="18" charset="0"/>
              </a:rPr>
              <a:t>Евстратенко</a:t>
            </a:r>
            <a:r>
              <a:rPr lang="ru-RU" altLang="ru-RU" sz="2000" dirty="0" smtClean="0">
                <a:solidFill>
                  <a:prstClr val="black"/>
                </a:solidFill>
                <a:latin typeface="Times New Roman" pitchFamily="18" charset="0"/>
                <a:cs typeface="Times New Roman" pitchFamily="18" charset="0"/>
              </a:rPr>
              <a:t>, ул. Карла Маркса;</a:t>
            </a:r>
          </a:p>
          <a:p>
            <a:pPr>
              <a:buFont typeface="Arial" pitchFamily="34" charset="0"/>
              <a:buChar char="•"/>
            </a:pPr>
            <a:r>
              <a:rPr lang="ru-RU" altLang="ru-RU" sz="2000" dirty="0" smtClean="0">
                <a:solidFill>
                  <a:prstClr val="black"/>
                </a:solidFill>
                <a:latin typeface="Times New Roman" pitchFamily="18" charset="0"/>
                <a:cs typeface="Times New Roman" pitchFamily="18" charset="0"/>
              </a:rPr>
              <a:t>Разработать проект на капитальный ремонт инженерных сетей ул. Ленина 59-59а  и головного участка ул. </a:t>
            </a:r>
            <a:r>
              <a:rPr lang="ru-RU" altLang="ru-RU" sz="2000" dirty="0" err="1" smtClean="0">
                <a:solidFill>
                  <a:prstClr val="black"/>
                </a:solidFill>
                <a:latin typeface="Times New Roman" pitchFamily="18" charset="0"/>
                <a:cs typeface="Times New Roman" pitchFamily="18" charset="0"/>
              </a:rPr>
              <a:t>Мызгина</a:t>
            </a:r>
            <a:r>
              <a:rPr lang="ru-RU" altLang="ru-RU" sz="2000" dirty="0" smtClean="0">
                <a:solidFill>
                  <a:prstClr val="black"/>
                </a:solidFill>
                <a:latin typeface="Times New Roman" pitchFamily="18" charset="0"/>
                <a:cs typeface="Times New Roman" pitchFamily="18" charset="0"/>
              </a:rPr>
              <a:t>;</a:t>
            </a:r>
          </a:p>
          <a:p>
            <a:pPr>
              <a:buFont typeface="Arial" pitchFamily="34" charset="0"/>
              <a:buChar char="•"/>
            </a:pPr>
            <a:r>
              <a:rPr lang="ru-RU" altLang="ru-RU" sz="2000" dirty="0" smtClean="0">
                <a:solidFill>
                  <a:prstClr val="black"/>
                </a:solidFill>
                <a:latin typeface="Times New Roman" pitchFamily="18" charset="0"/>
                <a:cs typeface="Times New Roman" pitchFamily="18" charset="0"/>
              </a:rPr>
              <a:t>Разработать проект общественной территории ул. Чкалова - Российская, ул. Вишневая;</a:t>
            </a:r>
          </a:p>
          <a:p>
            <a:pPr>
              <a:buFont typeface="Arial" pitchFamily="34" charset="0"/>
              <a:buChar char="•"/>
            </a:pPr>
            <a:r>
              <a:rPr lang="ru-RU" altLang="ru-RU" sz="2000" dirty="0" smtClean="0">
                <a:solidFill>
                  <a:prstClr val="black"/>
                </a:solidFill>
                <a:latin typeface="Times New Roman" pitchFamily="18" charset="0"/>
                <a:cs typeface="Times New Roman" pitchFamily="18" charset="0"/>
              </a:rPr>
              <a:t>Ремонт муниципального жилья согласно поступивших обращений граждан; </a:t>
            </a:r>
          </a:p>
          <a:p>
            <a:pPr>
              <a:buFont typeface="Arial" pitchFamily="34" charset="0"/>
              <a:buChar char="•"/>
            </a:pPr>
            <a:r>
              <a:rPr lang="ru-RU" altLang="ru-RU" sz="2000" dirty="0" smtClean="0">
                <a:solidFill>
                  <a:prstClr val="black"/>
                </a:solidFill>
                <a:latin typeface="Times New Roman" pitchFamily="18" charset="0"/>
                <a:cs typeface="Times New Roman" pitchFamily="18" charset="0"/>
              </a:rPr>
              <a:t>Произвести ремонт за счет «Фонда капительного ремонта» по адресу ул. Чкалова 1;</a:t>
            </a:r>
          </a:p>
          <a:p>
            <a:pPr>
              <a:buFont typeface="Arial" pitchFamily="34" charset="0"/>
              <a:buChar char="•"/>
            </a:pPr>
            <a:r>
              <a:rPr lang="ru-RU" sz="2000" dirty="0" smtClean="0">
                <a:solidFill>
                  <a:prstClr val="black"/>
                </a:solidFill>
                <a:latin typeface="Times New Roman" pitchFamily="18" charset="0"/>
                <a:cs typeface="Times New Roman" pitchFamily="18" charset="0"/>
              </a:rPr>
              <a:t>Совместно</a:t>
            </a:r>
            <a:r>
              <a:rPr lang="ru-RU" altLang="ru-RU" sz="2000" dirty="0" smtClean="0">
                <a:solidFill>
                  <a:prstClr val="black"/>
                </a:solidFill>
                <a:latin typeface="Times New Roman" pitchFamily="18" charset="0"/>
                <a:cs typeface="Times New Roman" pitchFamily="18" charset="0"/>
              </a:rPr>
              <a:t> с ЗАО Восток-центр планируется разработка ПСД дома  №6 </a:t>
            </a:r>
            <a:r>
              <a:rPr lang="ru-RU" altLang="ru-RU" sz="2000" dirty="0" err="1" smtClean="0">
                <a:solidFill>
                  <a:prstClr val="black"/>
                </a:solidFill>
                <a:latin typeface="Times New Roman" pitchFamily="18" charset="0"/>
                <a:cs typeface="Times New Roman" pitchFamily="18" charset="0"/>
              </a:rPr>
              <a:t>мкр</a:t>
            </a:r>
            <a:r>
              <a:rPr lang="ru-RU" altLang="ru-RU" sz="2000" dirty="0" smtClean="0">
                <a:solidFill>
                  <a:prstClr val="black"/>
                </a:solidFill>
                <a:latin typeface="Times New Roman" pitchFamily="18" charset="0"/>
                <a:cs typeface="Times New Roman" pitchFamily="18" charset="0"/>
              </a:rPr>
              <a:t> ДОК </a:t>
            </a:r>
            <a:r>
              <a:rPr lang="ru-RU" sz="2000" dirty="0" smtClean="0">
                <a:solidFill>
                  <a:prstClr val="black"/>
                </a:solidFill>
                <a:latin typeface="Times New Roman" pitchFamily="18" charset="0"/>
                <a:cs typeface="Times New Roman" pitchFamily="18" charset="0"/>
              </a:rPr>
              <a:t>с</a:t>
            </a:r>
            <a:r>
              <a:rPr lang="ru-RU" altLang="ru-RU" sz="2000" dirty="0" smtClean="0">
                <a:solidFill>
                  <a:prstClr val="black"/>
                </a:solidFill>
                <a:latin typeface="Times New Roman" pitchFamily="18" charset="0"/>
                <a:cs typeface="Times New Roman" pitchFamily="18" charset="0"/>
              </a:rPr>
              <a:t>огласно </a:t>
            </a:r>
            <a:r>
              <a:rPr lang="ru-RU" altLang="ru-RU" sz="2000" dirty="0" err="1" smtClean="0">
                <a:solidFill>
                  <a:prstClr val="black"/>
                </a:solidFill>
                <a:latin typeface="Times New Roman" pitchFamily="18" charset="0"/>
                <a:cs typeface="Times New Roman" pitchFamily="18" charset="0"/>
              </a:rPr>
              <a:t>программЕ</a:t>
            </a:r>
            <a:r>
              <a:rPr lang="ru-RU" altLang="ru-RU" sz="2000" dirty="0" smtClean="0">
                <a:solidFill>
                  <a:prstClr val="black"/>
                </a:solidFill>
                <a:latin typeface="Times New Roman" pitchFamily="18" charset="0"/>
                <a:cs typeface="Times New Roman" pitchFamily="18" charset="0"/>
              </a:rPr>
              <a:t> «Переселение граждан из аварийного жилищного фонда» площадью 860 кв2 и обеспечение детей сирот жилье;</a:t>
            </a:r>
          </a:p>
          <a:p>
            <a:pPr>
              <a:buFont typeface="Arial" pitchFamily="34" charset="0"/>
              <a:buChar char="•"/>
            </a:pPr>
            <a:endParaRPr lang="ru-RU" altLang="ru-RU" sz="2000" dirty="0" smtClean="0">
              <a:solidFill>
                <a:prstClr val="black"/>
              </a:solidFill>
              <a:latin typeface="Times New Roman" pitchFamily="18" charset="0"/>
              <a:cs typeface="Times New Roman" pitchFamily="18" charset="0"/>
            </a:endParaRPr>
          </a:p>
          <a:p>
            <a:endParaRPr lang="ru-RU" altLang="ru-RU" sz="2000" dirty="0" smtClean="0">
              <a:solidFill>
                <a:prstClr val="black"/>
              </a:solidFill>
              <a:latin typeface="Times New Roman" pitchFamily="18" charset="0"/>
              <a:cs typeface="Times New Roman" pitchFamily="18" charset="0"/>
            </a:endParaRPr>
          </a:p>
          <a:p>
            <a:endParaRPr lang="ru-RU" altLang="ru-RU" sz="2000" dirty="0" smtClean="0">
              <a:solidFill>
                <a:prstClr val="black"/>
              </a:solidFill>
              <a:latin typeface="Times New Roman" pitchFamily="18" charset="0"/>
              <a:cs typeface="Times New Roman" pitchFamily="18" charset="0"/>
            </a:endParaRPr>
          </a:p>
        </p:txBody>
      </p:sp>
    </p:spTree>
  </p:cSld>
  <p:clrMapOvr>
    <a:masterClrMapping/>
  </p:clrMapOvr>
  <p:transition spd="med">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0"/>
            <a:ext cx="8964488" cy="6247864"/>
          </a:xfrm>
          <a:prstGeom prst="rect">
            <a:avLst/>
          </a:prstGeom>
          <a:noFill/>
        </p:spPr>
        <p:txBody>
          <a:bodyPr wrap="square" rtlCol="0">
            <a:spAutoFit/>
          </a:bodyPr>
          <a:lstStyle/>
          <a:p>
            <a:endParaRPr lang="ru-RU" sz="2000" dirty="0" smtClean="0">
              <a:latin typeface="Times New Roman" pitchFamily="18" charset="0"/>
              <a:cs typeface="Times New Roman" pitchFamily="18" charset="0"/>
            </a:endParaRPr>
          </a:p>
          <a:p>
            <a:pPr>
              <a:buFont typeface="Arial" pitchFamily="34" charset="0"/>
              <a:buChar char="•"/>
            </a:pPr>
            <a:r>
              <a:rPr lang="ru-RU" altLang="ru-RU" sz="2000" dirty="0" smtClean="0">
                <a:solidFill>
                  <a:prstClr val="black"/>
                </a:solidFill>
                <a:latin typeface="Times New Roman" pitchFamily="18" charset="0"/>
                <a:cs typeface="Times New Roman" pitchFamily="18" charset="0"/>
              </a:rPr>
              <a:t>Заключение концессионного соглашения по водоснабжения;</a:t>
            </a:r>
          </a:p>
          <a:p>
            <a:pPr>
              <a:buFont typeface="Arial" pitchFamily="34" charset="0"/>
              <a:buChar char="•"/>
            </a:pPr>
            <a:r>
              <a:rPr lang="ru-RU" altLang="ru-RU" sz="2000" dirty="0" smtClean="0">
                <a:solidFill>
                  <a:prstClr val="black"/>
                </a:solidFill>
                <a:latin typeface="Times New Roman" pitchFamily="18" charset="0"/>
                <a:cs typeface="Times New Roman" pitchFamily="18" charset="0"/>
              </a:rPr>
              <a:t>Разработка проектно сметной документации котельной ДПМК;</a:t>
            </a:r>
            <a:endParaRPr lang="ru-RU" sz="2000" dirty="0" smtClean="0">
              <a:latin typeface="Times New Roman" pitchFamily="18" charset="0"/>
              <a:cs typeface="Times New Roman" pitchFamily="18" charset="0"/>
            </a:endParaRPr>
          </a:p>
          <a:p>
            <a:pPr>
              <a:buFont typeface="Arial" pitchFamily="34" charset="0"/>
              <a:buChar char="•"/>
            </a:pPr>
            <a:r>
              <a:rPr lang="ru-RU" sz="2000" dirty="0" smtClean="0">
                <a:latin typeface="Times New Roman" pitchFamily="18" charset="0"/>
                <a:cs typeface="Times New Roman" pitchFamily="18" charset="0"/>
              </a:rPr>
              <a:t>Разработка </a:t>
            </a:r>
            <a:r>
              <a:rPr lang="ru-RU" altLang="ru-RU" sz="2000" dirty="0" smtClean="0">
                <a:solidFill>
                  <a:prstClr val="black"/>
                </a:solidFill>
                <a:latin typeface="Times New Roman" pitchFamily="18" charset="0"/>
                <a:cs typeface="Times New Roman" pitchFamily="18" charset="0"/>
              </a:rPr>
              <a:t>проектно сметной документации</a:t>
            </a:r>
            <a:r>
              <a:rPr lang="ru-RU" sz="2000" dirty="0" smtClean="0">
                <a:latin typeface="Times New Roman" pitchFamily="18" charset="0"/>
                <a:cs typeface="Times New Roman" pitchFamily="18" charset="0"/>
              </a:rPr>
              <a:t> канализационных сетей от района </a:t>
            </a:r>
            <a:r>
              <a:rPr lang="ru-RU" sz="2000" dirty="0" err="1" smtClean="0">
                <a:latin typeface="Times New Roman" pitchFamily="18" charset="0"/>
                <a:cs typeface="Times New Roman" pitchFamily="18" charset="0"/>
              </a:rPr>
              <a:t>ДОКа</a:t>
            </a:r>
            <a:r>
              <a:rPr lang="ru-RU" sz="2000" dirty="0" smtClean="0">
                <a:latin typeface="Times New Roman" pitchFamily="18" charset="0"/>
                <a:cs typeface="Times New Roman" pitchFamily="18" charset="0"/>
              </a:rPr>
              <a:t> до канализационной очистных сооружений;</a:t>
            </a:r>
          </a:p>
          <a:p>
            <a:pPr>
              <a:buFont typeface="Arial" pitchFamily="34" charset="0"/>
              <a:buChar char="•"/>
            </a:pPr>
            <a:r>
              <a:rPr lang="ru-RU" sz="2000" dirty="0" smtClean="0">
                <a:latin typeface="Times New Roman" pitchFamily="18" charset="0"/>
                <a:cs typeface="Times New Roman" pitchFamily="18" charset="0"/>
              </a:rPr>
              <a:t>Разработка проектно сметной документации строительства новых канализационных очистных сооружений;</a:t>
            </a:r>
          </a:p>
          <a:p>
            <a:pPr>
              <a:buFont typeface="Arial" pitchFamily="34" charset="0"/>
              <a:buChar char="•"/>
            </a:pPr>
            <a:r>
              <a:rPr lang="ru-RU" sz="2000" dirty="0" smtClean="0">
                <a:latin typeface="Times New Roman" pitchFamily="18" charset="0"/>
                <a:cs typeface="Times New Roman" pitchFamily="18" charset="0"/>
              </a:rPr>
              <a:t>Поиск и разведка источников питьевой воды;</a:t>
            </a:r>
          </a:p>
          <a:p>
            <a:pPr>
              <a:buFont typeface="Arial" pitchFamily="34" charset="0"/>
              <a:buChar char="•"/>
            </a:pPr>
            <a:r>
              <a:rPr lang="ru-RU" sz="2000" dirty="0" smtClean="0">
                <a:latin typeface="Times New Roman" pitchFamily="18" charset="0"/>
                <a:cs typeface="Times New Roman" pitchFamily="18" charset="0"/>
              </a:rPr>
              <a:t>Завершить </a:t>
            </a:r>
            <a:r>
              <a:rPr lang="ru-RU" altLang="ru-RU" sz="2000" dirty="0" smtClean="0">
                <a:solidFill>
                  <a:prstClr val="black"/>
                </a:solidFill>
                <a:latin typeface="Times New Roman" pitchFamily="18" charset="0"/>
                <a:cs typeface="Times New Roman" pitchFamily="18" charset="0"/>
              </a:rPr>
              <a:t>проектно сметную документацию</a:t>
            </a:r>
            <a:r>
              <a:rPr lang="ru-RU" sz="2000" dirty="0" smtClean="0">
                <a:latin typeface="Times New Roman" pitchFamily="18" charset="0"/>
                <a:cs typeface="Times New Roman" pitchFamily="18" charset="0"/>
              </a:rPr>
              <a:t>  ФОК и начать строительство;</a:t>
            </a:r>
          </a:p>
          <a:p>
            <a:pPr>
              <a:buFont typeface="Arial" pitchFamily="34" charset="0"/>
              <a:buChar char="•"/>
            </a:pPr>
            <a:r>
              <a:rPr lang="ru-RU" sz="2000" dirty="0" smtClean="0">
                <a:latin typeface="Times New Roman" pitchFamily="18" charset="0"/>
                <a:cs typeface="Times New Roman" pitchFamily="18" charset="0"/>
              </a:rPr>
              <a:t>Разработка </a:t>
            </a:r>
            <a:r>
              <a:rPr lang="ru-RU" altLang="ru-RU" sz="2000" dirty="0" smtClean="0">
                <a:solidFill>
                  <a:prstClr val="black"/>
                </a:solidFill>
                <a:latin typeface="Times New Roman" pitchFamily="18" charset="0"/>
                <a:cs typeface="Times New Roman" pitchFamily="18" charset="0"/>
              </a:rPr>
              <a:t>проектно сметной документации</a:t>
            </a:r>
            <a:r>
              <a:rPr lang="ru-RU" sz="2000" dirty="0" smtClean="0">
                <a:latin typeface="Times New Roman" pitchFamily="18" charset="0"/>
                <a:cs typeface="Times New Roman" pitchFamily="18" charset="0"/>
              </a:rPr>
              <a:t> головных участков тепловых сетей котельных РПС и ЦРБ;</a:t>
            </a:r>
          </a:p>
          <a:p>
            <a:pPr>
              <a:buFont typeface="Arial" pitchFamily="34" charset="0"/>
              <a:buChar char="•"/>
            </a:pPr>
            <a:r>
              <a:rPr lang="ru-RU" sz="2000" dirty="0" smtClean="0">
                <a:latin typeface="Times New Roman" pitchFamily="18" charset="0"/>
                <a:cs typeface="Times New Roman" pitchFamily="18" charset="0"/>
              </a:rPr>
              <a:t>Разработка ПСД котельной микрорайона </a:t>
            </a:r>
            <a:r>
              <a:rPr lang="ru-RU" sz="2000" dirty="0" err="1" smtClean="0">
                <a:latin typeface="Times New Roman" pitchFamily="18" charset="0"/>
                <a:cs typeface="Times New Roman" pitchFamily="18" charset="0"/>
              </a:rPr>
              <a:t>Целинстрой</a:t>
            </a:r>
            <a:r>
              <a:rPr lang="ru-RU" sz="2000" dirty="0" smtClean="0">
                <a:latin typeface="Times New Roman" pitchFamily="18" charset="0"/>
                <a:cs typeface="Times New Roman" pitchFamily="18" charset="0"/>
              </a:rPr>
              <a:t>.</a:t>
            </a:r>
          </a:p>
          <a:p>
            <a:pPr>
              <a:buFont typeface="Arial" pitchFamily="34" charset="0"/>
              <a:buChar char="•"/>
            </a:pPr>
            <a:r>
              <a:rPr lang="ru-RU" sz="2000" dirty="0" smtClean="0">
                <a:latin typeface="Times New Roman" pitchFamily="18" charset="0"/>
                <a:cs typeface="Times New Roman" pitchFamily="18" charset="0"/>
              </a:rPr>
              <a:t> В рамках народных инициатив планируется: </a:t>
            </a:r>
          </a:p>
          <a:p>
            <a:r>
              <a:rPr lang="ru-RU" sz="2000" dirty="0" smtClean="0">
                <a:latin typeface="Times New Roman" pitchFamily="18" charset="0"/>
                <a:cs typeface="Times New Roman" pitchFamily="18" charset="0"/>
              </a:rPr>
              <a:t>- приобретение АС машины на базе МАЗ 8-10 м куб.; </a:t>
            </a:r>
          </a:p>
          <a:p>
            <a:r>
              <a:rPr lang="ru-RU" sz="2000" dirty="0" smtClean="0">
                <a:latin typeface="Times New Roman" pitchFamily="18" charset="0"/>
                <a:cs typeface="Times New Roman" pitchFamily="18" charset="0"/>
              </a:rPr>
              <a:t>- ремонт дороги и устройство тротуара по переулку Матросова  (от </a:t>
            </a:r>
            <a:r>
              <a:rPr lang="ru-RU" sz="2000" dirty="0" err="1" smtClean="0">
                <a:latin typeface="Times New Roman" pitchFamily="18" charset="0"/>
                <a:cs typeface="Times New Roman" pitchFamily="18" charset="0"/>
              </a:rPr>
              <a:t>м-на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Айкуша</a:t>
            </a:r>
            <a:r>
              <a:rPr lang="ru-RU" sz="2000" dirty="0" smtClean="0">
                <a:latin typeface="Times New Roman" pitchFamily="18" charset="0"/>
                <a:cs typeface="Times New Roman" pitchFamily="18" charset="0"/>
              </a:rPr>
              <a:t> до стадиона ЗАПТ); </a:t>
            </a:r>
          </a:p>
          <a:p>
            <a:r>
              <a:rPr lang="ru-RU" sz="2000" dirty="0" smtClean="0">
                <a:latin typeface="Times New Roman" pitchFamily="18" charset="0"/>
                <a:cs typeface="Times New Roman" pitchFamily="18" charset="0"/>
              </a:rPr>
              <a:t>- при экономии приобретение пескоразбрасывателя для посыпки дорог противогололедным материалом; </a:t>
            </a:r>
          </a:p>
          <a:p>
            <a:r>
              <a:rPr lang="ru-RU" sz="2000" dirty="0" smtClean="0">
                <a:latin typeface="Times New Roman" pitchFamily="18" charset="0"/>
                <a:cs typeface="Times New Roman" pitchFamily="18" charset="0"/>
              </a:rPr>
              <a:t>- приобретение грейдера универсального ПО-2400 на МТЗ-82 (лопата с отвалом для чистки дорого от  снега)</a:t>
            </a:r>
          </a:p>
        </p:txBody>
      </p:sp>
    </p:spTree>
  </p:cSld>
  <p:clrMapOvr>
    <a:masterClrMapping/>
  </p:clrMapOvr>
  <p:transition spd="med">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754326"/>
          </a:xfrm>
          <a:prstGeom prst="rect">
            <a:avLst/>
          </a:prstGeom>
          <a:noFill/>
        </p:spPr>
        <p:txBody>
          <a:bodyPr wrap="square" rtlCol="0">
            <a:spAutoFit/>
          </a:bodyPr>
          <a:lstStyle/>
          <a:p>
            <a:pPr algn="ctr"/>
            <a:r>
              <a:rPr lang="ru-RU" sz="5400" dirty="0" smtClean="0">
                <a:solidFill>
                  <a:srgbClr val="002060"/>
                </a:solidFill>
                <a:latin typeface="Arial Black" pitchFamily="34" charset="0"/>
              </a:rPr>
              <a:t>Спасибо </a:t>
            </a:r>
          </a:p>
          <a:p>
            <a:pPr algn="ctr"/>
            <a:r>
              <a:rPr lang="ru-RU" sz="5400" dirty="0" smtClean="0">
                <a:solidFill>
                  <a:srgbClr val="002060"/>
                </a:solidFill>
                <a:latin typeface="Arial Black" pitchFamily="34" charset="0"/>
              </a:rPr>
              <a:t>за внимание!</a:t>
            </a:r>
            <a:endParaRPr lang="ru-RU" sz="5400" dirty="0">
              <a:solidFill>
                <a:srgbClr val="002060"/>
              </a:solidFill>
              <a:latin typeface="Arial Black" pitchFamily="34" charset="0"/>
            </a:endParaRPr>
          </a:p>
        </p:txBody>
      </p:sp>
      <p:pic>
        <p:nvPicPr>
          <p:cNvPr id="3" name="Рисунок 2" descr="2016-04-15-1395232513.jpg"/>
          <p:cNvPicPr>
            <a:picLocks noChangeAspect="1"/>
          </p:cNvPicPr>
          <p:nvPr/>
        </p:nvPicPr>
        <p:blipFill>
          <a:blip r:embed="rId2" cstate="print"/>
          <a:stretch>
            <a:fillRect/>
          </a:stretch>
        </p:blipFill>
        <p:spPr>
          <a:xfrm>
            <a:off x="1259632" y="1700808"/>
            <a:ext cx="6693472" cy="4464496"/>
          </a:xfrm>
          <a:prstGeom prst="roundRect">
            <a:avLst/>
          </a:prstGeom>
        </p:spPr>
      </p:pic>
      <p:sp>
        <p:nvSpPr>
          <p:cNvPr id="4" name="TextBox 3"/>
          <p:cNvSpPr txBox="1"/>
          <p:nvPr/>
        </p:nvSpPr>
        <p:spPr>
          <a:xfrm>
            <a:off x="4211960" y="6165304"/>
            <a:ext cx="4932040" cy="461665"/>
          </a:xfrm>
          <a:prstGeom prst="rect">
            <a:avLst/>
          </a:prstGeom>
          <a:noFill/>
        </p:spPr>
        <p:txBody>
          <a:bodyPr wrap="square" rtlCol="0">
            <a:spAutoFit/>
          </a:bodyPr>
          <a:lstStyle/>
          <a:p>
            <a:r>
              <a:rPr lang="ru-RU" sz="2400" dirty="0" smtClean="0">
                <a:solidFill>
                  <a:srgbClr val="002060"/>
                </a:solidFill>
                <a:latin typeface="Arial Black" pitchFamily="34" charset="0"/>
              </a:rPr>
              <a:t>С уважением, </a:t>
            </a:r>
            <a:r>
              <a:rPr lang="ru-RU" sz="2400" dirty="0" err="1" smtClean="0">
                <a:solidFill>
                  <a:srgbClr val="002060"/>
                </a:solidFill>
                <a:latin typeface="Arial Black" pitchFamily="34" charset="0"/>
              </a:rPr>
              <a:t>Орноев</a:t>
            </a:r>
            <a:r>
              <a:rPr lang="ru-RU" sz="2400" dirty="0" smtClean="0">
                <a:solidFill>
                  <a:srgbClr val="002060"/>
                </a:solidFill>
                <a:latin typeface="Arial Black" pitchFamily="34" charset="0"/>
              </a:rPr>
              <a:t> В.С.</a:t>
            </a:r>
            <a:endParaRPr lang="ru-RU" sz="2400" dirty="0">
              <a:solidFill>
                <a:srgbClr val="002060"/>
              </a:solidFill>
              <a:latin typeface="Arial Black" pitchFamily="34" charset="0"/>
            </a:endParaRPr>
          </a:p>
        </p:txBody>
      </p:sp>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80728"/>
            <a:ext cx="8640960" cy="5760640"/>
          </a:xfrm>
        </p:spPr>
        <p:txBody>
          <a:bodyPr>
            <a:normAutofit fontScale="90000"/>
          </a:bodyPr>
          <a:lstStyle/>
          <a:p>
            <a:pPr algn="l"/>
            <a:r>
              <a:rPr lang="ru-RU" sz="1900" dirty="0" smtClean="0">
                <a:latin typeface="Times New Roman" pitchFamily="18" charset="0"/>
                <a:cs typeface="Times New Roman" pitchFamily="18" charset="0"/>
              </a:rPr>
              <a:t/>
            </a:r>
            <a:br>
              <a:rPr lang="ru-RU" sz="1900" dirty="0" smtClean="0">
                <a:latin typeface="Times New Roman" pitchFamily="18" charset="0"/>
                <a:cs typeface="Times New Roman" pitchFamily="18" charset="0"/>
              </a:rPr>
            </a:br>
            <a:r>
              <a:rPr lang="ru-RU" sz="1900" b="0" dirty="0" smtClean="0">
                <a:latin typeface="Times New Roman" pitchFamily="18" charset="0"/>
                <a:cs typeface="Times New Roman" pitchFamily="18" charset="0"/>
              </a:rPr>
              <a:t>1. ГП Иркутской области «Развитие жилищно - коммунального хозяйства Иркутской области» на 2019-2024 гг. подпрограмма «Модернизация объектов коммунальной инфраструктуры Иркутской области» на 2019-2024 гг.» ;</a:t>
            </a:r>
            <a:r>
              <a:rPr lang="ru-RU" sz="1900" dirty="0" smtClean="0">
                <a:latin typeface="Times New Roman" pitchFamily="18" charset="0"/>
                <a:cs typeface="Times New Roman" pitchFamily="18" charset="0"/>
              </a:rPr>
              <a:t/>
            </a:r>
            <a:br>
              <a:rPr lang="ru-RU" sz="1900" dirty="0" smtClean="0">
                <a:latin typeface="Times New Roman" pitchFamily="18" charset="0"/>
                <a:cs typeface="Times New Roman" pitchFamily="18" charset="0"/>
              </a:rPr>
            </a:br>
            <a:r>
              <a:rPr lang="ru-RU" sz="1900" b="0" dirty="0" smtClean="0">
                <a:latin typeface="Times New Roman" pitchFamily="18" charset="0"/>
                <a:cs typeface="Times New Roman" pitchFamily="18" charset="0"/>
              </a:rPr>
              <a:t>2. ГП Иркутской области «Развитие сельского хозяйства и регулирование рынков сельскохозяйственной продукции, сырья и продовольствия» на 2014-2020 гг. подпрограмма «Устойчивое развитие сельских территорий Иркутской области на 2014-2020 гг.:</a:t>
            </a:r>
            <a:r>
              <a:rPr lang="ru-RU" sz="1900" dirty="0" smtClean="0">
                <a:latin typeface="Times New Roman" pitchFamily="18" charset="0"/>
                <a:cs typeface="Times New Roman" pitchFamily="18" charset="0"/>
              </a:rPr>
              <a:t/>
            </a:r>
            <a:br>
              <a:rPr lang="ru-RU" sz="1900" dirty="0" smtClean="0">
                <a:latin typeface="Times New Roman" pitchFamily="18" charset="0"/>
                <a:cs typeface="Times New Roman" pitchFamily="18" charset="0"/>
              </a:rPr>
            </a:br>
            <a:r>
              <a:rPr lang="ru-RU" sz="1900" b="0" dirty="0" smtClean="0">
                <a:latin typeface="Times New Roman" pitchFamily="18" charset="0"/>
                <a:cs typeface="Times New Roman" pitchFamily="18" charset="0"/>
              </a:rPr>
              <a:t>3. ГП Иркутской области «Экономическое развитие и инновационная экономика» на 2015-2020 гг. подпрограмма «Государственная политика в сфере экономического развития Иркутской области на 2015-2020 гг. на реализацию мероприятий перечня проектов «народных инициатив»;</a:t>
            </a:r>
            <a:r>
              <a:rPr lang="ru-RU" sz="1900" dirty="0" smtClean="0">
                <a:latin typeface="Times New Roman" pitchFamily="18" charset="0"/>
                <a:cs typeface="Times New Roman" pitchFamily="18" charset="0"/>
              </a:rPr>
              <a:t/>
            </a:r>
            <a:br>
              <a:rPr lang="ru-RU" sz="1900" dirty="0" smtClean="0">
                <a:latin typeface="Times New Roman" pitchFamily="18" charset="0"/>
                <a:cs typeface="Times New Roman" pitchFamily="18" charset="0"/>
              </a:rPr>
            </a:br>
            <a:r>
              <a:rPr lang="ru-RU" sz="1900" b="0" dirty="0" smtClean="0">
                <a:latin typeface="Times New Roman" pitchFamily="18" charset="0"/>
                <a:cs typeface="Times New Roman" pitchFamily="18" charset="0"/>
              </a:rPr>
              <a:t>4. ГП Иркутской области «Развитие жилищно-коммунального хозяйства и повышение энергоэффективности Иркутской области» на 2019-2024 годы, подпрограмма «Повышение качества водоснабжения Иркутской области» на 2019-2024 годы, региональный проект «Чистая вода»;</a:t>
            </a:r>
            <a:r>
              <a:rPr lang="ru-RU" sz="1900" dirty="0" smtClean="0">
                <a:latin typeface="Times New Roman" pitchFamily="18" charset="0"/>
                <a:cs typeface="Times New Roman" pitchFamily="18" charset="0"/>
              </a:rPr>
              <a:t/>
            </a:r>
            <a:br>
              <a:rPr lang="ru-RU" sz="1900" dirty="0" smtClean="0">
                <a:latin typeface="Times New Roman" pitchFamily="18" charset="0"/>
                <a:cs typeface="Times New Roman" pitchFamily="18" charset="0"/>
              </a:rPr>
            </a:br>
            <a:r>
              <a:rPr lang="ru-RU" sz="1900" b="0" dirty="0" smtClean="0">
                <a:latin typeface="Times New Roman" pitchFamily="18" charset="0"/>
                <a:cs typeface="Times New Roman" pitchFamily="18" charset="0"/>
              </a:rPr>
              <a:t>5. Приоритетный проект «Формирование комфортной городской среды Иркутской области» на благоустройство дворовых и общественных территорий;</a:t>
            </a:r>
            <a:br>
              <a:rPr lang="ru-RU" sz="1900" b="0" dirty="0" smtClean="0">
                <a:latin typeface="Times New Roman" pitchFamily="18" charset="0"/>
                <a:cs typeface="Times New Roman" pitchFamily="18" charset="0"/>
              </a:rPr>
            </a:br>
            <a:r>
              <a:rPr lang="ru-RU" sz="1900" dirty="0" smtClean="0">
                <a:latin typeface="Times New Roman" pitchFamily="18" charset="0"/>
                <a:cs typeface="Times New Roman" pitchFamily="18" charset="0"/>
              </a:rPr>
              <a:t>6.  Подпрограмма «Оказание финансовой поддержки  муниципальным образованиям Иркутской области в сфере культуры и архивного дела». Была предоставлена субсидия местному бюджету из областного бюджета в целях </a:t>
            </a:r>
            <a:r>
              <a:rPr lang="ru-RU" sz="1900" dirty="0" err="1" smtClean="0">
                <a:latin typeface="Times New Roman" pitchFamily="18" charset="0"/>
                <a:cs typeface="Times New Roman" pitchFamily="18" charset="0"/>
              </a:rPr>
              <a:t>софинансирования</a:t>
            </a:r>
            <a:r>
              <a:rPr lang="ru-RU" sz="1900" dirty="0" smtClean="0">
                <a:latin typeface="Times New Roman" pitchFamily="18" charset="0"/>
                <a:cs typeface="Times New Roman" pitchFamily="18" charset="0"/>
              </a:rPr>
              <a:t> расходных обязательств муниципальных образований Иркутской области на развитие домов культуры;</a:t>
            </a:r>
            <a:br>
              <a:rPr lang="ru-RU" sz="1900" dirty="0" smtClean="0">
                <a:latin typeface="Times New Roman" pitchFamily="18" charset="0"/>
                <a:cs typeface="Times New Roman" pitchFamily="18" charset="0"/>
              </a:rPr>
            </a:br>
            <a:r>
              <a:rPr lang="ru-RU" sz="1900" dirty="0" smtClean="0">
                <a:latin typeface="Times New Roman" pitchFamily="18" charset="0"/>
                <a:cs typeface="Times New Roman" pitchFamily="18" charset="0"/>
              </a:rPr>
              <a:t>7. Государственная программа Иркутской области «Охрана окружающей среды».</a:t>
            </a:r>
            <a:r>
              <a:rPr lang="ru-RU" sz="2000" dirty="0" smtClean="0"/>
              <a:t/>
            </a:r>
            <a:br>
              <a:rPr lang="ru-RU" sz="2000" dirty="0" smtClean="0"/>
            </a:br>
            <a:r>
              <a:rPr lang="ru-RU" sz="2000" dirty="0" smtClean="0"/>
              <a:t/>
            </a:r>
            <a:br>
              <a:rPr lang="ru-RU" sz="2000" dirty="0" smtClean="0"/>
            </a:br>
            <a:endParaRPr lang="ru-RU" sz="2000" dirty="0"/>
          </a:p>
        </p:txBody>
      </p:sp>
      <p:sp>
        <p:nvSpPr>
          <p:cNvPr id="3" name="TextBox 2"/>
          <p:cNvSpPr txBox="1"/>
          <p:nvPr/>
        </p:nvSpPr>
        <p:spPr>
          <a:xfrm>
            <a:off x="0" y="116632"/>
            <a:ext cx="9144000" cy="584775"/>
          </a:xfrm>
          <a:prstGeom prst="rect">
            <a:avLst/>
          </a:prstGeom>
          <a:noFill/>
        </p:spPr>
        <p:txBody>
          <a:bodyPr wrap="square" rtlCol="0">
            <a:spAutoFit/>
          </a:bodyPr>
          <a:lstStyle/>
          <a:p>
            <a:pPr algn="ctr"/>
            <a:r>
              <a:rPr lang="ru-RU" sz="1600" b="1" dirty="0" smtClean="0">
                <a:solidFill>
                  <a:srgbClr val="002060"/>
                </a:solidFill>
                <a:latin typeface="Arial Black" pitchFamily="34" charset="0"/>
                <a:cs typeface="Times New Roman" pitchFamily="18" charset="0"/>
              </a:rPr>
              <a:t>Заларинское МО в 2019 году принимало участие в 7 программах с участием федерального и областного  финансирования в сумме 67699,5 тыс. рублей:</a:t>
            </a:r>
            <a:endParaRPr lang="ru-RU" sz="1600" dirty="0"/>
          </a:p>
        </p:txBody>
      </p:sp>
    </p:spTree>
    <p:extLst>
      <p:ext uri="{BB962C8B-B14F-4D97-AF65-F5344CB8AC3E}">
        <p14:creationId xmlns="" xmlns:p14="http://schemas.microsoft.com/office/powerpoint/2010/main" val="3293958388"/>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1105</TotalTime>
  <Words>4238</Words>
  <Application>Microsoft Office PowerPoint</Application>
  <PresentationFormat>Экран (4:3)</PresentationFormat>
  <Paragraphs>548</Paragraphs>
  <Slides>86</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86</vt:i4>
      </vt:variant>
    </vt:vector>
  </HeadingPairs>
  <TitlesOfParts>
    <vt:vector size="87" baseType="lpstr">
      <vt:lpstr>Тема Office</vt:lpstr>
      <vt:lpstr>Слайд 1</vt:lpstr>
      <vt:lpstr>Анализ собственных доходов   за период с 2017-2019 гг.</vt:lpstr>
      <vt:lpstr>Слайд 3</vt:lpstr>
      <vt:lpstr>Слайд 4</vt:lpstr>
      <vt:lpstr> Анализ безвозмездных поступлений  за период с 2017-2019 гг.</vt:lpstr>
      <vt:lpstr> Анализ расходов Заларинского МО  за период с 2017-2019 гг.</vt:lpstr>
      <vt:lpstr>Анализ расходов Заларинского МО за 2019г.</vt:lpstr>
      <vt:lpstr>Слайд 8</vt:lpstr>
      <vt:lpstr> 1. ГП Иркутской области «Развитие жилищно - коммунального хозяйства Иркутской области» на 2019-2024 гг. подпрограмма «Модернизация объектов коммунальной инфраструктуры Иркутской области» на 2019-2024 гг.» ; 2. ГП Иркутской области «Развитие сельского хозяйства и регулирование рынков сельскохозяйственной продукции, сырья и продовольствия» на 2014-2020 гг. подпрограмма «Устойчивое развитие сельских территорий Иркутской области на 2014-2020 гг.: 3. ГП Иркутской области «Экономическое развитие и инновационная экономика» на 2015-2020 гг. подпрограмма «Государственная политика в сфере экономического развития Иркутской области на 2015-2020 гг. на реализацию мероприятий перечня проектов «народных инициатив»; 4. ГП Иркутской области «Развитие жилищно-коммунального хозяйства и повышение энергоэффективности Иркутской области» на 2019-2024 годы, подпрограмма «Повышение качества водоснабжения Иркутской области» на 2019-2024 годы, региональный проект «Чистая вода»; 5. Приоритетный проект «Формирование комфортной городской среды Иркутской области» на благоустройство дворовых и общественных территорий; 6.  Подпрограмма «Оказание финансовой поддержки  муниципальным образованиям Иркутской области в сфере культуры и архивного дела». Была предоставлена субсидия местному бюджету из областного бюджета в целях софинансирования расходных обязательств муниципальных образований Иркутской области на развитие домов культуры; 7. Государственная программа Иркутской области «Охрана окружающей среды».  </vt:lpstr>
      <vt:lpstr>В 2019 году  в рамках подпрограммы «Модернизация объектов коммунальной инфраструктуры Иркутской области» на 2019-2024 гг. капитально отремонтированы  инженерные сети протяжностью 110 метров на пл. Строителей на  сумму 2913,07 тыс. руб.,  из них областной бюджет 2738,28 тыс. руб.,  местный бюджет 174,78 тыс.руб. генподрядчик ООО «Лиза». </vt:lpstr>
      <vt:lpstr>Слайд 11</vt:lpstr>
      <vt:lpstr>Слайд 12</vt:lpstr>
      <vt:lpstr>Проведен капитальный ремонт канализационных сетей мкр. ЗМЗ общей протяженностью 1700 метров на сумму 19113,49 тыс. руб. из них областной бюджет 17966,68  тыс. руб. , местный бюджет 1146,80 тыс. руб. генподрядчик ООО «Экобест».  На приобретение оборудования и материалов для капитального ремонта инженерных сетей затрачено 4186,95 тыс. руб., из них  областного бюджета 3935,74 тыс. руб., местный бюджет 251,23 тыс.руб. ген подрядчик ООО АГРУПП, ИП Овчинников Н.А., ООО «Сибэнергокомплекс»,  ООО «ВостСибРегион».</vt:lpstr>
      <vt:lpstr>Слайд 14</vt:lpstr>
      <vt:lpstr>Слайд 15</vt:lpstr>
      <vt:lpstr>Согласно программы «Развитие сельского хозяйства и регулирование рынков сельскохозяйственной продукции, сырья и продовольствия» по подпрограммой «Устойчивое развитие сельских территорий Иркутской области» на 2014-2020 гг.  Была построена МФП на ул. Матросова, 3л. на общую сумму 3042,1 тыс. руб.  </vt:lpstr>
      <vt:lpstr>В рамках ГП Иркутской области «Экономическое развитие и инновационная экономика» на 2015-2020 гг. подпрограммы «Государственная политика в сфере экономического развития Иркутской области на 2015-2020 гг.» на реализацию мероприятий перечня проектов народных инициатив для благоустройства территории и ремонта дорог в 2019 году приобретен грузовой автомобиль ГАЗ 3309 (мусоровоз) для благоустройства территории п. Залари. </vt:lpstr>
      <vt:lpstr>Слайд 18</vt:lpstr>
      <vt:lpstr>Слайд 19</vt:lpstr>
      <vt:lpstr>  В рамках ГП Иркутской области «Развитие жилищно-коммунального хозяйства и повышение энергоэффективности Иркутской области» на 2019-2024 годы, подпрограммы «Повышение качества водоснабжения Иркутской области» на 2019-2024 годы, регионального проекта «Чистая вода» начато строительство водопровода мкр. ЗМЗ-Целинстрой, завершение строительства планируется в 2020 году.</vt:lpstr>
      <vt:lpstr>Слайд 21</vt:lpstr>
      <vt:lpstr>Слайд 22</vt:lpstr>
      <vt:lpstr>  В рамках приоритетного проекта «Формирование комфортной городской среды Иркутской области» на благоустройство дворовых и общественных территорий проведены работы по благоустройству общественной территории Центральный парк по ул. Карла Маркса 97. Были выполнены работы по обустройству тротуаров, освещение, волейбольная площадка, площадка для занятий спорта, площадка для проведения общественных мероприятий, установлены МАФы на общую сумму  7848,8 тыс. руб. </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По фонду капитального ремонта многоквартирных домов Иркутской области проведен капитальный ремонт домов по адресам:    ул. Российская №4 на сумму 2875,0 тыс. руб.,  ул. Лазо №16 на сумму 1022,3 тыс. руб. </vt:lpstr>
      <vt:lpstr>  </vt:lpstr>
      <vt:lpstr>Слайд 40</vt:lpstr>
      <vt:lpstr>Слайд 41</vt:lpstr>
      <vt:lpstr>Слайд 42</vt:lpstr>
      <vt:lpstr>Слайд 43</vt:lpstr>
      <vt:lpstr>Слайд 44</vt:lpstr>
      <vt:lpstr>ул. Кедровая </vt:lpstr>
      <vt:lpstr>Слайд 46</vt:lpstr>
      <vt:lpstr>Благоустройство территории Заларинского МО</vt:lpstr>
      <vt:lpstr>Слайд 48</vt:lpstr>
      <vt:lpstr>Слайд 49</vt:lpstr>
      <vt:lpstr>Слайд 50</vt:lpstr>
      <vt:lpstr>Слайд 51</vt:lpstr>
      <vt:lpstr>Слайд 52</vt:lpstr>
      <vt:lpstr>Слайд 53</vt:lpstr>
      <vt:lpstr>Слайд 54</vt:lpstr>
      <vt:lpstr>Слайд 55</vt:lpstr>
      <vt:lpstr>РАБОТА  С СЕМЬЯМИ И ГРАЖДАНАМИ:</vt:lpstr>
      <vt:lpstr>Слайд 57</vt:lpstr>
      <vt:lpstr>Слайд 58</vt:lpstr>
      <vt:lpstr> ПОЧЕТНЫЕ ГРАЖДАНЕ п. ЗАЛАРИ:</vt:lpstr>
      <vt:lpstr>ПОБЕДИТЕЛИ КОНКУРСА « ЛУЧШЕЕ БЛАГОУСТРОЙСТВО  ТЕРРИТОРИЙ ЗАЛАРИНСКОГО МО 2019»</vt:lpstr>
      <vt:lpstr>Победители конкурса «Новый год у ворот» 2019</vt:lpstr>
      <vt:lpstr>Слайд 62</vt:lpstr>
      <vt:lpstr>РАБОТА с СО НКО </vt:lpstr>
      <vt:lpstr>Слайд 64</vt:lpstr>
      <vt:lpstr>Слайд 65</vt:lpstr>
      <vt:lpstr>Добровольная народная дружина «ЗАРЯ»</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RePack by SPecialiST</cp:lastModifiedBy>
  <cp:revision>109</cp:revision>
  <dcterms:created xsi:type="dcterms:W3CDTF">2020-01-14T01:06:36Z</dcterms:created>
  <dcterms:modified xsi:type="dcterms:W3CDTF">2020-01-16T10:36:44Z</dcterms:modified>
</cp:coreProperties>
</file>