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71" autoAdjust="0"/>
  </p:normalViewPr>
  <p:slideViewPr>
    <p:cSldViewPr>
      <p:cViewPr>
        <p:scale>
          <a:sx n="66" d="100"/>
          <a:sy n="66" d="100"/>
        </p:scale>
        <p:origin x="-2362" y="-58"/>
      </p:cViewPr>
      <p:guideLst>
        <p:guide orient="horz" pos="514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7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01434-32AB-4E22-BC40-90FB7168596C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DDE01-7790-4A72-9337-BE4AB7C2F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893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C5A2A-F9C2-44E3-8E42-46B5711927E4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2361F-6875-4EFB-9A49-F7CE10CCC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972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54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4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8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689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9">
            <a:extLst>
              <a:ext uri="{FF2B5EF4-FFF2-40B4-BE49-F238E27FC236}">
                <a16:creationId xmlns="" xmlns:a16="http://schemas.microsoft.com/office/drawing/2014/main" id="{C4FF512C-2A48-FEE3-2F18-4839A66B9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251520"/>
            <a:ext cx="1728192" cy="550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4ED362-8982-48E4-D3B8-3879EF049A26}"/>
              </a:ext>
            </a:extLst>
          </p:cNvPr>
          <p:cNvSpPr txBox="1"/>
          <p:nvPr userDrawn="1"/>
        </p:nvSpPr>
        <p:spPr>
          <a:xfrm>
            <a:off x="4471151" y="36746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marL="0" marR="0" lvl="0" indent="0" algn="ctr" defTabSz="17609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549275" y="7740352"/>
            <a:ext cx="5759450" cy="1179576"/>
            <a:chOff x="549275" y="8365427"/>
            <a:chExt cx="5759450" cy="1179576"/>
          </a:xfrm>
        </p:grpSpPr>
        <p:pic>
          <p:nvPicPr>
            <p:cNvPr id="8" name="Graphic 3">
              <a:extLst>
                <a:ext uri="{FF2B5EF4-FFF2-40B4-BE49-F238E27FC236}">
                  <a16:creationId xmlns="" xmlns:a16="http://schemas.microsoft.com/office/drawing/2014/main" id="{4376FE2D-5AE0-BB62-B940-64E3D8A3C2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33280" y="8365427"/>
              <a:ext cx="1775445" cy="1179576"/>
            </a:xfrm>
            <a:prstGeom prst="rect">
              <a:avLst/>
            </a:prstGeom>
          </p:spPr>
        </p:pic>
        <p:pic>
          <p:nvPicPr>
            <p:cNvPr id="9" name="Graphic 4">
              <a:extLst>
                <a:ext uri="{FF2B5EF4-FFF2-40B4-BE49-F238E27FC236}">
                  <a16:creationId xmlns="" xmlns:a16="http://schemas.microsoft.com/office/drawing/2014/main" id="{7669B014-BCE9-3987-189E-8E46155C57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9275" y="8579066"/>
              <a:ext cx="522088" cy="87449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B9FD6D6-5062-B210-EDC4-6EDE17433BE3}"/>
                </a:ext>
              </a:extLst>
            </p:cNvPr>
            <p:cNvSpPr txBox="1"/>
            <p:nvPr userDrawn="1"/>
          </p:nvSpPr>
          <p:spPr>
            <a:xfrm>
              <a:off x="1304764" y="8746703"/>
              <a:ext cx="292863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8 (800) 222-22-22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D4142E1-FE67-82B5-E709-4634D9FEB5D8}"/>
                </a:ext>
              </a:extLst>
            </p:cNvPr>
            <p:cNvSpPr txBox="1"/>
            <p:nvPr userDrawn="1"/>
          </p:nvSpPr>
          <p:spPr>
            <a:xfrm>
              <a:off x="1304206" y="9041197"/>
              <a:ext cx="292863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Бесплатный многоканальный телефон </a:t>
              </a:r>
              <a:b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</a:b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контакт-центра ФНС России</a:t>
              </a:r>
            </a:p>
          </p:txBody>
        </p:sp>
        <p:pic>
          <p:nvPicPr>
            <p:cNvPr id="12" name="Рисунок 2">
              <a:extLst>
                <a:ext uri="{FF2B5EF4-FFF2-40B4-BE49-F238E27FC236}">
                  <a16:creationId xmlns="" xmlns:a16="http://schemas.microsoft.com/office/drawing/2014/main" id="{C9E85346-5A04-AC11-4D58-826824EFD7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545" y="8472165"/>
              <a:ext cx="991413" cy="991413"/>
            </a:xfrm>
            <a:prstGeom prst="roundRect">
              <a:avLst>
                <a:gd name="adj" fmla="val 5138"/>
              </a:avLst>
            </a:prstGeom>
          </p:spPr>
        </p:pic>
      </p:grpSp>
      <p:sp>
        <p:nvSpPr>
          <p:cNvPr id="14" name="TextBox 13"/>
          <p:cNvSpPr txBox="1"/>
          <p:nvPr userDrawn="1"/>
        </p:nvSpPr>
        <p:spPr>
          <a:xfrm>
            <a:off x="1124744" y="342112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МЕЖРАЙОННАЯ ИФНС РОССИИ №21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ПО ИРКУТСКОЙ ОБЛАСТИ</a:t>
            </a:r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9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9">
            <a:extLst>
              <a:ext uri="{FF2B5EF4-FFF2-40B4-BE49-F238E27FC236}">
                <a16:creationId xmlns="" xmlns:a16="http://schemas.microsoft.com/office/drawing/2014/main" id="{C4FF512C-2A48-FEE3-2F18-4839A66B9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251520"/>
            <a:ext cx="1728192" cy="550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4ED362-8982-48E4-D3B8-3879EF049A26}"/>
              </a:ext>
            </a:extLst>
          </p:cNvPr>
          <p:cNvSpPr txBox="1"/>
          <p:nvPr userDrawn="1"/>
        </p:nvSpPr>
        <p:spPr>
          <a:xfrm>
            <a:off x="4471151" y="36746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marL="0" marR="0" lvl="0" indent="0" algn="ctr" defTabSz="17609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24744" y="342112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МЕЖРАЙОННАЯ ИФНС РОССИИ №21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ПО ИРКУТСКОЙ ОБЛАСТИ</a:t>
            </a:r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</p:spPr>
        <p:txBody>
          <a:bodyPr/>
          <a:lstStyle>
            <a:lvl1pPr>
              <a:defRPr sz="2400" b="1">
                <a:latin typeface="Golos Text" pitchFamily="34" charset="0"/>
                <a:ea typeface="Golos Text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282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9">
            <a:extLst>
              <a:ext uri="{FF2B5EF4-FFF2-40B4-BE49-F238E27FC236}">
                <a16:creationId xmlns="" xmlns:a16="http://schemas.microsoft.com/office/drawing/2014/main" id="{C4FF512C-2A48-FEE3-2F18-4839A66B9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251520"/>
            <a:ext cx="1728192" cy="550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4ED362-8982-48E4-D3B8-3879EF049A26}"/>
              </a:ext>
            </a:extLst>
          </p:cNvPr>
          <p:cNvSpPr txBox="1"/>
          <p:nvPr userDrawn="1"/>
        </p:nvSpPr>
        <p:spPr>
          <a:xfrm>
            <a:off x="4471151" y="36746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marL="0" marR="0" lvl="0" indent="0" algn="ctr" defTabSz="17609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549275" y="7953991"/>
            <a:ext cx="3684122" cy="874497"/>
            <a:chOff x="549275" y="8579066"/>
            <a:chExt cx="3684122" cy="874497"/>
          </a:xfrm>
        </p:grpSpPr>
        <p:pic>
          <p:nvPicPr>
            <p:cNvPr id="9" name="Graphic 4">
              <a:extLst>
                <a:ext uri="{FF2B5EF4-FFF2-40B4-BE49-F238E27FC236}">
                  <a16:creationId xmlns="" xmlns:a16="http://schemas.microsoft.com/office/drawing/2014/main" id="{7669B014-BCE9-3987-189E-8E46155C57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9275" y="8579066"/>
              <a:ext cx="522088" cy="87449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B9FD6D6-5062-B210-EDC4-6EDE17433BE3}"/>
                </a:ext>
              </a:extLst>
            </p:cNvPr>
            <p:cNvSpPr txBox="1"/>
            <p:nvPr userDrawn="1"/>
          </p:nvSpPr>
          <p:spPr>
            <a:xfrm>
              <a:off x="1304764" y="8746703"/>
              <a:ext cx="292863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8 (800) 222-22-22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D4142E1-FE67-82B5-E709-4634D9FEB5D8}"/>
                </a:ext>
              </a:extLst>
            </p:cNvPr>
            <p:cNvSpPr txBox="1"/>
            <p:nvPr userDrawn="1"/>
          </p:nvSpPr>
          <p:spPr>
            <a:xfrm>
              <a:off x="1304206" y="9041197"/>
              <a:ext cx="292863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Бесплатный многоканальный телефон </a:t>
              </a:r>
              <a:b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</a:b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контакт-центра ФНС России</a:t>
              </a:r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44" y="342112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МЕЖРАЙОННАЯ ИФНС РОССИИ №21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ПО ИРКУТСКОЙ ОБЛАСТИ</a:t>
            </a:r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0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6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8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0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7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9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0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9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8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80" y="1691680"/>
            <a:ext cx="576064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Golos Text" pitchFamily="34" charset="0"/>
                <a:ea typeface="Golos Text" pitchFamily="34" charset="0"/>
              </a:rPr>
              <a:t>РАЗДЕЛ «ЕДИНЫЙ НАЛОГОВЫЙ СЧЕТ»</a:t>
            </a:r>
          </a:p>
          <a:p>
            <a:pPr algn="ctr"/>
            <a:endParaRPr lang="ru-RU" sz="1050" dirty="0" smtClean="0"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ru-RU" sz="2000" i="1" dirty="0"/>
              <a:t>В «ЛИЧНОМ КАБИНЕТЕ НАЛОГОПЛАТЕЛЬЩИКА ЮРИДИЧЕСКОГО ЛИЦА»</a:t>
            </a:r>
          </a:p>
          <a:p>
            <a:pPr algn="ctr"/>
            <a:endParaRPr lang="ru-RU" sz="2400" dirty="0"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9" b="74630" l="25052" r="76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9" t="16098" r="23401" b="25401"/>
          <a:stretch/>
        </p:blipFill>
        <p:spPr bwMode="auto">
          <a:xfrm>
            <a:off x="1133634" y="4018890"/>
            <a:ext cx="4590732" cy="292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3530" y="539552"/>
            <a:ext cx="3129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УФНС РОССИИ ПО ИРКУТСКОЙ ОБЛАСТИ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89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400" smtClean="0">
                <a:latin typeface="Golos Text Medium" pitchFamily="34" charset="0"/>
                <a:ea typeface="Golos Text Medium" pitchFamily="34" charset="0"/>
              </a:rPr>
              <a:t>10</a:t>
            </a:fld>
            <a:endParaRPr lang="ru-RU" sz="2400" dirty="0">
              <a:latin typeface="Golos Text Medium" pitchFamily="34" charset="0"/>
              <a:ea typeface="Golos Text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530" y="539552"/>
            <a:ext cx="3129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УФНС РОССИИ ПО ИРКУТСКОЙ ОБЛАСТИ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80" y="1137102"/>
            <a:ext cx="57606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Блок «Операции ЕНП»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80" y="1540942"/>
            <a:ext cx="5760640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rtlCol="0">
            <a:spAutoFit/>
          </a:bodyPr>
          <a:lstStyle/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Блок «Операции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ЕНП» предоставляет возможность просмотреть историю операций (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в разрезе по виду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операций), начиная с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01.01.2023.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680" y="2113102"/>
            <a:ext cx="5760640" cy="442674"/>
          </a:xfrm>
          <a:prstGeom prst="round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300" b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Также есть возможность сделать выборки с помощью инструмента «Фильтр» и выгрузить данные в формате </a:t>
            </a:r>
            <a:r>
              <a:rPr lang="en-US" sz="1300" b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Ex</a:t>
            </a:r>
            <a:r>
              <a:rPr lang="ru-RU" sz="1300" b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с</a:t>
            </a:r>
            <a:r>
              <a:rPr lang="en-US" sz="1300" b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el</a:t>
            </a:r>
            <a:r>
              <a:rPr lang="ru-RU" sz="1300" b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:</a:t>
            </a:r>
            <a:endParaRPr lang="ru-RU" sz="1300" b="1" dirty="0">
              <a:solidFill>
                <a:srgbClr val="FF0000"/>
              </a:solidFill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2699792"/>
            <a:ext cx="254091" cy="19317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908720" y="2609349"/>
            <a:ext cx="5400600" cy="306467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По типу операций (поступление на ЕНП/Списание с ЕНП);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2987824"/>
            <a:ext cx="254091" cy="19317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908720" y="2897381"/>
            <a:ext cx="5400600" cy="306467"/>
          </a:xfrm>
          <a:prstGeom prst="round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По виду операции;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3226693"/>
            <a:ext cx="254091" cy="19317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908720" y="3185413"/>
            <a:ext cx="5400600" cy="306467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КБК;</a:t>
            </a:r>
            <a:endParaRPr lang="ru-RU" sz="1100" dirty="0"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3514725"/>
            <a:ext cx="254091" cy="193179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908720" y="3419872"/>
            <a:ext cx="5400600" cy="306467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КПП;</a:t>
            </a:r>
            <a:endParaRPr lang="ru-RU" sz="1100" dirty="0"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3779912"/>
            <a:ext cx="254091" cy="193179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908720" y="3689469"/>
            <a:ext cx="5400600" cy="306467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ОКТМО.</a:t>
            </a:r>
            <a:endParaRPr lang="ru-RU" sz="1100" dirty="0">
              <a:latin typeface="Golos Text" pitchFamily="34" charset="0"/>
              <a:ea typeface="Golos Text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27063" y="4172138"/>
            <a:ext cx="5803874" cy="2488094"/>
            <a:chOff x="404664" y="5148064"/>
            <a:chExt cx="5803874" cy="248809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0" t="29297" r="16745" b="25788"/>
            <a:stretch/>
          </p:blipFill>
          <p:spPr bwMode="auto">
            <a:xfrm>
              <a:off x="404664" y="5148064"/>
              <a:ext cx="5803874" cy="2488094"/>
            </a:xfrm>
            <a:prstGeom prst="roundRect">
              <a:avLst>
                <a:gd name="adj" fmla="val 7562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3" t="54959" r="38933" b="40050"/>
            <a:stretch/>
          </p:blipFill>
          <p:spPr bwMode="auto">
            <a:xfrm>
              <a:off x="3430429" y="6444208"/>
              <a:ext cx="915215" cy="410269"/>
            </a:xfrm>
            <a:prstGeom prst="roundRect">
              <a:avLst>
                <a:gd name="adj" fmla="val 7562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286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400" smtClean="0">
                <a:latin typeface="Golos Text Medium" pitchFamily="34" charset="0"/>
                <a:ea typeface="Golos Text Medium" pitchFamily="34" charset="0"/>
              </a:rPr>
              <a:t>11</a:t>
            </a:fld>
            <a:endParaRPr lang="ru-RU" sz="2400" dirty="0">
              <a:latin typeface="Golos Text Medium" pitchFamily="34" charset="0"/>
              <a:ea typeface="Golos Text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530" y="539552"/>
            <a:ext cx="3129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УФНС РОССИИ ПО ИРКУТСКОЙ ОБЛАСТИ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80" y="1065094"/>
            <a:ext cx="57606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Блок «История ЕНС»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80" y="1468934"/>
            <a:ext cx="5760640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rtlCol="0">
            <a:spAutoFit/>
          </a:bodyPr>
          <a:lstStyle/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Блок «История ЕНС»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предоставляет возможность просмотреть историю операций за выбранный период.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48680" y="2220256"/>
            <a:ext cx="5760640" cy="2135720"/>
            <a:chOff x="548680" y="6804248"/>
            <a:chExt cx="5760640" cy="213572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0" t="13230" r="17326" b="45839"/>
            <a:stretch/>
          </p:blipFill>
          <p:spPr bwMode="auto">
            <a:xfrm>
              <a:off x="548680" y="6804248"/>
              <a:ext cx="5760640" cy="2135720"/>
            </a:xfrm>
            <a:prstGeom prst="roundRect">
              <a:avLst>
                <a:gd name="adj" fmla="val 11689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03" t="55135" r="32197" b="39683"/>
            <a:stretch/>
          </p:blipFill>
          <p:spPr bwMode="auto">
            <a:xfrm>
              <a:off x="4365104" y="7960128"/>
              <a:ext cx="865011" cy="424644"/>
            </a:xfrm>
            <a:prstGeom prst="roundRect">
              <a:avLst>
                <a:gd name="adj" fmla="val 7562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4" t="46037" r="62298" b="45839"/>
          <a:stretch/>
        </p:blipFill>
        <p:spPr bwMode="auto">
          <a:xfrm>
            <a:off x="548680" y="3779912"/>
            <a:ext cx="2144415" cy="551543"/>
          </a:xfrm>
          <a:prstGeom prst="roundRect">
            <a:avLst>
              <a:gd name="adj" fmla="val 11689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8680" y="4593486"/>
            <a:ext cx="57606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Блок «процедуры взыскания»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80" y="5004048"/>
            <a:ext cx="5760640" cy="3064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rtlCol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В данном разделе отображается:  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436096"/>
            <a:ext cx="254091" cy="19317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08720" y="5375121"/>
            <a:ext cx="54006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Требование об уплате;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1" y="5724128"/>
            <a:ext cx="254091" cy="19317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08720" y="5663153"/>
            <a:ext cx="54006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Решения о взысканиях;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1" y="6012160"/>
            <a:ext cx="254091" cy="19317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08720" y="5940152"/>
            <a:ext cx="54006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Постановления о взысканиях за счет имущества.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48680" y="6372200"/>
            <a:ext cx="5760640" cy="2135720"/>
            <a:chOff x="404664" y="4932040"/>
            <a:chExt cx="5760640" cy="213572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0" t="13230" r="17326" b="45839"/>
            <a:stretch/>
          </p:blipFill>
          <p:spPr bwMode="auto">
            <a:xfrm>
              <a:off x="404664" y="4932040"/>
              <a:ext cx="5760640" cy="2135720"/>
            </a:xfrm>
            <a:prstGeom prst="roundRect">
              <a:avLst>
                <a:gd name="adj" fmla="val 11689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22" t="38254" r="22303" b="56244"/>
            <a:stretch/>
          </p:blipFill>
          <p:spPr bwMode="auto">
            <a:xfrm>
              <a:off x="4653136" y="6156176"/>
              <a:ext cx="1168002" cy="384589"/>
            </a:xfrm>
            <a:prstGeom prst="roundRect">
              <a:avLst>
                <a:gd name="adj" fmla="val 11689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206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400" smtClean="0">
                <a:latin typeface="Golos Text Medium" pitchFamily="34" charset="0"/>
                <a:ea typeface="Golos Text Medium" pitchFamily="34" charset="0"/>
              </a:rPr>
              <a:t>2</a:t>
            </a:fld>
            <a:endParaRPr lang="ru-RU" sz="2400" dirty="0">
              <a:latin typeface="Golos Text Medium" pitchFamily="34" charset="0"/>
              <a:ea typeface="Golos Text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530" y="539552"/>
            <a:ext cx="3129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УФНС РОССИИ ПО ИРКУТСКОЙ ОБЛАСТИ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679" y="1297075"/>
            <a:ext cx="3855835" cy="89255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Узнать об особенностях использования</a:t>
            </a:r>
          </a:p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ЕНС Вы можете, наведя камеру Вашего</a:t>
            </a:r>
          </a:p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смартфона на QR-код,</a:t>
            </a:r>
          </a:p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или на сайте NALOG.GOV.RU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365104" y="1115616"/>
            <a:ext cx="1944216" cy="1350150"/>
            <a:chOff x="4493740" y="1043608"/>
            <a:chExt cx="1815419" cy="1206134"/>
          </a:xfrm>
        </p:grpSpPr>
        <p:pic>
          <p:nvPicPr>
            <p:cNvPr id="7" name="Graphic 3">
              <a:extLst>
                <a:ext uri="{FF2B5EF4-FFF2-40B4-BE49-F238E27FC236}">
                  <a16:creationId xmlns="" xmlns:a16="http://schemas.microsoft.com/office/drawing/2014/main" id="{4376FE2D-5AE0-BB62-B940-64E3D8A3C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93740" y="1043608"/>
              <a:ext cx="1815419" cy="1206134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820" y="1187624"/>
              <a:ext cx="1008000" cy="10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548679" y="2966034"/>
            <a:ext cx="3855835" cy="89255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Получить ответы на часто задаваемые</a:t>
            </a:r>
          </a:p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вопросы Вы можете, наведя камеру</a:t>
            </a:r>
          </a:p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Вашего смартфона на QR-код,</a:t>
            </a:r>
          </a:p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или на сайте NALOG.GOV.RU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365104" y="2771800"/>
            <a:ext cx="1944216" cy="1350150"/>
            <a:chOff x="4493740" y="2177734"/>
            <a:chExt cx="1815419" cy="1206134"/>
          </a:xfrm>
        </p:grpSpPr>
        <p:pic>
          <p:nvPicPr>
            <p:cNvPr id="11" name="Graphic 3">
              <a:extLst>
                <a:ext uri="{FF2B5EF4-FFF2-40B4-BE49-F238E27FC236}">
                  <a16:creationId xmlns="" xmlns:a16="http://schemas.microsoft.com/office/drawing/2014/main" id="{4376FE2D-5AE0-BB62-B940-64E3D8A3C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93740" y="2177734"/>
              <a:ext cx="1815419" cy="1206134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820" y="2321750"/>
              <a:ext cx="1008000" cy="10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548679" y="4622218"/>
            <a:ext cx="3855835" cy="89255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Получить оперативную помощь</a:t>
            </a:r>
          </a:p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в разблокировке счета Вы можете, наведя</a:t>
            </a:r>
          </a:p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камеру Вашего смартфона на QR-код,</a:t>
            </a:r>
          </a:p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или на сайте NALOG.GOV.RU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365104" y="4427984"/>
            <a:ext cx="1944216" cy="1350150"/>
            <a:chOff x="4493740" y="3311860"/>
            <a:chExt cx="1815419" cy="1206134"/>
          </a:xfrm>
        </p:grpSpPr>
        <p:pic>
          <p:nvPicPr>
            <p:cNvPr id="15" name="Graphic 3">
              <a:extLst>
                <a:ext uri="{FF2B5EF4-FFF2-40B4-BE49-F238E27FC236}">
                  <a16:creationId xmlns="" xmlns:a16="http://schemas.microsoft.com/office/drawing/2014/main" id="{4376FE2D-5AE0-BB62-B940-64E3D8A3C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93740" y="3311860"/>
              <a:ext cx="1815419" cy="1206134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820" y="3455876"/>
              <a:ext cx="1008000" cy="10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548679" y="6278402"/>
            <a:ext cx="3855835" cy="89255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Задать вопрос чат-боту «Помощник</a:t>
            </a:r>
          </a:p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ЕНС» Вы можете, наведя камеру Вашего</a:t>
            </a:r>
          </a:p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смартфона на QR-код, или на сайте</a:t>
            </a:r>
          </a:p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NALOG.GOV.RU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4365104" y="6084168"/>
            <a:ext cx="1944216" cy="1350150"/>
            <a:chOff x="4493740" y="4445986"/>
            <a:chExt cx="1815419" cy="1206134"/>
          </a:xfrm>
        </p:grpSpPr>
        <p:pic>
          <p:nvPicPr>
            <p:cNvPr id="19" name="Graphic 3">
              <a:extLst>
                <a:ext uri="{FF2B5EF4-FFF2-40B4-BE49-F238E27FC236}">
                  <a16:creationId xmlns="" xmlns:a16="http://schemas.microsoft.com/office/drawing/2014/main" id="{4376FE2D-5AE0-BB62-B940-64E3D8A3C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93740" y="4445986"/>
              <a:ext cx="1815419" cy="1206134"/>
            </a:xfrm>
            <a:prstGeom prst="rect">
              <a:avLst/>
            </a:prstGeom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820" y="4590002"/>
              <a:ext cx="1008000" cy="10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70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400" smtClean="0">
                <a:latin typeface="Golos Text Medium" pitchFamily="34" charset="0"/>
                <a:ea typeface="Golos Text Medium" pitchFamily="34" charset="0"/>
              </a:rPr>
              <a:t>3</a:t>
            </a:fld>
            <a:endParaRPr lang="ru-RU" sz="2400" dirty="0">
              <a:latin typeface="Golos Text Medium" pitchFamily="34" charset="0"/>
              <a:ea typeface="Golos Text Medium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2051720"/>
            <a:ext cx="5780110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688" y="1322929"/>
            <a:ext cx="5760640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«ЛИЧНЫЙ КАБИНЕТ НАЛОГОПЛАТЕЛЬЩИКА ЮРИДИЧЕСКОГО ЛИЦА»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" y="2526556"/>
            <a:ext cx="10001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20688" y="6660232"/>
            <a:ext cx="5760640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СОСТОЯНИЕ «ЕДИНОГО НАЛОГОВОГО СЧЕТА» ОРГАНИЗАЦИИ ОТОБРАЖАЕТСЯ НА ГЛАВНОЙ СТРАНИЦЕ В БЛОКЕ «ЕДИНЫЙ НАЛОГОВЫЙ СЧЕТ»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3530" y="539552"/>
            <a:ext cx="3129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УФНС РОССИИ ПО ИРКУТСКОЙ ОБЛАСТИ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1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400" smtClean="0">
                <a:latin typeface="Golos Text Medium" pitchFamily="34" charset="0"/>
                <a:ea typeface="Golos Text Medium" pitchFamily="34" charset="0"/>
              </a:rPr>
              <a:t>4</a:t>
            </a:fld>
            <a:endParaRPr lang="ru-RU" sz="2400" dirty="0">
              <a:latin typeface="Golos Text Medium" pitchFamily="34" charset="0"/>
              <a:ea typeface="Golos Text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530" y="539552"/>
            <a:ext cx="3129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УФНС РОССИИ ПО ИРКУТСКОЙ ОБЛАСТИ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80" y="1137102"/>
            <a:ext cx="57606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РАЗДЕЛ ЕНС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8680" y="1475656"/>
            <a:ext cx="5760640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Раздел «ЕНС» предназначен для просмотра детализации сведений по Вашему налоговому счету. 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2267743"/>
            <a:ext cx="6098124" cy="396044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18445" r="71934" b="76036"/>
          <a:stretch/>
        </p:blipFill>
        <p:spPr bwMode="auto">
          <a:xfrm>
            <a:off x="1014531" y="2915816"/>
            <a:ext cx="542261" cy="446567"/>
          </a:xfrm>
          <a:prstGeom prst="roundRect">
            <a:avLst>
              <a:gd name="adj" fmla="val 7562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t="39406" r="59964" b="45815"/>
          <a:stretch/>
        </p:blipFill>
        <p:spPr bwMode="auto">
          <a:xfrm>
            <a:off x="494280" y="4113333"/>
            <a:ext cx="2070624" cy="962723"/>
          </a:xfrm>
          <a:prstGeom prst="roundRect">
            <a:avLst>
              <a:gd name="adj" fmla="val 7562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4" t="39406" r="38456" b="45623"/>
          <a:stretch/>
        </p:blipFill>
        <p:spPr bwMode="auto">
          <a:xfrm>
            <a:off x="2386101" y="4185341"/>
            <a:ext cx="2005145" cy="890715"/>
          </a:xfrm>
          <a:prstGeom prst="roundRect">
            <a:avLst>
              <a:gd name="adj" fmla="val 7562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5" t="39406" r="17540" b="45431"/>
          <a:stretch/>
        </p:blipFill>
        <p:spPr bwMode="auto">
          <a:xfrm>
            <a:off x="4293096" y="4257350"/>
            <a:ext cx="2054842" cy="818706"/>
          </a:xfrm>
          <a:prstGeom prst="roundRect">
            <a:avLst>
              <a:gd name="adj" fmla="val 7562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1268760" y="5004048"/>
            <a:ext cx="0" cy="1485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8" idx="0"/>
          </p:cNvCxnSpPr>
          <p:nvPr/>
        </p:nvCxnSpPr>
        <p:spPr>
          <a:xfrm flipH="1" flipV="1">
            <a:off x="3388674" y="5145562"/>
            <a:ext cx="40326" cy="17591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445224" y="5004048"/>
            <a:ext cx="0" cy="1485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48680" y="6516216"/>
            <a:ext cx="1656184" cy="16708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Общий баланс ЕНС. Он может быть положительным (переплата), отрицательным (задолженность) или нулевым</a:t>
            </a:r>
            <a:r>
              <a:rPr lang="ru-RU" sz="1100" dirty="0">
                <a:latin typeface="Golos Text" pitchFamily="34" charset="0"/>
                <a:ea typeface="Golos Text" pitchFamily="34" charset="0"/>
              </a:rPr>
              <a:t>. Детализация приведена </a:t>
            </a:r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ниже.</a:t>
            </a:r>
            <a:endParaRPr lang="ru-RU" sz="1100" dirty="0"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00908" y="6904672"/>
            <a:ext cx="1656184" cy="1123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Сумма всех начислений, а также сумма и дата ближайшего платежа. Детализация приведена </a:t>
            </a:r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ниже.</a:t>
            </a:r>
            <a:endParaRPr lang="ru-RU" sz="1100" dirty="0"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53136" y="6516216"/>
            <a:ext cx="1656184" cy="16708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Сумма переплаты, зарезервированная для погашения предстоящих платежей. При наступлении срока уплаты, переплата будет списана </a:t>
            </a:r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автоматически. </a:t>
            </a:r>
            <a:endParaRPr lang="ru-RU" sz="1100" dirty="0">
              <a:latin typeface="Golos Text" pitchFamily="34" charset="0"/>
              <a:ea typeface="Golo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9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400" smtClean="0">
                <a:latin typeface="Golos Text Medium" pitchFamily="34" charset="0"/>
                <a:ea typeface="Golos Text Medium" pitchFamily="34" charset="0"/>
              </a:rPr>
              <a:t>5</a:t>
            </a:fld>
            <a:endParaRPr lang="ru-RU" sz="2400" dirty="0">
              <a:latin typeface="Golos Text Medium" pitchFamily="34" charset="0"/>
              <a:ea typeface="Golos Text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530" y="539552"/>
            <a:ext cx="3129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УФНС РОССИИ ПО ИРКУТСКОЙ ОБЛАСТИ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80" y="1137102"/>
            <a:ext cx="57606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Блок «Сальдо ЕНС»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9" y="1704191"/>
            <a:ext cx="5977325" cy="387592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9013" r="59495" b="45440"/>
          <a:stretch/>
        </p:blipFill>
        <p:spPr bwMode="auto">
          <a:xfrm>
            <a:off x="620688" y="3704992"/>
            <a:ext cx="2461505" cy="1083032"/>
          </a:xfrm>
          <a:prstGeom prst="roundRect">
            <a:avLst>
              <a:gd name="adj" fmla="val 7562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92696" y="5845805"/>
            <a:ext cx="5472608" cy="2383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latin typeface="Golos Text" pitchFamily="34" charset="0"/>
                <a:ea typeface="Golos Text" pitchFamily="34" charset="0"/>
              </a:rPr>
              <a:t>Содержит информацию о</a:t>
            </a:r>
            <a:r>
              <a:rPr lang="ru-RU" sz="1400" b="1" dirty="0" smtClean="0">
                <a:latin typeface="Golos Text" pitchFamily="34" charset="0"/>
                <a:ea typeface="Golos Text" pitchFamily="34" charset="0"/>
              </a:rPr>
              <a:t>:</a:t>
            </a:r>
            <a:r>
              <a:rPr lang="ru-RU" sz="1400" dirty="0" smtClean="0">
                <a:latin typeface="Golos Text" pitchFamily="34" charset="0"/>
                <a:ea typeface="Golos Text" pitchFamily="34" charset="0"/>
              </a:rPr>
              <a:t>                </a:t>
            </a:r>
            <a:endParaRPr lang="ru-RU" sz="1400" dirty="0"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6251029"/>
            <a:ext cx="254091" cy="1931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6755085"/>
            <a:ext cx="254091" cy="1931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7259141"/>
            <a:ext cx="254091" cy="1931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7956376"/>
            <a:ext cx="254091" cy="19317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908720" y="6115402"/>
            <a:ext cx="5400600" cy="544830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С</a:t>
            </a:r>
            <a:r>
              <a:rPr lang="ru-RU" sz="1400" b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альдо </a:t>
            </a:r>
            <a:r>
              <a:rPr lang="ru-RU" sz="1400" b="1" dirty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ЕНС</a:t>
            </a:r>
            <a:r>
              <a:rPr lang="ru-RU" sz="1400" dirty="0"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(может быть положительное, отрицательное, нулевое);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8720" y="6679753"/>
            <a:ext cx="5400600" cy="340519"/>
          </a:xfrm>
          <a:prstGeom prst="round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«Принятых мерах взыскания</a:t>
            </a:r>
            <a:r>
              <a:rPr lang="ru-RU" sz="1400" dirty="0" smtClean="0">
                <a:latin typeface="Golos Text" pitchFamily="34" charset="0"/>
                <a:ea typeface="Golos Text" pitchFamily="34" charset="0"/>
              </a:rPr>
              <a:t>»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(при наличии);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8720" y="7020272"/>
            <a:ext cx="5400600" cy="817245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400" dirty="0">
                <a:latin typeface="Golos Text" pitchFamily="34" charset="0"/>
                <a:ea typeface="Golos Text" pitchFamily="34" charset="0"/>
              </a:rPr>
              <a:t>З</a:t>
            </a:r>
            <a:r>
              <a:rPr lang="ru-RU" sz="1400" dirty="0" smtClean="0">
                <a:latin typeface="Golos Text" pitchFamily="34" charset="0"/>
                <a:ea typeface="Golos Text" pitchFamily="34" charset="0"/>
              </a:rPr>
              <a:t>адолженности</a:t>
            </a:r>
            <a:r>
              <a:rPr lang="ru-RU" sz="1400" dirty="0" smtClean="0">
                <a:latin typeface="Golos Text" pitchFamily="34" charset="0"/>
                <a:ea typeface="Golos Text" pitchFamily="34" charset="0"/>
              </a:rPr>
              <a:t>, приостановленной к взысканию по решению суда/вышестоящего налогового органа (маркер </a:t>
            </a:r>
            <a:r>
              <a:rPr lang="ru-RU" sz="1400" b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«Приостановлено</a:t>
            </a:r>
            <a:r>
              <a:rPr lang="ru-RU" sz="1400" b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»</a:t>
            </a:r>
            <a:r>
              <a:rPr lang="ru-RU" sz="1400" dirty="0" smtClean="0">
                <a:latin typeface="Golos Text" pitchFamily="34" charset="0"/>
                <a:ea typeface="Golos Text" pitchFamily="34" charset="0"/>
              </a:rPr>
              <a:t>);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8720" y="7740352"/>
            <a:ext cx="5400600" cy="578882"/>
          </a:xfrm>
          <a:prstGeom prst="round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dirty="0" smtClean="0">
                <a:latin typeface="Golos Text" pitchFamily="34" charset="0"/>
                <a:ea typeface="Golos Text" pitchFamily="34" charset="0"/>
              </a:rPr>
              <a:t>Задолженности, право на взыскание которой налоговым органом утрачено (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маркер</a:t>
            </a:r>
            <a:r>
              <a:rPr lang="ru-RU" sz="1400" dirty="0" smtClean="0"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«Утрачено право взыскания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).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9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400" smtClean="0">
                <a:latin typeface="Golos Text Medium" pitchFamily="34" charset="0"/>
                <a:ea typeface="Golos Text Medium" pitchFamily="34" charset="0"/>
              </a:rPr>
              <a:t>6</a:t>
            </a:fld>
            <a:endParaRPr lang="ru-RU" sz="2400" dirty="0">
              <a:latin typeface="Golos Text Medium" pitchFamily="34" charset="0"/>
              <a:ea typeface="Golos Text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530" y="539552"/>
            <a:ext cx="3129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УФНС РОССИИ ПО ИРКУТСКОЙ ОБЛАСТИ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80" y="1043608"/>
            <a:ext cx="57606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Вкладка «Пополнить ЕНС»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80" y="1475656"/>
            <a:ext cx="5760640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rtlCol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Вкладка «Пополнить ЕНС» необходима для формирования платежного поручения на пополнение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ЕНС.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48680" y="2123728"/>
            <a:ext cx="5758805" cy="2520280"/>
            <a:chOff x="527063" y="1475656"/>
            <a:chExt cx="5803874" cy="252028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8" t="32421" r="17748" b="37829"/>
            <a:stretch/>
          </p:blipFill>
          <p:spPr bwMode="auto">
            <a:xfrm>
              <a:off x="527063" y="1475656"/>
              <a:ext cx="5803874" cy="1648046"/>
            </a:xfrm>
            <a:prstGeom prst="roundRect">
              <a:avLst>
                <a:gd name="adj" fmla="val 7562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5" t="48329" r="73023" b="46489"/>
            <a:stretch/>
          </p:blipFill>
          <p:spPr bwMode="auto">
            <a:xfrm>
              <a:off x="548680" y="2411760"/>
              <a:ext cx="1008112" cy="366411"/>
            </a:xfrm>
            <a:prstGeom prst="roundRect">
              <a:avLst>
                <a:gd name="adj" fmla="val 7562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0" t="25323" r="30291" b="37054"/>
            <a:stretch/>
          </p:blipFill>
          <p:spPr bwMode="auto">
            <a:xfrm>
              <a:off x="2123637" y="2555776"/>
              <a:ext cx="4198803" cy="144016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48680" y="4860032"/>
            <a:ext cx="57606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Вкладка «Распорядиться сальдо»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80" y="5292080"/>
            <a:ext cx="5760640" cy="3064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rtlCol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При положительном сальдо ЕНС появляется возможность направить:  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724128"/>
            <a:ext cx="254091" cy="19317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08720" y="5652120"/>
            <a:ext cx="54006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Заявление о распоряжении путем возврата;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6084168"/>
            <a:ext cx="254091" cy="19317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08720" y="6012160"/>
            <a:ext cx="54006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Заявление о распоряжении путем зачета за иное лицо.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49597" y="6516216"/>
            <a:ext cx="5758805" cy="1899410"/>
            <a:chOff x="332656" y="5796136"/>
            <a:chExt cx="5758805" cy="189941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8" t="32421" r="17748" b="37829"/>
            <a:stretch/>
          </p:blipFill>
          <p:spPr bwMode="auto">
            <a:xfrm>
              <a:off x="332656" y="5796136"/>
              <a:ext cx="5758805" cy="1648046"/>
            </a:xfrm>
            <a:prstGeom prst="roundRect">
              <a:avLst>
                <a:gd name="adj" fmla="val 7562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t="51782" r="63948" b="36227"/>
            <a:stretch/>
          </p:blipFill>
          <p:spPr bwMode="auto">
            <a:xfrm>
              <a:off x="380026" y="7092280"/>
              <a:ext cx="3028735" cy="603266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1" t="48263" r="62914" b="46746"/>
          <a:stretch/>
        </p:blipFill>
        <p:spPr bwMode="auto">
          <a:xfrm>
            <a:off x="1124744" y="7298035"/>
            <a:ext cx="1324565" cy="370309"/>
          </a:xfrm>
          <a:prstGeom prst="roundRect">
            <a:avLst>
              <a:gd name="adj" fmla="val 7562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3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400" smtClean="0">
                <a:latin typeface="Golos Text Medium" pitchFamily="34" charset="0"/>
                <a:ea typeface="Golos Text Medium" pitchFamily="34" charset="0"/>
              </a:rPr>
              <a:t>7</a:t>
            </a:fld>
            <a:endParaRPr lang="ru-RU" sz="2400" dirty="0">
              <a:latin typeface="Golos Text Medium" pitchFamily="34" charset="0"/>
              <a:ea typeface="Golos Text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530" y="539552"/>
            <a:ext cx="3129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УФНС РОССИИ ПО ИРКУТСКОЙ ОБЛАСТИ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80" y="1065094"/>
            <a:ext cx="57606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Блок «Предстоящие платежи»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80" y="1480647"/>
            <a:ext cx="5760640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rtlCol="0">
            <a:spAutoFit/>
          </a:bodyPr>
          <a:lstStyle/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Блок «Предстоящие платежи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» содержит информацию о суммах предстоящих начислений по данным расчетов, деклараций, а также информацию о сумме и сроке уплаты ближайшего платежа.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49138" y="2419898"/>
            <a:ext cx="5759723" cy="1648046"/>
            <a:chOff x="549597" y="2483768"/>
            <a:chExt cx="5758805" cy="16480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8" t="32421" r="17748" b="37829"/>
            <a:stretch/>
          </p:blipFill>
          <p:spPr bwMode="auto">
            <a:xfrm>
              <a:off x="549597" y="2483768"/>
              <a:ext cx="5758805" cy="1648046"/>
            </a:xfrm>
            <a:prstGeom prst="roundRect">
              <a:avLst>
                <a:gd name="adj" fmla="val 7562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88" t="39478" r="38513" b="45359"/>
            <a:stretch/>
          </p:blipFill>
          <p:spPr bwMode="auto">
            <a:xfrm>
              <a:off x="2285679" y="2843808"/>
              <a:ext cx="2286642" cy="1014858"/>
            </a:xfrm>
            <a:prstGeom prst="roundRect">
              <a:avLst>
                <a:gd name="adj" fmla="val 7562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548680" y="4161438"/>
            <a:ext cx="57606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Блок «Зарезервировано»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80" y="4572000"/>
            <a:ext cx="5760640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rtlCol="0">
            <a:spAutoFit/>
          </a:bodyPr>
          <a:lstStyle/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Блок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«Зарезервировано» - сумма денежных средств, зачтенная в счет предстоящих обязанностей на конкретный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КБК. 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45175" y="5292080"/>
            <a:ext cx="5767649" cy="1648046"/>
            <a:chOff x="549138" y="4716016"/>
            <a:chExt cx="5767649" cy="164804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8" t="32421" r="17748" b="37829"/>
            <a:stretch/>
          </p:blipFill>
          <p:spPr bwMode="auto">
            <a:xfrm>
              <a:off x="549138" y="4716016"/>
              <a:ext cx="5759723" cy="1648046"/>
            </a:xfrm>
            <a:prstGeom prst="roundRect">
              <a:avLst>
                <a:gd name="adj" fmla="val 7562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94" t="39546" r="17748" b="45867"/>
            <a:stretch/>
          </p:blipFill>
          <p:spPr bwMode="auto">
            <a:xfrm>
              <a:off x="4293096" y="5076056"/>
              <a:ext cx="2023691" cy="882258"/>
            </a:xfrm>
            <a:prstGeom prst="roundRect">
              <a:avLst>
                <a:gd name="adj" fmla="val 7562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5012" r="16919" b="49871"/>
          <a:stretch/>
        </p:blipFill>
        <p:spPr bwMode="auto">
          <a:xfrm>
            <a:off x="3645024" y="6660232"/>
            <a:ext cx="2691918" cy="720080"/>
          </a:xfrm>
          <a:prstGeom prst="roundRect">
            <a:avLst>
              <a:gd name="adj" fmla="val 1172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2" t="48253" r="28740" b="46565"/>
          <a:stretch/>
        </p:blipFill>
        <p:spPr bwMode="auto">
          <a:xfrm>
            <a:off x="4293096" y="6228184"/>
            <a:ext cx="1099011" cy="380427"/>
          </a:xfrm>
          <a:prstGeom prst="round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48680" y="7524328"/>
            <a:ext cx="5760640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При зарезервированной сумме денежных средств на основании ранее направленного  заявления  о зачете, появляется возможность направить заявление об отмене зачета.</a:t>
            </a:r>
          </a:p>
          <a:p>
            <a:endParaRPr lang="ru-RU" sz="1200" dirty="0" smtClean="0">
              <a:latin typeface="Golos Text" pitchFamily="34" charset="0"/>
              <a:ea typeface="Golos Text" pitchFamily="34" charset="0"/>
            </a:endParaRPr>
          </a:p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Для этого необходимо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выбрать обязательство с суммой, зачтенной в счет исполнения предстоящей обязанности по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уплате.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7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400" smtClean="0">
                <a:latin typeface="Golos Text Medium" pitchFamily="34" charset="0"/>
                <a:ea typeface="Golos Text Medium" pitchFamily="34" charset="0"/>
              </a:rPr>
              <a:t>8</a:t>
            </a:fld>
            <a:endParaRPr lang="ru-RU" sz="2400" dirty="0">
              <a:latin typeface="Golos Text Medium" pitchFamily="34" charset="0"/>
              <a:ea typeface="Golos Text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530" y="539552"/>
            <a:ext cx="3129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УФНС РОССИИ ПО ИРКУТСКОЙ ОБЛАСТИ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80" y="1065094"/>
            <a:ext cx="57606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Блок «Все обязательства»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80" y="1475656"/>
            <a:ext cx="5760640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rtlCol="0">
            <a:spAutoFit/>
          </a:bodyPr>
          <a:lstStyle/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Блок «Все обязательства»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предназначен для просмотра сведений в разрезе по видам обязательств.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8680" y="2051721"/>
            <a:ext cx="5760640" cy="221337"/>
          </a:xfrm>
          <a:prstGeom prst="round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300" b="1" dirty="0" smtClean="0">
                <a:solidFill>
                  <a:srgbClr val="FF0000"/>
                </a:solidFill>
                <a:latin typeface="Golos Text" pitchFamily="34" charset="0"/>
                <a:ea typeface="Golos Text" pitchFamily="34" charset="0"/>
              </a:rPr>
              <a:t>Во вкладке предоставляются:                </a:t>
            </a:r>
            <a:endParaRPr lang="ru-RU" sz="1300" b="1" dirty="0">
              <a:solidFill>
                <a:srgbClr val="FF0000"/>
              </a:solidFill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2411760"/>
            <a:ext cx="254091" cy="19317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908720" y="2339752"/>
            <a:ext cx="5400600" cy="306467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Сведения в разрезе по видам обязательств;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2794645"/>
            <a:ext cx="254091" cy="19317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908720" y="2627784"/>
            <a:ext cx="5400600" cy="510778"/>
          </a:xfrm>
          <a:prstGeom prst="round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Суммы предстоящих платежей, а также сумма и дата ближайшего платежа;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3203848"/>
            <a:ext cx="254091" cy="19317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908720" y="3131840"/>
            <a:ext cx="5400600" cy="306467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Зарезервированные суммы по видам обязательств.</a:t>
            </a:r>
            <a:endParaRPr lang="ru-RU" sz="1100" dirty="0">
              <a:latin typeface="Golos Text" pitchFamily="34" charset="0"/>
              <a:ea typeface="Golos Text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27063" y="3635896"/>
            <a:ext cx="5803874" cy="2488094"/>
            <a:chOff x="527063" y="1403648"/>
            <a:chExt cx="5803874" cy="248809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0" t="29297" r="16745" b="25788"/>
            <a:stretch/>
          </p:blipFill>
          <p:spPr bwMode="auto">
            <a:xfrm>
              <a:off x="527063" y="1403648"/>
              <a:ext cx="5803874" cy="2488094"/>
            </a:xfrm>
            <a:prstGeom prst="roundRect">
              <a:avLst>
                <a:gd name="adj" fmla="val 7562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3" t="55529" r="70599" b="39673"/>
            <a:stretch/>
          </p:blipFill>
          <p:spPr bwMode="auto">
            <a:xfrm>
              <a:off x="620688" y="2771800"/>
              <a:ext cx="1185840" cy="357181"/>
            </a:xfrm>
            <a:prstGeom prst="roundRect">
              <a:avLst>
                <a:gd name="adj" fmla="val 7562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548680" y="6372200"/>
            <a:ext cx="5760640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rtlCol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Внизу страницы доступна возможность для направления заявлений на получение справок и уведомлений об исчисленных суммах.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1" t="70340" r="16046" b="12248"/>
          <a:stretch/>
        </p:blipFill>
        <p:spPr bwMode="auto">
          <a:xfrm>
            <a:off x="529689" y="7164288"/>
            <a:ext cx="5798622" cy="854641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1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400" smtClean="0">
                <a:latin typeface="Golos Text Medium" pitchFamily="34" charset="0"/>
                <a:ea typeface="Golos Text Medium" pitchFamily="34" charset="0"/>
              </a:rPr>
              <a:t>9</a:t>
            </a:fld>
            <a:endParaRPr lang="ru-RU" sz="2400" dirty="0">
              <a:latin typeface="Golos Text Medium" pitchFamily="34" charset="0"/>
              <a:ea typeface="Golos Text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530" y="539552"/>
            <a:ext cx="3129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los Text" pitchFamily="34" charset="0"/>
                <a:ea typeface="Golos Text" pitchFamily="34" charset="0"/>
              </a:rPr>
              <a:t>УФНС РОССИИ ПО ИРКУТСКОЙ ОБЛАСТИ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80" y="1065094"/>
            <a:ext cx="57606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Блок «Задолженность»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80" y="1468934"/>
            <a:ext cx="5760640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rtlCol="0">
            <a:spAutoFit/>
          </a:bodyPr>
          <a:lstStyle/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Блок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«Задолженность» содержит только те виды обязательств, по которым имеется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задолженность.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7063" y="2155914"/>
            <a:ext cx="5803874" cy="2488094"/>
            <a:chOff x="332656" y="2771800"/>
            <a:chExt cx="5803874" cy="248809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0" t="29297" r="16745" b="25788"/>
            <a:stretch/>
          </p:blipFill>
          <p:spPr bwMode="auto">
            <a:xfrm>
              <a:off x="332656" y="2771800"/>
              <a:ext cx="5803874" cy="2488094"/>
            </a:xfrm>
            <a:prstGeom prst="roundRect">
              <a:avLst>
                <a:gd name="adj" fmla="val 7562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79" t="55761" r="63513" b="40016"/>
            <a:stretch/>
          </p:blipFill>
          <p:spPr bwMode="auto">
            <a:xfrm>
              <a:off x="1052736" y="4139952"/>
              <a:ext cx="1113270" cy="340167"/>
            </a:xfrm>
            <a:prstGeom prst="roundRect">
              <a:avLst>
                <a:gd name="adj" fmla="val 7562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548680" y="4809510"/>
            <a:ext cx="57606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Блок «Предстоящие платежи»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80" y="5213350"/>
            <a:ext cx="5760640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rtlCol="0">
            <a:spAutoFit/>
          </a:bodyPr>
          <a:lstStyle/>
          <a:p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В блоке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«Предстоящие платежи»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отражается сумма, зачтенная по ранее направленному заявлению в счет уплаты предстоящих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платежей.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9297" r="16745" b="25788"/>
          <a:stretch/>
        </p:blipFill>
        <p:spPr bwMode="auto">
          <a:xfrm>
            <a:off x="527063" y="5900330"/>
            <a:ext cx="5803874" cy="2488094"/>
          </a:xfrm>
          <a:prstGeom prst="roundRect">
            <a:avLst>
              <a:gd name="adj" fmla="val 7562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6" t="55034" r="54486" b="39784"/>
          <a:stretch/>
        </p:blipFill>
        <p:spPr bwMode="auto">
          <a:xfrm>
            <a:off x="1988840" y="7236296"/>
            <a:ext cx="1103860" cy="359087"/>
          </a:xfrm>
          <a:prstGeom prst="roundRect">
            <a:avLst>
              <a:gd name="adj" fmla="val 7562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45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2545</TotalTime>
  <Words>676</Words>
  <Application>Microsoft Office PowerPoint</Application>
  <PresentationFormat>Экран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Жилина Полина Юрьевна</dc:creator>
  <cp:lastModifiedBy>Кондракова Ольга Анатольевна</cp:lastModifiedBy>
  <cp:revision>123</cp:revision>
  <cp:lastPrinted>2023-01-26T06:01:10Z</cp:lastPrinted>
  <dcterms:created xsi:type="dcterms:W3CDTF">2023-01-25T07:58:40Z</dcterms:created>
  <dcterms:modified xsi:type="dcterms:W3CDTF">2023-09-22T09:18:13Z</dcterms:modified>
</cp:coreProperties>
</file>