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55" autoAdjust="0"/>
    <p:restoredTop sz="83908" autoAdjust="0"/>
  </p:normalViewPr>
  <p:slideViewPr>
    <p:cSldViewPr>
      <p:cViewPr>
        <p:scale>
          <a:sx n="232" d="100"/>
          <a:sy n="232" d="100"/>
        </p:scale>
        <p:origin x="-12" y="454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5C388-0C2A-4760-8852-A11BF522EF46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13B2A-6101-4339-B56A-96B5596AF4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478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13B2A-6101-4339-B56A-96B5596AF43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7826-89EB-467A-BC88-B4A8B673CE0E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7BB1-D49C-40D2-8E19-FDC8EE8B24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7826-89EB-467A-BC88-B4A8B673CE0E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7BB1-D49C-40D2-8E19-FDC8EE8B24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7826-89EB-467A-BC88-B4A8B673CE0E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7BB1-D49C-40D2-8E19-FDC8EE8B24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1754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7826-89EB-467A-BC88-B4A8B673CE0E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7BB1-D49C-40D2-8E19-FDC8EE8B24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7826-89EB-467A-BC88-B4A8B673CE0E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7BB1-D49C-40D2-8E19-FDC8EE8B24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7826-89EB-467A-BC88-B4A8B673CE0E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7BB1-D49C-40D2-8E19-FDC8EE8B24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7826-89EB-467A-BC88-B4A8B673CE0E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7BB1-D49C-40D2-8E19-FDC8EE8B24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7826-89EB-467A-BC88-B4A8B673CE0E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7BB1-D49C-40D2-8E19-FDC8EE8B24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7826-89EB-467A-BC88-B4A8B673CE0E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7BB1-D49C-40D2-8E19-FDC8EE8B24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7826-89EB-467A-BC88-B4A8B673CE0E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7BB1-D49C-40D2-8E19-FDC8EE8B24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7826-89EB-467A-BC88-B4A8B673CE0E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7BB1-D49C-40D2-8E19-FDC8EE8B24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E7826-89EB-467A-BC88-B4A8B673CE0E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57BB1-D49C-40D2-8E19-FDC8EE8B249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svg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image" Target="../media/image4.sv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9">
            <a:extLst>
              <a:ext uri="{FF2B5EF4-FFF2-40B4-BE49-F238E27FC236}">
                <a16:creationId xmlns:a16="http://schemas.microsoft.com/office/drawing/2014/main" xmlns="" id="{1190B5BC-289C-480A-9F4B-8A49BF1CA8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48680" y="417692"/>
            <a:ext cx="1728192" cy="508168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4750A3A8-C3E9-42A8-A60C-787A1745C91F}"/>
              </a:ext>
            </a:extLst>
          </p:cNvPr>
          <p:cNvSpPr txBox="1"/>
          <p:nvPr/>
        </p:nvSpPr>
        <p:spPr>
          <a:xfrm>
            <a:off x="4653137" y="526055"/>
            <a:ext cx="1836979" cy="31863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txBody>
          <a:bodyPr wrap="square" lIns="72000" tIns="36000" rIns="72000" bIns="3600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dirty="0">
                <a:solidFill>
                  <a:schemeClr val="bg1"/>
                </a:solidFill>
                <a:latin typeface="Golos Text" panose="020B0604020202020204" charset="0"/>
                <a:ea typeface="Golos Text" panose="020B0604020202020204" charset="0"/>
              </a:rPr>
              <a:t>WWW.NALOG.GOV.RU</a:t>
            </a:r>
            <a:endParaRPr lang="ru-RU" sz="1000" dirty="0">
              <a:solidFill>
                <a:schemeClr val="bg1"/>
              </a:solidFill>
              <a:latin typeface="Golos Text" panose="020B0604020202020204" charset="0"/>
              <a:ea typeface="Golos Text" panose="020B0604020202020204" charset="0"/>
            </a:endParaRP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xmlns="" id="{9E786E8E-470B-8FC9-0279-A338CA273E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530066" y="7886693"/>
            <a:ext cx="522088" cy="80722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18C7F50-A01A-528F-A51D-97F217B4CAC8}"/>
              </a:ext>
            </a:extLst>
          </p:cNvPr>
          <p:cNvSpPr txBox="1"/>
          <p:nvPr/>
        </p:nvSpPr>
        <p:spPr>
          <a:xfrm>
            <a:off x="1304765" y="8073881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1800" b="1" dirty="0">
                <a:solidFill>
                  <a:schemeClr val="tx1">
                    <a:lumMod val="75000"/>
                  </a:schemeClr>
                </a:solidFill>
                <a:latin typeface="Golos Text" panose="020B0604020202020204" charset="0"/>
                <a:ea typeface="Golos Text" panose="020B0604020202020204" charset="0"/>
              </a:rPr>
              <a:t>8 (800) 222-22-22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6803C9B-417A-A22A-DFB7-5DCDEFEFA1C7}"/>
              </a:ext>
            </a:extLst>
          </p:cNvPr>
          <p:cNvSpPr txBox="1"/>
          <p:nvPr/>
        </p:nvSpPr>
        <p:spPr>
          <a:xfrm>
            <a:off x="1304207" y="8345721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604020202020204" charset="0"/>
                <a:ea typeface="Golos Text" panose="020B0604020202020204" charset="0"/>
              </a:rPr>
              <a:t>Бесплатный многоканальный телефон </a:t>
            </a:r>
            <a:b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604020202020204" charset="0"/>
                <a:ea typeface="Golos Text" panose="020B0604020202020204" charset="0"/>
              </a:rPr>
            </a:b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604020202020204" charset="0"/>
                <a:ea typeface="Golos Text" panose="020B0604020202020204" charset="0"/>
              </a:rPr>
              <a:t>контакт-центра ФНС России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7E65874E-81DE-4BCD-B92C-D8A25F615851}"/>
              </a:ext>
            </a:extLst>
          </p:cNvPr>
          <p:cNvSpPr txBox="1"/>
          <p:nvPr/>
        </p:nvSpPr>
        <p:spPr>
          <a:xfrm>
            <a:off x="1364" y="7362189"/>
            <a:ext cx="6858000" cy="587151"/>
          </a:xfrm>
          <a:prstGeom prst="rect">
            <a:avLst/>
          </a:prstGeom>
          <a:noFill/>
        </p:spPr>
        <p:txBody>
          <a:bodyPr wrap="square" lIns="180000" tIns="108000" rIns="180000" bIns="108000" rtlCol="0" anchor="ctr" anchorCtr="0">
            <a:noAutofit/>
          </a:bodyPr>
          <a:lstStyle/>
          <a:p>
            <a:pPr algn="ctr"/>
            <a:endParaRPr lang="ru-RU" sz="2000" b="1" dirty="0">
              <a:solidFill>
                <a:schemeClr val="tx1">
                  <a:lumMod val="50000"/>
                </a:schemeClr>
              </a:solidFill>
              <a:latin typeface="Golos Text" panose="020B0604020202020204" charset="0"/>
              <a:ea typeface="Golos Text" panose="020B0604020202020204" charset="0"/>
            </a:endParaRPr>
          </a:p>
        </p:txBody>
      </p:sp>
      <p:pic>
        <p:nvPicPr>
          <p:cNvPr id="2" name="Picture 2" descr="C:\СКАНЫ\IMG-20240214-WA0002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45071" y="1071538"/>
            <a:ext cx="5715040" cy="6072230"/>
          </a:xfrm>
          <a:prstGeom prst="rect">
            <a:avLst/>
          </a:prstGeom>
          <a:noFill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33E4AA7-B12D-C265-26AB-0966A48309FE}"/>
              </a:ext>
            </a:extLst>
          </p:cNvPr>
          <p:cNvSpPr txBox="1"/>
          <p:nvPr/>
        </p:nvSpPr>
        <p:spPr>
          <a:xfrm>
            <a:off x="3789040" y="7215207"/>
            <a:ext cx="2640357" cy="76944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000" dirty="0" smtClean="0">
                <a:solidFill>
                  <a:schemeClr val="tx1">
                    <a:lumMod val="75000"/>
                  </a:schemeClr>
                </a:solidFill>
                <a:latin typeface="Golos Text" panose="020B0604020202020204" charset="0"/>
                <a:ea typeface="Golos Text" panose="020B0604020202020204" charset="0"/>
              </a:rPr>
              <a:t>Чтобы перейти к сервису, наведите камеру Вашего смартфона на </a:t>
            </a:r>
            <a:r>
              <a:rPr lang="ru-RU" sz="1000" dirty="0" smtClean="0">
                <a:solidFill>
                  <a:schemeClr val="tx1">
                    <a:lumMod val="75000"/>
                  </a:schemeClr>
                </a:solidFill>
                <a:latin typeface="Golos Text" panose="020B0604020202020204" charset="0"/>
                <a:ea typeface="Golos Text" panose="020B0604020202020204" charset="0"/>
              </a:rPr>
              <a:t>QR-код </a:t>
            </a:r>
            <a:r>
              <a:rPr lang="en-US" sz="1000" dirty="0" smtClean="0">
                <a:solidFill>
                  <a:schemeClr val="tx1">
                    <a:lumMod val="75000"/>
                  </a:schemeClr>
                </a:solidFill>
                <a:latin typeface="Golos Text" panose="020B0604020202020204" charset="0"/>
                <a:ea typeface="Golos Text" panose="020B0604020202020204" charset="0"/>
              </a:rPr>
              <a:t>                             </a:t>
            </a:r>
            <a:r>
              <a:rPr lang="ru-RU" sz="1000" dirty="0" smtClean="0">
                <a:solidFill>
                  <a:schemeClr val="tx1">
                    <a:lumMod val="75000"/>
                  </a:schemeClr>
                </a:solidFill>
                <a:latin typeface="Golos Text" panose="020B0604020202020204" charset="0"/>
                <a:ea typeface="Golos Text" panose="020B0604020202020204" charset="0"/>
              </a:rPr>
              <a:t>или </a:t>
            </a:r>
            <a:r>
              <a:rPr lang="ru-RU" sz="1000" dirty="0" smtClean="0">
                <a:solidFill>
                  <a:schemeClr val="tx1">
                    <a:lumMod val="75000"/>
                  </a:schemeClr>
                </a:solidFill>
                <a:latin typeface="Golos Text" panose="020B0604020202020204" charset="0"/>
                <a:ea typeface="Golos Text" panose="020B0604020202020204" charset="0"/>
              </a:rPr>
              <a:t>перейдите </a:t>
            </a:r>
            <a:r>
              <a:rPr lang="ru-RU" sz="1000" dirty="0">
                <a:solidFill>
                  <a:schemeClr val="tx1">
                    <a:lumMod val="75000"/>
                  </a:schemeClr>
                </a:solidFill>
                <a:latin typeface="Golos Text" panose="020B0604020202020204" charset="0"/>
                <a:ea typeface="Golos Text" panose="020B0604020202020204" charset="0"/>
              </a:rPr>
              <a:t>по ссылке </a:t>
            </a:r>
            <a:r>
              <a:rPr lang="ru-RU" sz="1000" dirty="0" smtClean="0">
                <a:solidFill>
                  <a:schemeClr val="tx1">
                    <a:lumMod val="75000"/>
                  </a:schemeClr>
                </a:solidFill>
                <a:latin typeface="Golos Text" panose="020B0604020202020204" charset="0"/>
                <a:ea typeface="Golos Text" panose="020B0604020202020204" charset="0"/>
              </a:rPr>
              <a:t>на веб-страницу официального сайта </a:t>
            </a:r>
            <a:r>
              <a:rPr lang="ru-RU" sz="1000" dirty="0">
                <a:solidFill>
                  <a:schemeClr val="tx1">
                    <a:lumMod val="75000"/>
                  </a:schemeClr>
                </a:solidFill>
                <a:latin typeface="Golos Text" panose="020B0604020202020204" charset="0"/>
                <a:ea typeface="Golos Text" panose="020B0604020202020204" charset="0"/>
              </a:rPr>
              <a:t>ФНС </a:t>
            </a:r>
            <a:r>
              <a:rPr lang="ru-RU" sz="1000" dirty="0" smtClean="0">
                <a:solidFill>
                  <a:schemeClr val="tx1">
                    <a:lumMod val="75000"/>
                  </a:schemeClr>
                </a:solidFill>
                <a:latin typeface="Golos Text" panose="020B0604020202020204" charset="0"/>
                <a:ea typeface="Golos Text" panose="020B0604020202020204" charset="0"/>
              </a:rPr>
              <a:t>России</a:t>
            </a:r>
            <a:r>
              <a:rPr lang="ru-RU" sz="1000" dirty="0" smtClean="0">
                <a:solidFill>
                  <a:schemeClr val="tx1">
                    <a:lumMod val="75000"/>
                  </a:schemeClr>
                </a:solidFill>
                <a:latin typeface="Golos Text" panose="020B0604020202020204" charset="0"/>
                <a:ea typeface="Golos Text" panose="020B0604020202020204" charset="0"/>
              </a:rPr>
              <a:t>:                       </a:t>
            </a:r>
            <a:r>
              <a:rPr lang="en-US" sz="1000" dirty="0" smtClean="0">
                <a:solidFill>
                  <a:schemeClr val="tx1">
                    <a:lumMod val="75000"/>
                  </a:schemeClr>
                </a:solidFill>
                <a:latin typeface="Golos Text" panose="020B0604020202020204" charset="0"/>
                <a:ea typeface="Golos Text" panose="020B0604020202020204" charset="0"/>
              </a:rPr>
              <a:t>kkt-online.nalog.ru</a:t>
            </a:r>
            <a:endParaRPr lang="ru-RU" sz="1000" dirty="0">
              <a:solidFill>
                <a:schemeClr val="tx1">
                  <a:lumMod val="75000"/>
                </a:schemeClr>
              </a:solidFill>
              <a:latin typeface="Golos Text" panose="020B0604020202020204" charset="0"/>
              <a:ea typeface="Golos Text" panose="020B0604020202020204" charset="0"/>
            </a:endParaRPr>
          </a:p>
        </p:txBody>
      </p:sp>
      <p:pic>
        <p:nvPicPr>
          <p:cNvPr id="15" name="Graphic 3">
            <a:extLst>
              <a:ext uri="{FF2B5EF4-FFF2-40B4-BE49-F238E27FC236}">
                <a16:creationId xmlns="" xmlns:a16="http://schemas.microsoft.com/office/drawing/2014/main" id="{4376FE2D-5AE0-BB62-B940-64E3D8A3C2A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000637" y="7964424"/>
            <a:ext cx="1428760" cy="1036732"/>
          </a:xfrm>
          <a:prstGeom prst="rect">
            <a:avLst/>
          </a:prstGeom>
        </p:spPr>
      </p:pic>
      <p:pic>
        <p:nvPicPr>
          <p:cNvPr id="3" name="Picture 2" descr="E:\2024022911047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1626" y="8074920"/>
            <a:ext cx="792276" cy="818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E:\2024022911047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58401" flipH="1" flipV="1">
            <a:off x="2862982" y="2725973"/>
            <a:ext cx="504803" cy="36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25300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33</Words>
  <Application>Microsoft Office PowerPoint</Application>
  <PresentationFormat>Экран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3816-00-515</dc:creator>
  <cp:lastModifiedBy>Зверева Елена Васильевна</cp:lastModifiedBy>
  <cp:revision>20</cp:revision>
  <dcterms:created xsi:type="dcterms:W3CDTF">2024-02-13T07:57:30Z</dcterms:created>
  <dcterms:modified xsi:type="dcterms:W3CDTF">2024-03-05T02:53:56Z</dcterms:modified>
</cp:coreProperties>
</file>