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7559675" cy="10439400"/>
  <p:notesSz cx="6669088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CBE5"/>
    <a:srgbClr val="D2DEEF"/>
    <a:srgbClr val="E2D2C0"/>
    <a:srgbClr val="2B5377"/>
    <a:srgbClr val="37649D"/>
    <a:srgbClr val="7AA1D0"/>
    <a:srgbClr val="F0E8E0"/>
    <a:srgbClr val="B8853D"/>
    <a:srgbClr val="297C5D"/>
    <a:srgbClr val="429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2" d="100"/>
          <a:sy n="82" d="100"/>
        </p:scale>
        <p:origin x="-3042" y="-90"/>
      </p:cViewPr>
      <p:guideLst>
        <p:guide orient="horz" pos="328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87FCB-A8FB-4884-8FC8-9455BE455545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28838" y="1233488"/>
            <a:ext cx="241141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751388"/>
            <a:ext cx="5335588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7C0BB-64CE-4996-BDD9-D9CC3F7C6E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83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7C0BB-64CE-4996-BDD9-D9CC3F7C6E6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070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7C0BB-64CE-4996-BDD9-D9CC3F7C6E6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970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17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43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22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65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71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102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2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5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85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375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EADA-4487-456D-B0A8-67098FA3FC16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43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6EADA-4487-456D-B0A8-67098FA3FC16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71BB-7E18-481D-A96B-94E758DDD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91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168330" y="23654"/>
            <a:ext cx="7342496" cy="389401"/>
          </a:xfrm>
          <a:prstGeom prst="rect">
            <a:avLst/>
          </a:prstGeom>
          <a:solidFill>
            <a:srgbClr val="376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61628" y="0"/>
            <a:ext cx="7023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МЕРЫ СОЦИАЛЬНОЙ ПОДДЕРЖКИ ВОЕННОСЛУЖАЩИМ И ЧЛЕНАМ ИХ СЕМЕЙ</a:t>
            </a:r>
            <a:endParaRPr lang="ru-RU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78351"/>
              </p:ext>
            </p:extLst>
          </p:nvPr>
        </p:nvGraphicFramePr>
        <p:xfrm>
          <a:off x="261628" y="413055"/>
          <a:ext cx="7023773" cy="10020008"/>
        </p:xfrm>
        <a:graphic>
          <a:graphicData uri="http://schemas.openxmlformats.org/drawingml/2006/table">
            <a:tbl>
              <a:tblPr/>
              <a:tblGrid>
                <a:gridCol w="4767299">
                  <a:extLst>
                    <a:ext uri="{9D8B030D-6E8A-4147-A177-3AD203B41FA5}">
                      <a16:colId xmlns:a16="http://schemas.microsoft.com/office/drawing/2014/main" xmlns="" val="2596796892"/>
                    </a:ext>
                  </a:extLst>
                </a:gridCol>
                <a:gridCol w="2256474">
                  <a:extLst>
                    <a:ext uri="{9D8B030D-6E8A-4147-A177-3AD203B41FA5}">
                      <a16:colId xmlns:a16="http://schemas.microsoft.com/office/drawing/2014/main" xmlns="" val="2365679125"/>
                    </a:ext>
                  </a:extLst>
                </a:gridCol>
              </a:tblGrid>
              <a:tr h="2915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Получить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консультацию об условиях и порядке получения мер социальной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поддержки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можно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по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тел. 8 800 1 000 001 (Единый контактный центр)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999" marR="4999" marT="49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1481436"/>
                  </a:ext>
                </a:extLst>
              </a:tr>
              <a:tr h="15150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Для военнослужащих и членов семей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Куда обращаться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0448108"/>
                  </a:ext>
                </a:extLst>
              </a:tr>
              <a:tr h="3789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Направление в организации социального обслуживания 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членов семей граждан, признанных в установленном порядке нуждающимися в социальном обслуживании в стационарной форме.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учреждение социального обслуживания населения Иркутской области по месту жительства (КЦСОН или УСЗСОН)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4377039"/>
                  </a:ext>
                </a:extLst>
              </a:tr>
              <a:tr h="3789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Содействие в оформлении социальных и иных выплат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мер социальной поддержки, на получение которых имеют право члены семей граждан.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3234445"/>
                  </a:ext>
                </a:extLst>
              </a:tr>
              <a:tr h="2548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Денежная компенсация 30% расходов на оплату жилого помещения и коммунальных услуг (для семей граждан с низким доходом).</a:t>
                      </a: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3677639"/>
                  </a:ext>
                </a:extLst>
              </a:tr>
              <a:tr h="2548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Организация профессионального обучения 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и дополнительного профессионального образования членов семей граждан.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Центры занятости населения по месту жительства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94082"/>
                  </a:ext>
                </a:extLst>
              </a:tr>
              <a:tr h="2548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Содействие в трудоустройстве 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зарегистрированных в целях поиска подходящей работы и в качестве безработных членов семей граждан.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9342650"/>
                  </a:ext>
                </a:extLst>
              </a:tr>
              <a:tr h="46788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Организация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консультирования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членов семей граждан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по юридическим вопросам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Государственное юридическое бюро по Ио, а также Центр сопровождения семей участников специальной военной операции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5698395"/>
                  </a:ext>
                </a:extLst>
              </a:tr>
              <a:tr h="698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Организация оказания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психологической помощи 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членам семей граждан.</a:t>
                      </a: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Центр сопровождения семей участников специальной военной операции, а также учреждение социального обслуживания населения Иркутской области по месту жительства 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6755027"/>
                  </a:ext>
                </a:extLst>
              </a:tr>
              <a:tr h="3789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Предоставление гражданам и членам их семей, признанным нуждающимися в социальном обслуживании, социальной услуги по индивидуальному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сопровождению в медицинские организации.</a:t>
                      </a:r>
                      <a:endParaRPr lang="ru-RU" sz="1000" b="0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государственные медицинские организации Иркутской области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8303122"/>
                  </a:ext>
                </a:extLst>
              </a:tr>
              <a:tr h="3789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Внеочередное оказание первичной медико-санитарной медицинской помощи 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государственных медицинских организациях Иркутской области. 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5746655"/>
                  </a:ext>
                </a:extLst>
              </a:tr>
              <a:tr h="3789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Бесплатное посещение культурных мероприятий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проводимых областными государственными и муниципальными учреждениями культуры Иркутской области.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муниципальный штаб поддержки семей мобилизованных, а также организации, подведомственные органам местного самоуправления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6837855"/>
                  </a:ext>
                </a:extLst>
              </a:tr>
              <a:tr h="3789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Бесплатное посещение спортивных и физкультурных мероприятий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проводимых государственными и муниципальными физкультурно-спортивными организациями. 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3361324"/>
                  </a:ext>
                </a:extLst>
              </a:tr>
              <a:tr h="1423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Организация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обеспечения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ухода за домашними животными 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граждан.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3045028"/>
                  </a:ext>
                </a:extLst>
              </a:tr>
              <a:tr h="5029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Обследование индивидуальных жилых домов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семей граждан на предмет соблюдения требований пожарной безопасности и принятия по его итогам решения об установке автономных дымовых пожарных </a:t>
                      </a:r>
                      <a:r>
                        <a:rPr lang="ru-RU" sz="1000" b="0" i="0" u="none" strike="noStrike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извещателей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2955516"/>
                  </a:ext>
                </a:extLst>
              </a:tr>
              <a:tr h="46788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Оказание адресной помощи членам 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семьей граждан в виде твердого топлива.</a:t>
                      </a:r>
                      <a:endParaRPr lang="ru-RU" sz="100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муниципальный штаб поддержки семей мобилизованных (ответственный - министерство лесного комплекса ИО)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2369082"/>
                  </a:ext>
                </a:extLst>
              </a:tr>
              <a:tr h="6270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Предоставление гражданам и членам их семей единовременной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социальной выплаты на приобретение технических средств реабилитации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в соответствии с индивидуальными программами реабилитации или </a:t>
                      </a:r>
                      <a:r>
                        <a:rPr lang="ru-RU" sz="1000" b="0" i="0" u="none" strike="noStrike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абилитации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инвалидов, не включенных в федеральный перечень. </a:t>
                      </a: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соцзащиту по месту жительства (УСЗН или УСЗСОН)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8894676"/>
                  </a:ext>
                </a:extLst>
              </a:tr>
              <a:tr h="6270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Предоставление гражданам и членам их семей, признанным нуждающимися в социальном обслуживании, социальной услуги </a:t>
                      </a:r>
                      <a:r>
                        <a:rPr lang="ru-RU" sz="100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по оказанию помощи в оформлении индивидуальных программ реабилитации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или </a:t>
                      </a:r>
                      <a:r>
                        <a:rPr lang="ru-RU" sz="1000" b="0" i="0" u="none" strike="noStrike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абилитации</a:t>
                      </a:r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инвалидов, а также по проведению социально-реабилитационных мероприятий.</a:t>
                      </a: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учреждение социального обслуживания населения Иркутской области по месту жительства (КЦСОН или УСЗСОН)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9557729"/>
                  </a:ext>
                </a:extLst>
              </a:tr>
              <a:tr h="5695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Бесплатное </a:t>
                      </a:r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обеспечение путевками</a:t>
                      </a: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, а также предоставление компенсации части стоимости путевки </a:t>
                      </a:r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на санаторно-курортное лечение</a:t>
                      </a: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 (для участников СВО, имеющих статус ветеранов боевых действий, и членов семей погибших (умерших) ветеранов боевых действий)</a:t>
                      </a: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В соцзащиту по месту жительства (УСЗН или УСЗСОН)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5426256"/>
                  </a:ext>
                </a:extLst>
              </a:tr>
              <a:tr h="5029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Освобождение</a:t>
                      </a: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 военнослужащих и членов их семей </a:t>
                      </a:r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от начисления пеней</a:t>
                      </a: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 в случае несвоевременного и (или) неполного внесения ими платы за жилое помещение и коммунальные услуги, взноса на капитальный ремонт</a:t>
                      </a: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В организации, получающие плату за жилое помещение и коммунальные услуги, взносы на капитальный ремонт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7495762"/>
                  </a:ext>
                </a:extLst>
              </a:tr>
              <a:tr h="8483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Освобождение от уплаты арендной платы</a:t>
                      </a: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 и неприменения штрафов, процентов за пользование чужими денежными средствами или иных мер ответственности в связи с несоблюдением порядка и сроков внесения арендной платы </a:t>
                      </a:r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по договорам аренды объектов недвижимого имущества</a:t>
                      </a:r>
                      <a:endParaRPr lang="ru-RU" sz="1000" b="0" i="0" u="none" strike="noStrike" dirty="0">
                        <a:solidFill>
                          <a:srgbClr val="1F4E78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В уполномоченный исполнительный орган государственной власти Иркутской области, а также областные государственные учреждения (унитарные предприятия), выступающие арендодателями по договорам аренды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5178709"/>
                  </a:ext>
                </a:extLst>
              </a:tr>
              <a:tr h="6270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Предоставление ипотечного жилищного кредита с процентной ставкой, пониженной на три процентных пункта</a:t>
                      </a:r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 (для участников СВО, имеющих статус ветеранов боевых действий (инвалидов боевых действий), и членов семей погибших (умерших) ветеранов боевых действий)</a:t>
                      </a:r>
                    </a:p>
                  </a:txBody>
                  <a:tcPr marL="36000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1F4E78"/>
                          </a:solidFill>
                          <a:effectLst/>
                          <a:latin typeface="Arial Narrow" panose="020B0606020202030204" pitchFamily="34" charset="0"/>
                        </a:rPr>
                        <a:t>В министерство строительства Иркутской области</a:t>
                      </a:r>
                    </a:p>
                  </a:txBody>
                  <a:tcPr marL="4999" marR="4999" marT="49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7647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19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183027" y="46167"/>
            <a:ext cx="7342496" cy="292388"/>
          </a:xfrm>
          <a:prstGeom prst="rect">
            <a:avLst/>
          </a:prstGeom>
          <a:solidFill>
            <a:srgbClr val="376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83027" y="0"/>
            <a:ext cx="7023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МЕРЫ СОЦИАЛЬНОЙ ПОДДЕРЖКИ ВОЕННОСЛУЖАЩИМ И ЧЛЕНАМ ИХ СЕМЕЙ</a:t>
            </a:r>
            <a:endParaRPr lang="ru-RU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096193"/>
              </p:ext>
            </p:extLst>
          </p:nvPr>
        </p:nvGraphicFramePr>
        <p:xfrm>
          <a:off x="183027" y="338555"/>
          <a:ext cx="7132173" cy="9909938"/>
        </p:xfrm>
        <a:graphic>
          <a:graphicData uri="http://schemas.openxmlformats.org/drawingml/2006/table">
            <a:tbl>
              <a:tblPr/>
              <a:tblGrid>
                <a:gridCol w="4836124">
                  <a:extLst>
                    <a:ext uri="{9D8B030D-6E8A-4147-A177-3AD203B41FA5}">
                      <a16:colId xmlns:a16="http://schemas.microsoft.com/office/drawing/2014/main" xmlns="" val="3370760015"/>
                    </a:ext>
                  </a:extLst>
                </a:gridCol>
                <a:gridCol w="2296049">
                  <a:extLst>
                    <a:ext uri="{9D8B030D-6E8A-4147-A177-3AD203B41FA5}">
                      <a16:colId xmlns:a16="http://schemas.microsoft.com/office/drawing/2014/main" xmlns="" val="2908842260"/>
                    </a:ext>
                  </a:extLst>
                </a:gridCol>
              </a:tblGrid>
              <a:tr h="39804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Получить </a:t>
                      </a:r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консультацию об условиях и порядке получения мер социальной </a:t>
                      </a:r>
                      <a:r>
                        <a:rPr lang="ru-RU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поддержки</a:t>
                      </a:r>
                      <a:r>
                        <a:rPr lang="ru-RU" sz="11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можно </a:t>
                      </a:r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по </a:t>
                      </a:r>
                      <a:r>
                        <a:rPr lang="ru-RU" sz="11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тел. 8 800 1 000 001 (Единый контактный центр)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999789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Для детей военнослужащих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Куда обращаться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0216981"/>
                  </a:ext>
                </a:extLst>
              </a:tr>
              <a:tr h="7961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50 000 руб. -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единовременная денежная выплата в размере детям граждан, принимающих (принимавших) участие в специальной военной операции, зачисленным на обучение по образовательным программам высшего образования (программам </a:t>
                      </a:r>
                      <a:r>
                        <a:rPr lang="ru-RU" sz="1150" b="0" i="0" u="none" strike="noStrike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бакалавриата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программам </a:t>
                      </a:r>
                      <a:r>
                        <a:rPr lang="ru-RU" sz="1150" b="0" i="0" u="none" strike="noStrike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специалитета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).</a:t>
                      </a:r>
                      <a:endParaRPr lang="ru-RU" sz="115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Назначение осуществляет Минобразования Иркутской области на основании заявления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7621152"/>
                  </a:ext>
                </a:extLst>
              </a:tr>
              <a:tr h="9539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Обеспечение детей граждан </a:t>
                      </a:r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1 раз в день бесплатным питанием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а при отсутствии в образовательных организациях организованного питания - набором продуктов питания (для детей граждан из многодетных и малоимущих семей, обучающихся по  программам основного общего, среднего общего образования в  общеобразовательных организациях).</a:t>
                      </a: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соцзащиту по месту жительства (месту пребывания) на основании заявления, в образовательную организацию, а также портал </a:t>
                      </a:r>
                      <a:r>
                        <a:rPr lang="ru-RU" sz="1150" b="0" i="0" u="none" strike="noStrike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Госуслуги</a:t>
                      </a:r>
                      <a:endParaRPr lang="ru-RU" sz="1150" b="0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88852"/>
                  </a:ext>
                </a:extLst>
              </a:tr>
              <a:tr h="6383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Направление во внеочередном порядке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детей граждан, по достижении ими 1,5 лет </a:t>
                      </a:r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дошкольные образовательные организации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подведомственные органам местного самоуправления муниципальных образований Иркутской области.</a:t>
                      </a:r>
                      <a:endParaRPr lang="ru-RU" sz="115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муниципальный штаб поддержки семей мобилизованных, а также организации, подведомственные органам местного самоуправления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1815379"/>
                  </a:ext>
                </a:extLst>
              </a:tr>
              <a:tr h="5316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Освобождение от платы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взимаемой за присмотр и уход за ребенком </a:t>
                      </a:r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дошкольных образовательных организациях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подведомственных органам местного самоуправления муниципальных образований Иркутской области.</a:t>
                      </a:r>
                      <a:endParaRPr lang="ru-RU" sz="115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1814541"/>
                  </a:ext>
                </a:extLst>
              </a:tr>
              <a:tr h="83814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Предоставление внеочередного права на перевод ребенка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другую, наиболее приближенную к месту жительства семьи гражданина дошкольную образовательную организацию, общеобразовательную организацию, подведомственную органам местного самоуправления муниципальных образований Иркутской области.</a:t>
                      </a:r>
                      <a:endParaRPr lang="ru-RU" sz="115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8265628"/>
                  </a:ext>
                </a:extLst>
              </a:tr>
              <a:tr h="524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Предоставление внеочередного права на перевод ребенка в другую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, наиболее приближенную к месту жительства семьи гражданина государственную </a:t>
                      </a:r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общеобразовательную организацию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Иркутской области.</a:t>
                      </a:r>
                      <a:endParaRPr lang="ru-RU" sz="115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2302439"/>
                  </a:ext>
                </a:extLst>
              </a:tr>
              <a:tr h="4805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Предоставление новогодних подарков детям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граждан и приглашение детей граждан для участия в новогодних театрализованных представлениях. </a:t>
                      </a:r>
                      <a:endParaRPr lang="ru-RU" sz="115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0605177"/>
                  </a:ext>
                </a:extLst>
              </a:tr>
              <a:tr h="52492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Организация бесплатного дополнительного образования детей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(кружки, секции и иные подобные занятия) в государственных образовательных организациях Иркутской области и в муниципальных образовательных организациях. </a:t>
                      </a:r>
                      <a:endParaRPr lang="ru-RU" sz="115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По номеру телефона, указанного в АИС «Навигатор дополнительного образования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6770147"/>
                  </a:ext>
                </a:extLst>
              </a:tr>
              <a:tr h="1781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детей в Иркутской области»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0351836"/>
                  </a:ext>
                </a:extLst>
              </a:tr>
              <a:tr h="7961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Организация и обеспечение отдыха и оздоровления детей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граждан в возрасте </a:t>
                      </a:r>
                      <a:r>
                        <a:rPr lang="ru-RU" sz="1150" b="0" i="0" u="none" strike="noStrike" dirty="0" smtClean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    от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4 до 18 лет.</a:t>
                      </a:r>
                      <a:endParaRPr lang="ru-RU" sz="115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учреждение социального обслуживания населения Иркутской области по месту жительства (месту пребывания) на основании заявления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3155021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Единовременная денежная выплата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Куда обращаться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909601"/>
                  </a:ext>
                </a:extLst>
              </a:tr>
              <a:tr h="49060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10 000 руб. -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единовременная денежная выплата семьям участников СВО в связи с рождением ребенка (начиная с 24.02.2022 г.)</a:t>
                      </a:r>
                      <a:endParaRPr lang="ru-RU" sz="1150" b="1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соцзащиту по месту жительства (месту пребывания) на основании заявления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607716"/>
                  </a:ext>
                </a:extLst>
              </a:tr>
              <a:tr h="22235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Иные социальные льготы и гарантии</a:t>
                      </a: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Куда обращаться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2292548"/>
                  </a:ext>
                </a:extLst>
              </a:tr>
              <a:tr h="3515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Возможность </a:t>
                      </a:r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приобретения жилья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за счет Министерства Обороны Российской Федерации через </a:t>
                      </a:r>
                      <a:r>
                        <a:rPr lang="ru-RU" sz="1150" b="0" i="0" u="none" strike="noStrike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накопительно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-ипотечную систему</a:t>
                      </a: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</a:t>
                      </a:r>
                      <a:r>
                        <a:rPr lang="ru-RU" sz="1150" b="0" i="0" u="none" strike="noStrike" dirty="0" smtClean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министерство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обороны РФ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6516429"/>
                  </a:ext>
                </a:extLst>
              </a:tr>
              <a:tr h="2295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Служебное жилье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или компенсация за </a:t>
                      </a:r>
                      <a:r>
                        <a:rPr lang="ru-RU" sz="1150" b="0" i="0" u="none" strike="noStrike" dirty="0" err="1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найм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жилья</a:t>
                      </a: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</a:t>
                      </a:r>
                      <a:r>
                        <a:rPr lang="ru-RU" sz="1150" b="0" i="0" u="none" strike="noStrike" dirty="0" smtClean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министерство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обороны РФ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2849885"/>
                  </a:ext>
                </a:extLst>
              </a:tr>
              <a:tr h="3515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Бесплатное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обследование, лечение и реабилитация </a:t>
                      </a:r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военно-медицинских учреждениях</a:t>
                      </a:r>
                      <a:endParaRPr lang="ru-RU" sz="1150" b="0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</a:t>
                      </a:r>
                      <a:r>
                        <a:rPr lang="ru-RU" sz="1150" b="0" i="0" u="none" strike="noStrike" dirty="0" smtClean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министерство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обороны РФ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2150494"/>
                  </a:ext>
                </a:extLst>
              </a:tr>
              <a:tr h="1936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Страхование жизни и здоровья</a:t>
                      </a:r>
                      <a:r>
                        <a:rPr lang="ru-RU" sz="1150" b="0" i="0" u="none" strike="noStrike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за счет Федерального бюджета</a:t>
                      </a: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</a:t>
                      </a:r>
                      <a:r>
                        <a:rPr lang="ru-RU" sz="1150" b="0" i="0" u="none" strike="noStrike" dirty="0" smtClean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министерство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обороны РФ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4059366"/>
                  </a:ext>
                </a:extLst>
              </a:tr>
              <a:tr h="24387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0" i="0" u="none" strike="noStrike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Право на </a:t>
                      </a:r>
                      <a:r>
                        <a:rPr lang="ru-RU" sz="1150" b="1" i="0" u="none" strike="noStrike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льготную пенсию</a:t>
                      </a:r>
                      <a:r>
                        <a:rPr lang="ru-RU" sz="1150" b="0" i="0" u="none" strike="noStrike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после 20 лет службы</a:t>
                      </a: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</a:t>
                      </a:r>
                      <a:r>
                        <a:rPr lang="ru-RU" sz="1150" b="0" i="0" u="none" strike="noStrike" dirty="0" smtClean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министерство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обороны РФ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4604488"/>
                  </a:ext>
                </a:extLst>
              </a:tr>
              <a:tr h="2939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Статус Ветерана боевых действий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и соответствующие льготы</a:t>
                      </a: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</a:t>
                      </a:r>
                      <a:r>
                        <a:rPr lang="ru-RU" sz="1150" b="0" i="0" u="none" strike="noStrike" dirty="0" smtClean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министерство 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обороны РФ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8951619"/>
                  </a:ext>
                </a:extLst>
              </a:tr>
              <a:tr h="2705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Кредитные и налоговые каникулы</a:t>
                      </a: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кредитные организации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2298083"/>
                  </a:ext>
                </a:extLst>
              </a:tr>
              <a:tr h="1781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50" b="1" i="0" u="none" strike="noStrike" dirty="0" smtClean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Бюджетные </a:t>
                      </a:r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места</a:t>
                      </a:r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 для обучения детей </a:t>
                      </a:r>
                      <a:r>
                        <a:rPr lang="ru-RU" sz="1150" b="1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ВУЗах</a:t>
                      </a:r>
                      <a:endParaRPr lang="ru-RU" sz="1150" b="0" i="0" u="none" strike="noStrike" dirty="0">
                        <a:solidFill>
                          <a:srgbClr val="2B5377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3541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50" b="0" i="0" u="none" strike="noStrike" dirty="0">
                          <a:solidFill>
                            <a:srgbClr val="2B5377"/>
                          </a:solidFill>
                          <a:effectLst/>
                          <a:latin typeface="Arial Narrow" panose="020B0606020202030204" pitchFamily="34" charset="0"/>
                        </a:rPr>
                        <a:t>В высшие учебные заведения</a:t>
                      </a:r>
                    </a:p>
                  </a:txBody>
                  <a:tcPr marL="4838" marR="4838" marT="48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3794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9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829</TotalTime>
  <Words>1131</Words>
  <Application>Microsoft Office PowerPoint</Application>
  <PresentationFormat>Произвольный</PresentationFormat>
  <Paragraphs>82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Николаева Марина Владимировна</dc:creator>
  <cp:lastModifiedBy>user</cp:lastModifiedBy>
  <cp:revision>69</cp:revision>
  <cp:lastPrinted>2023-02-07T01:43:56Z</cp:lastPrinted>
  <dcterms:created xsi:type="dcterms:W3CDTF">2022-11-01T06:11:39Z</dcterms:created>
  <dcterms:modified xsi:type="dcterms:W3CDTF">2023-04-18T02:56:34Z</dcterms:modified>
</cp:coreProperties>
</file>